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6" r:id="rId2"/>
    <p:sldId id="292" r:id="rId3"/>
    <p:sldId id="295" r:id="rId4"/>
    <p:sldId id="296" r:id="rId5"/>
    <p:sldId id="305" r:id="rId6"/>
    <p:sldId id="331" r:id="rId7"/>
    <p:sldId id="332" r:id="rId8"/>
    <p:sldId id="333" r:id="rId9"/>
    <p:sldId id="330" r:id="rId10"/>
    <p:sldId id="293"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558" autoAdjust="0"/>
    <p:restoredTop sz="76197" autoAdjust="0"/>
  </p:normalViewPr>
  <p:slideViewPr>
    <p:cSldViewPr showGuides="1">
      <p:cViewPr>
        <p:scale>
          <a:sx n="125" d="100"/>
          <a:sy n="125" d="100"/>
        </p:scale>
        <p:origin x="-209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3" d="100"/>
          <a:sy n="63" d="100"/>
        </p:scale>
        <p:origin x="-220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2494A-A6BC-4E57-8243-0DCA5DA5FBE8}" type="doc">
      <dgm:prSet loTypeId="urn:microsoft.com/office/officeart/2005/8/layout/radial5" loCatId="relationship" qsTypeId="urn:microsoft.com/office/officeart/2005/8/quickstyle/3d7" qsCatId="3D" csTypeId="urn:microsoft.com/office/officeart/2005/8/colors/colorful1" csCatId="colorful" phldr="1"/>
      <dgm:spPr>
        <a:scene3d>
          <a:camera prst="perspectiveLeft" zoom="91000">
            <a:rot lat="0" lon="600000" rev="0"/>
          </a:camera>
          <a:lightRig rig="threePt" dir="t">
            <a:rot lat="0" lon="0" rev="20640000"/>
          </a:lightRig>
        </a:scene3d>
      </dgm:spPr>
      <dgm:t>
        <a:bodyPr/>
        <a:lstStyle/>
        <a:p>
          <a:endParaRPr lang="en-US"/>
        </a:p>
      </dgm:t>
    </dgm:pt>
    <dgm:pt modelId="{93B8653D-FFC3-477A-BD0C-75913BDAC450}" type="pres">
      <dgm:prSet presAssocID="{80A2494A-A6BC-4E57-8243-0DCA5DA5FBE8}" presName="Name0" presStyleCnt="0">
        <dgm:presLayoutVars>
          <dgm:chMax val="1"/>
          <dgm:dir/>
          <dgm:animLvl val="ctr"/>
          <dgm:resizeHandles val="exact"/>
        </dgm:presLayoutVars>
      </dgm:prSet>
      <dgm:spPr/>
      <dgm:t>
        <a:bodyPr/>
        <a:lstStyle/>
        <a:p>
          <a:endParaRPr lang="en-US"/>
        </a:p>
      </dgm:t>
    </dgm:pt>
  </dgm:ptLst>
  <dgm:cxnLst>
    <dgm:cxn modelId="{984A2C07-75B3-40CB-B314-7C36FC2BDCAB}" type="presOf" srcId="{80A2494A-A6BC-4E57-8243-0DCA5DA5FBE8}" destId="{93B8653D-FFC3-477A-BD0C-75913BDAC450}" srcOrd="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28622-A0F6-4DCD-8D3F-86521AE38519}" type="doc">
      <dgm:prSet loTypeId="urn:microsoft.com/office/officeart/2005/8/layout/hProcess9" loCatId="process" qsTypeId="urn:microsoft.com/office/officeart/2009/2/quickstyle/3d8" qsCatId="3D" csTypeId="urn:microsoft.com/office/officeart/2005/8/colors/accent1_2" csCatId="accent1"/>
      <dgm:spPr/>
      <dgm:t>
        <a:bodyPr/>
        <a:lstStyle/>
        <a:p>
          <a:endParaRPr lang="en-US"/>
        </a:p>
      </dgm:t>
    </dgm:pt>
    <dgm:pt modelId="{D811A467-5005-45BE-A7AD-B359DB008729}">
      <dgm:prSet/>
      <dgm:spPr/>
      <dgm:t>
        <a:bodyPr/>
        <a:lstStyle/>
        <a:p>
          <a:pPr rtl="0"/>
          <a:r>
            <a:rPr lang="en-US" b="1" dirty="0" smtClean="0">
              <a:effectLst>
                <a:outerShdw blurRad="38100" dist="38100" dir="2700000" algn="tl">
                  <a:srgbClr val="000000">
                    <a:alpha val="43137"/>
                  </a:srgbClr>
                </a:outerShdw>
              </a:effectLst>
            </a:rPr>
            <a:t>What supports could be provided </a:t>
          </a:r>
          <a:r>
            <a:rPr lang="en-US" b="1" i="1" dirty="0" smtClean="0">
              <a:effectLst>
                <a:outerShdw blurRad="38100" dist="38100" dir="2700000" algn="tl">
                  <a:srgbClr val="000000">
                    <a:alpha val="43137"/>
                  </a:srgbClr>
                </a:outerShdw>
              </a:effectLst>
            </a:rPr>
            <a:t>(to your program) </a:t>
          </a:r>
          <a:r>
            <a:rPr lang="en-US" b="1" dirty="0" smtClean="0">
              <a:effectLst>
                <a:outerShdw blurRad="38100" dist="38100" dir="2700000" algn="tl">
                  <a:srgbClr val="000000">
                    <a:alpha val="43137"/>
                  </a:srgbClr>
                </a:outerShdw>
              </a:effectLst>
            </a:rPr>
            <a:t>that would encourage further alignments with CCR at each site?</a:t>
          </a:r>
          <a:endParaRPr lang="en-US" dirty="0">
            <a:effectLst>
              <a:outerShdw blurRad="38100" dist="38100" dir="2700000" algn="tl">
                <a:srgbClr val="000000">
                  <a:alpha val="43137"/>
                </a:srgbClr>
              </a:outerShdw>
            </a:effectLst>
          </a:endParaRPr>
        </a:p>
      </dgm:t>
    </dgm:pt>
    <dgm:pt modelId="{4262CAAD-A070-4BA8-8FD7-41218031FF23}" type="parTrans" cxnId="{792A4EEE-C7E4-447F-B2DC-EFCB48AE38EC}">
      <dgm:prSet/>
      <dgm:spPr/>
      <dgm:t>
        <a:bodyPr/>
        <a:lstStyle/>
        <a:p>
          <a:endParaRPr lang="en-US"/>
        </a:p>
      </dgm:t>
    </dgm:pt>
    <dgm:pt modelId="{5045139A-D8E5-4A68-8AA6-C8F537F151FB}" type="sibTrans" cxnId="{792A4EEE-C7E4-447F-B2DC-EFCB48AE38EC}">
      <dgm:prSet/>
      <dgm:spPr/>
      <dgm:t>
        <a:bodyPr/>
        <a:lstStyle/>
        <a:p>
          <a:endParaRPr lang="en-US"/>
        </a:p>
      </dgm:t>
    </dgm:pt>
    <dgm:pt modelId="{2ACDBC14-2394-4F60-88A9-BBF51D74222A}" type="pres">
      <dgm:prSet presAssocID="{82C28622-A0F6-4DCD-8D3F-86521AE38519}" presName="CompostProcess" presStyleCnt="0">
        <dgm:presLayoutVars>
          <dgm:dir/>
          <dgm:resizeHandles val="exact"/>
        </dgm:presLayoutVars>
      </dgm:prSet>
      <dgm:spPr/>
      <dgm:t>
        <a:bodyPr/>
        <a:lstStyle/>
        <a:p>
          <a:endParaRPr lang="en-US"/>
        </a:p>
      </dgm:t>
    </dgm:pt>
    <dgm:pt modelId="{83764827-0CD4-4D97-8237-B916241923B8}" type="pres">
      <dgm:prSet presAssocID="{82C28622-A0F6-4DCD-8D3F-86521AE38519}" presName="arrow" presStyleLbl="bgShp" presStyleIdx="0" presStyleCnt="1"/>
      <dgm:spPr/>
    </dgm:pt>
    <dgm:pt modelId="{F3FF4421-2962-4735-A902-F00802D6FF15}" type="pres">
      <dgm:prSet presAssocID="{82C28622-A0F6-4DCD-8D3F-86521AE38519}" presName="linearProcess" presStyleCnt="0"/>
      <dgm:spPr/>
    </dgm:pt>
    <dgm:pt modelId="{B7B5E717-EFCB-4105-B59F-10DA9B022F14}" type="pres">
      <dgm:prSet presAssocID="{D811A467-5005-45BE-A7AD-B359DB008729}" presName="textNode" presStyleLbl="node1" presStyleIdx="0" presStyleCnt="1" custLinFactNeighborY="1516">
        <dgm:presLayoutVars>
          <dgm:bulletEnabled val="1"/>
        </dgm:presLayoutVars>
      </dgm:prSet>
      <dgm:spPr/>
      <dgm:t>
        <a:bodyPr/>
        <a:lstStyle/>
        <a:p>
          <a:endParaRPr lang="en-US"/>
        </a:p>
      </dgm:t>
    </dgm:pt>
  </dgm:ptLst>
  <dgm:cxnLst>
    <dgm:cxn modelId="{2B541B30-5ADE-4711-A36F-85E99EA3C64C}" type="presOf" srcId="{82C28622-A0F6-4DCD-8D3F-86521AE38519}" destId="{2ACDBC14-2394-4F60-88A9-BBF51D74222A}" srcOrd="0" destOrd="0" presId="urn:microsoft.com/office/officeart/2005/8/layout/hProcess9"/>
    <dgm:cxn modelId="{671CC692-2048-4336-8DEE-CF20AD61778C}" type="presOf" srcId="{D811A467-5005-45BE-A7AD-B359DB008729}" destId="{B7B5E717-EFCB-4105-B59F-10DA9B022F14}" srcOrd="0" destOrd="0" presId="urn:microsoft.com/office/officeart/2005/8/layout/hProcess9"/>
    <dgm:cxn modelId="{792A4EEE-C7E4-447F-B2DC-EFCB48AE38EC}" srcId="{82C28622-A0F6-4DCD-8D3F-86521AE38519}" destId="{D811A467-5005-45BE-A7AD-B359DB008729}" srcOrd="0" destOrd="0" parTransId="{4262CAAD-A070-4BA8-8FD7-41218031FF23}" sibTransId="{5045139A-D8E5-4A68-8AA6-C8F537F151FB}"/>
    <dgm:cxn modelId="{2CBC7BE9-D01A-4D0E-9BD9-7FBC7AEAAADA}" type="presParOf" srcId="{2ACDBC14-2394-4F60-88A9-BBF51D74222A}" destId="{83764827-0CD4-4D97-8237-B916241923B8}" srcOrd="0" destOrd="0" presId="urn:microsoft.com/office/officeart/2005/8/layout/hProcess9"/>
    <dgm:cxn modelId="{EAD81F29-D7FD-484F-A8B0-4AEAA64F7467}" type="presParOf" srcId="{2ACDBC14-2394-4F60-88A9-BBF51D74222A}" destId="{F3FF4421-2962-4735-A902-F00802D6FF15}" srcOrd="1" destOrd="0" presId="urn:microsoft.com/office/officeart/2005/8/layout/hProcess9"/>
    <dgm:cxn modelId="{05CFED79-26DD-4F6C-AB1A-DEB2F16443CF}" type="presParOf" srcId="{F3FF4421-2962-4735-A902-F00802D6FF15}" destId="{B7B5E717-EFCB-4105-B59F-10DA9B022F14}"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4827-0CD4-4D97-8237-B916241923B8}">
      <dsp:nvSpPr>
        <dsp:cNvPr id="0" name=""/>
        <dsp:cNvSpPr/>
      </dsp:nvSpPr>
      <dsp:spPr>
        <a:xfrm>
          <a:off x="640079" y="0"/>
          <a:ext cx="7254240" cy="4175760"/>
        </a:xfrm>
        <a:prstGeom prst="rightArrow">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7B5E717-EFCB-4105-B59F-10DA9B022F14}">
      <dsp:nvSpPr>
        <dsp:cNvPr id="0" name=""/>
        <dsp:cNvSpPr/>
      </dsp:nvSpPr>
      <dsp:spPr>
        <a:xfrm>
          <a:off x="186690" y="1278049"/>
          <a:ext cx="8161020" cy="1670304"/>
        </a:xfrm>
        <a:prstGeom prst="roundRect">
          <a:avLst/>
        </a:prstGeom>
        <a:solidFill>
          <a:schemeClr val="accent1">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What supports could be provided </a:t>
          </a:r>
          <a:r>
            <a:rPr lang="en-US" sz="3100" b="1" i="1" kern="1200" dirty="0" smtClean="0">
              <a:effectLst>
                <a:outerShdw blurRad="38100" dist="38100" dir="2700000" algn="tl">
                  <a:srgbClr val="000000">
                    <a:alpha val="43137"/>
                  </a:srgbClr>
                </a:outerShdw>
              </a:effectLst>
            </a:rPr>
            <a:t>(to your program) </a:t>
          </a:r>
          <a:r>
            <a:rPr lang="en-US" sz="3100" b="1" kern="1200" dirty="0" smtClean="0">
              <a:effectLst>
                <a:outerShdw blurRad="38100" dist="38100" dir="2700000" algn="tl">
                  <a:srgbClr val="000000">
                    <a:alpha val="43137"/>
                  </a:srgbClr>
                </a:outerShdw>
              </a:effectLst>
            </a:rPr>
            <a:t>that would encourage further alignments with CCR at each site?</a:t>
          </a:r>
          <a:endParaRPr lang="en-US" sz="3100" kern="1200" dirty="0">
            <a:effectLst>
              <a:outerShdw blurRad="38100" dist="38100" dir="2700000" algn="tl">
                <a:srgbClr val="000000">
                  <a:alpha val="43137"/>
                </a:srgbClr>
              </a:outerShdw>
            </a:effectLst>
          </a:endParaRPr>
        </a:p>
      </dsp:txBody>
      <dsp:txXfrm>
        <a:off x="268228" y="1359587"/>
        <a:ext cx="7997944" cy="1507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3" cy="465445"/>
          </a:xfrm>
          <a:prstGeom prst="rect">
            <a:avLst/>
          </a:prstGeom>
        </p:spPr>
        <p:txBody>
          <a:bodyPr vert="horz" lIns="88916" tIns="44458" rIns="88916" bIns="44458" rtlCol="0"/>
          <a:lstStyle>
            <a:lvl1pPr algn="l">
              <a:defRPr sz="1200"/>
            </a:lvl1pPr>
          </a:lstStyle>
          <a:p>
            <a:endParaRPr lang="en-US" dirty="0"/>
          </a:p>
        </p:txBody>
      </p:sp>
      <p:sp>
        <p:nvSpPr>
          <p:cNvPr id="3" name="Date Placeholder 2"/>
          <p:cNvSpPr>
            <a:spLocks noGrp="1"/>
          </p:cNvSpPr>
          <p:nvPr>
            <p:ph type="dt" sz="quarter" idx="1"/>
          </p:nvPr>
        </p:nvSpPr>
        <p:spPr>
          <a:xfrm>
            <a:off x="3971219" y="1"/>
            <a:ext cx="3037633" cy="465445"/>
          </a:xfrm>
          <a:prstGeom prst="rect">
            <a:avLst/>
          </a:prstGeom>
        </p:spPr>
        <p:txBody>
          <a:bodyPr vert="horz" lIns="88916" tIns="44458" rIns="88916" bIns="44458" rtlCol="0"/>
          <a:lstStyle>
            <a:lvl1pPr algn="r">
              <a:defRPr sz="1200"/>
            </a:lvl1pPr>
          </a:lstStyle>
          <a:p>
            <a:fld id="{22A54DC1-D780-4D31-B27A-CCBAF73A6899}" type="datetimeFigureOut">
              <a:rPr lang="en-US" smtClean="0"/>
              <a:t>11/2/2016</a:t>
            </a:fld>
            <a:endParaRPr lang="en-US" dirty="0"/>
          </a:p>
        </p:txBody>
      </p:sp>
      <p:sp>
        <p:nvSpPr>
          <p:cNvPr id="4" name="Footer Placeholder 3"/>
          <p:cNvSpPr>
            <a:spLocks noGrp="1"/>
          </p:cNvSpPr>
          <p:nvPr>
            <p:ph type="ftr" sz="quarter" idx="2"/>
          </p:nvPr>
        </p:nvSpPr>
        <p:spPr>
          <a:xfrm>
            <a:off x="1" y="8829395"/>
            <a:ext cx="3037633" cy="465445"/>
          </a:xfrm>
          <a:prstGeom prst="rect">
            <a:avLst/>
          </a:prstGeom>
        </p:spPr>
        <p:txBody>
          <a:bodyPr vert="horz" lIns="88916" tIns="44458" rIns="88916" bIns="444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19" y="8829395"/>
            <a:ext cx="3037633" cy="465445"/>
          </a:xfrm>
          <a:prstGeom prst="rect">
            <a:avLst/>
          </a:prstGeom>
        </p:spPr>
        <p:txBody>
          <a:bodyPr vert="horz" lIns="88916" tIns="44458" rIns="88916" bIns="44458" rtlCol="0" anchor="b"/>
          <a:lstStyle>
            <a:lvl1pPr algn="r">
              <a:defRPr sz="1200"/>
            </a:lvl1pPr>
          </a:lstStyle>
          <a:p>
            <a:fld id="{71E4E243-AA79-4C2F-8717-7798616298B3}" type="slidenum">
              <a:rPr lang="en-US" smtClean="0"/>
              <a:t>‹#›</a:t>
            </a:fld>
            <a:endParaRPr lang="en-US" dirty="0"/>
          </a:p>
        </p:txBody>
      </p:sp>
    </p:spTree>
    <p:extLst>
      <p:ext uri="{BB962C8B-B14F-4D97-AF65-F5344CB8AC3E}">
        <p14:creationId xmlns:p14="http://schemas.microsoft.com/office/powerpoint/2010/main" val="300709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3" cy="465445"/>
          </a:xfrm>
          <a:prstGeom prst="rect">
            <a:avLst/>
          </a:prstGeom>
        </p:spPr>
        <p:txBody>
          <a:bodyPr vert="horz" lIns="92437" tIns="46219" rIns="92437" bIns="4621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71219" y="1"/>
            <a:ext cx="3037633" cy="465445"/>
          </a:xfrm>
          <a:prstGeom prst="rect">
            <a:avLst/>
          </a:prstGeom>
        </p:spPr>
        <p:txBody>
          <a:bodyPr vert="horz" lIns="92437" tIns="46219" rIns="92437" bIns="46219" rtlCol="0"/>
          <a:lstStyle>
            <a:lvl1pPr algn="r">
              <a:defRPr sz="1200">
                <a:latin typeface="Arial" charset="0"/>
                <a:cs typeface="+mn-cs"/>
              </a:defRPr>
            </a:lvl1pPr>
          </a:lstStyle>
          <a:p>
            <a:pPr>
              <a:defRPr/>
            </a:pPr>
            <a:fld id="{237F983D-2607-455C-9A47-8013A54D017C}" type="datetimeFigureOut">
              <a:rPr lang="en-US"/>
              <a:pPr>
                <a:defRPr/>
              </a:pPr>
              <a:t>11/2/2016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37" tIns="46219" rIns="92437" bIns="46219" rtlCol="0" anchor="ctr"/>
          <a:lstStyle/>
          <a:p>
            <a:pPr lvl="0"/>
            <a:endParaRPr lang="en-US" noProof="0" dirty="0" smtClean="0"/>
          </a:p>
        </p:txBody>
      </p:sp>
      <p:sp>
        <p:nvSpPr>
          <p:cNvPr id="5" name="Notes Placeholder 4"/>
          <p:cNvSpPr>
            <a:spLocks noGrp="1"/>
          </p:cNvSpPr>
          <p:nvPr>
            <p:ph type="body" sz="quarter" idx="3"/>
          </p:nvPr>
        </p:nvSpPr>
        <p:spPr>
          <a:xfrm>
            <a:off x="701351" y="4415479"/>
            <a:ext cx="5607700" cy="4184317"/>
          </a:xfrm>
          <a:prstGeom prst="rect">
            <a:avLst/>
          </a:prstGeom>
        </p:spPr>
        <p:txBody>
          <a:bodyPr vert="horz" lIns="92437" tIns="46219" rIns="92437"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395"/>
            <a:ext cx="3037633" cy="465445"/>
          </a:xfrm>
          <a:prstGeom prst="rect">
            <a:avLst/>
          </a:prstGeom>
        </p:spPr>
        <p:txBody>
          <a:bodyPr vert="horz" lIns="92437" tIns="46219" rIns="92437" bIns="46219"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71219" y="8829395"/>
            <a:ext cx="3037633" cy="465445"/>
          </a:xfrm>
          <a:prstGeom prst="rect">
            <a:avLst/>
          </a:prstGeom>
        </p:spPr>
        <p:txBody>
          <a:bodyPr vert="horz" lIns="92437" tIns="46219" rIns="92437" bIns="46219" rtlCol="0" anchor="b"/>
          <a:lstStyle>
            <a:lvl1pPr algn="r">
              <a:defRPr sz="1200">
                <a:latin typeface="Arial" charset="0"/>
                <a:cs typeface="+mn-cs"/>
              </a:defRPr>
            </a:lvl1pPr>
          </a:lstStyle>
          <a:p>
            <a:pPr>
              <a:defRPr/>
            </a:pPr>
            <a:fld id="{189CCE8E-65C8-4F18-9968-29A0F9D1324E}" type="slidenum">
              <a:rPr lang="en-US"/>
              <a:pPr>
                <a:defRPr/>
              </a:pPr>
              <a:t>‹#›</a:t>
            </a:fld>
            <a:endParaRPr lang="en-US" dirty="0"/>
          </a:p>
        </p:txBody>
      </p:sp>
    </p:spTree>
    <p:extLst>
      <p:ext uri="{BB962C8B-B14F-4D97-AF65-F5344CB8AC3E}">
        <p14:creationId xmlns:p14="http://schemas.microsoft.com/office/powerpoint/2010/main" val="320340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surveymonkey.com/analyze/browse/pJBtj3E7_2FoMK7G8oVvp125WZWog1e_2BqFTWvHzWM29mc_3D?respondent_id=6003609108" TargetMode="External"/><Relationship Id="rId13" Type="http://schemas.openxmlformats.org/officeDocument/2006/relationships/hyperlink" Target="https://www.surveymonkey.com/analyze/browse/pJBtj3E7_2FoMK7G8oVvp125WZWog1e_2BqFTWvHzWM29mc_3D?respondent_id=6002089834" TargetMode="External"/><Relationship Id="rId3" Type="http://schemas.openxmlformats.org/officeDocument/2006/relationships/hyperlink" Target="https://www.surveymonkey.com/analyze/browse/pJBtj3E7_2FoMK7G8oVvp125WZWog1e_2BqFTWvHzWM29mc_3D?respondent_id=6006170881" TargetMode="External"/><Relationship Id="rId7" Type="http://schemas.openxmlformats.org/officeDocument/2006/relationships/hyperlink" Target="https://www.surveymonkey.com/analyze/browse/pJBtj3E7_2FoMK7G8oVvp125WZWog1e_2BqFTWvHzWM29mc_3D?respondent_id=6003614585" TargetMode="External"/><Relationship Id="rId12" Type="http://schemas.openxmlformats.org/officeDocument/2006/relationships/hyperlink" Target="https://www.surveymonkey.com/analyze/browse/pJBtj3E7_2FoMK7G8oVvp125WZWog1e_2BqFTWvHzWM29mc_3D?respondent_id=600212019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urveymonkey.com/analyze/browse/pJBtj3E7_2FoMK7G8oVvp125WZWog1e_2BqFTWvHzWM29mc_3D?respondent_id=6004609499" TargetMode="External"/><Relationship Id="rId11" Type="http://schemas.openxmlformats.org/officeDocument/2006/relationships/hyperlink" Target="https://www.surveymonkey.com/analyze/browse/pJBtj3E7_2FoMK7G8oVvp125WZWog1e_2BqFTWvHzWM29mc_3D?respondent_id=6003434217" TargetMode="External"/><Relationship Id="rId5" Type="http://schemas.openxmlformats.org/officeDocument/2006/relationships/hyperlink" Target="https://www.surveymonkey.com/analyze/browse/pJBtj3E7_2FoMK7G8oVvp125WZWog1e_2BqFTWvHzWM29mc_3D?respondent_id=6004941033" TargetMode="External"/><Relationship Id="rId15" Type="http://schemas.openxmlformats.org/officeDocument/2006/relationships/hyperlink" Target="http://www.ode.state.or.us/" TargetMode="External"/><Relationship Id="rId10" Type="http://schemas.openxmlformats.org/officeDocument/2006/relationships/hyperlink" Target="https://www.surveymonkey.com/analyze/browse/pJBtj3E7_2FoMK7G8oVvp125WZWog1e_2BqFTWvHzWM29mc_3D?respondent_id=6003451633" TargetMode="External"/><Relationship Id="rId4" Type="http://schemas.openxmlformats.org/officeDocument/2006/relationships/hyperlink" Target="https://www.surveymonkey.com/analyze/pJBtj3E7_2FoMK7G8oVvp12_2Bx2UU9o0xIULwAgSM18Xpw8Bh4mgRteG_2FyC42atwHTF" TargetMode="External"/><Relationship Id="rId9" Type="http://schemas.openxmlformats.org/officeDocument/2006/relationships/hyperlink" Target="https://www.surveymonkey.com/analyze/browse/pJBtj3E7_2FoMK7G8oVvp125WZWog1e_2BqFTWvHzWM29mc_3D?respondent_id=6003510415" TargetMode="External"/><Relationship Id="rId14" Type="http://schemas.openxmlformats.org/officeDocument/2006/relationships/hyperlink" Target="mailto:Marnie.Jewell@ode.state.or.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5788" y="525463"/>
            <a:ext cx="3298825" cy="2473325"/>
          </a:xfrm>
        </p:spPr>
      </p:sp>
      <p:sp>
        <p:nvSpPr>
          <p:cNvPr id="3" name="Notes Placeholder 2"/>
          <p:cNvSpPr>
            <a:spLocks noGrp="1"/>
          </p:cNvSpPr>
          <p:nvPr>
            <p:ph type="body" idx="1"/>
          </p:nvPr>
        </p:nvSpPr>
        <p:spPr>
          <a:xfrm>
            <a:off x="701351" y="3298723"/>
            <a:ext cx="5607700" cy="5301072"/>
          </a:xfrm>
        </p:spPr>
        <p:txBody>
          <a:bodyPr>
            <a:normAutofit/>
          </a:bodyPr>
          <a:lstStyle/>
          <a:p>
            <a:pPr marL="277863" indent="-277863">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Welcome &amp; Introduction.</a:t>
            </a:r>
          </a:p>
          <a:p>
            <a:pPr marL="277863" indent="-277863">
              <a:buFont typeface="Arial" panose="020B0604020202020204" pitchFamily="34" charset="0"/>
              <a:buChar char="•"/>
            </a:pPr>
            <a:endParaRPr lang="en-US" sz="1400" b="1" dirty="0" smtClean="0">
              <a:latin typeface="Arial" panose="020B0604020202020204" pitchFamily="34" charset="0"/>
              <a:cs typeface="Arial" panose="020B0604020202020204" pitchFamily="34" charset="0"/>
            </a:endParaRPr>
          </a:p>
          <a:p>
            <a:pPr marL="277863" indent="-277863">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This 21</a:t>
            </a:r>
            <a:r>
              <a:rPr lang="en-US" sz="1400" b="1" baseline="30000" dirty="0" smtClean="0">
                <a:latin typeface="Arial" panose="020B0604020202020204" pitchFamily="34" charset="0"/>
                <a:cs typeface="Arial" panose="020B0604020202020204" pitchFamily="34" charset="0"/>
              </a:rPr>
              <a:t>st</a:t>
            </a:r>
            <a:r>
              <a:rPr lang="en-US" sz="1400" b="1" dirty="0" smtClean="0">
                <a:latin typeface="Arial" panose="020B0604020202020204" pitchFamily="34" charset="0"/>
                <a:cs typeface="Arial" panose="020B0604020202020204" pitchFamily="34" charset="0"/>
              </a:rPr>
              <a:t> CCLC webinar is </a:t>
            </a:r>
            <a:r>
              <a:rPr lang="en-US" sz="1400" b="1" dirty="0">
                <a:latin typeface="Arial" panose="020B0604020202020204" pitchFamily="34" charset="0"/>
                <a:cs typeface="Arial" panose="020B0604020202020204" pitchFamily="34" charset="0"/>
              </a:rPr>
              <a:t>intended to help </a:t>
            </a:r>
            <a:r>
              <a:rPr lang="en-US" sz="1400" b="1" dirty="0" smtClean="0">
                <a:latin typeface="Arial" panose="020B0604020202020204" pitchFamily="34" charset="0"/>
                <a:cs typeface="Arial" panose="020B0604020202020204" pitchFamily="34" charset="0"/>
              </a:rPr>
              <a:t>21</a:t>
            </a:r>
            <a:r>
              <a:rPr lang="en-US" sz="1400" b="1" baseline="30000" dirty="0" smtClean="0">
                <a:latin typeface="Arial" panose="020B0604020202020204" pitchFamily="34" charset="0"/>
                <a:cs typeface="Arial" panose="020B0604020202020204" pitchFamily="34" charset="0"/>
              </a:rPr>
              <a:t>st</a:t>
            </a:r>
            <a:r>
              <a:rPr lang="en-US" sz="1400" b="1" dirty="0" smtClean="0">
                <a:latin typeface="Arial" panose="020B0604020202020204" pitchFamily="34" charset="0"/>
                <a:cs typeface="Arial" panose="020B0604020202020204" pitchFamily="34" charset="0"/>
              </a:rPr>
              <a:t> CCLC grantees with connections to Career and College Ready programming for student personalized learning in 21</a:t>
            </a:r>
            <a:r>
              <a:rPr lang="en-US" sz="1400" b="1" baseline="30000" dirty="0" smtClean="0">
                <a:latin typeface="Arial" panose="020B0604020202020204" pitchFamily="34" charset="0"/>
                <a:cs typeface="Arial" panose="020B0604020202020204" pitchFamily="34" charset="0"/>
              </a:rPr>
              <a:t>st</a:t>
            </a:r>
            <a:r>
              <a:rPr lang="en-US" sz="1400" b="1" dirty="0" smtClean="0">
                <a:latin typeface="Arial" panose="020B0604020202020204" pitchFamily="34" charset="0"/>
                <a:cs typeface="Arial" panose="020B0604020202020204" pitchFamily="34" charset="0"/>
              </a:rPr>
              <a:t> CCLC Afterschool programs, grades 6-12.</a:t>
            </a:r>
            <a:endParaRPr lang="en-US" sz="1400" b="1" dirty="0">
              <a:latin typeface="Arial" panose="020B0604020202020204" pitchFamily="34" charset="0"/>
              <a:cs typeface="Arial" panose="020B0604020202020204" pitchFamily="34" charset="0"/>
            </a:endParaRPr>
          </a:p>
          <a:p>
            <a:pPr marL="333436" indent="-333436">
              <a:buFont typeface="+mj-lt"/>
              <a:buAutoNum type="arabicPeriod"/>
            </a:pPr>
            <a:r>
              <a:rPr lang="en-US" sz="1400" b="1" dirty="0" smtClean="0">
                <a:latin typeface="Arial" panose="020B0604020202020204" pitchFamily="34" charset="0"/>
                <a:cs typeface="Arial" panose="020B0604020202020204" pitchFamily="34" charset="0"/>
              </a:rPr>
              <a:t>This is an opportunity area, that emphasizes bridges and connections with resources available at sites. </a:t>
            </a:r>
          </a:p>
          <a:p>
            <a:pPr marL="333436" indent="-333436">
              <a:buFont typeface="+mj-lt"/>
              <a:buAutoNum type="arabicPeriod"/>
            </a:pPr>
            <a:r>
              <a:rPr lang="en-US" sz="1400" b="1" dirty="0" smtClean="0">
                <a:latin typeface="Arial" panose="020B0604020202020204" pitchFamily="34" charset="0"/>
                <a:cs typeface="Arial" panose="020B0604020202020204" pitchFamily="34" charset="0"/>
              </a:rPr>
              <a:t>We’ll cover basic elements in this important topic</a:t>
            </a:r>
            <a:endParaRPr lang="en-US" sz="1400" b="1" dirty="0">
              <a:latin typeface="Arial" panose="020B0604020202020204" pitchFamily="34" charset="0"/>
              <a:cs typeface="Arial" panose="020B0604020202020204" pitchFamily="34" charset="0"/>
            </a:endParaRPr>
          </a:p>
          <a:p>
            <a:pPr marL="333436" indent="-333436">
              <a:buFont typeface="+mj-lt"/>
              <a:buAutoNum type="arabicPeriod"/>
            </a:pPr>
            <a:r>
              <a:rPr lang="en-US" sz="1400" b="1" dirty="0" smtClean="0">
                <a:latin typeface="Arial" panose="020B0604020202020204" pitchFamily="34" charset="0"/>
                <a:cs typeface="Arial" panose="020B0604020202020204" pitchFamily="34" charset="0"/>
              </a:rPr>
              <a:t>Most importantly, we look forward to your input.</a:t>
            </a:r>
          </a:p>
          <a:p>
            <a:pPr marL="333436" indent="-333436">
              <a:buFont typeface="+mj-lt"/>
              <a:buAutoNum type="arabicPeriod"/>
            </a:pPr>
            <a:endParaRPr lang="en-US" sz="1400" b="1" dirty="0" smtClean="0">
              <a:latin typeface="Arial" panose="020B0604020202020204" pitchFamily="34" charset="0"/>
              <a:cs typeface="Arial" panose="020B0604020202020204" pitchFamily="34" charset="0"/>
            </a:endParaRPr>
          </a:p>
          <a:p>
            <a:pPr marL="333436" indent="-333436">
              <a:buFont typeface="+mj-lt"/>
              <a:buAutoNum type="arabicPeriod"/>
            </a:pPr>
            <a:r>
              <a:rPr lang="en-US" sz="1400" b="1" i="1" u="sng" dirty="0" smtClean="0">
                <a:latin typeface="Arial" panose="020B0604020202020204" pitchFamily="34" charset="0"/>
                <a:cs typeface="Arial" panose="020B0604020202020204" pitchFamily="34" charset="0"/>
              </a:rPr>
              <a:t>MOST </a:t>
            </a:r>
            <a:r>
              <a:rPr lang="en-US" sz="1400" b="1" i="1" u="sng" dirty="0">
                <a:latin typeface="Arial" panose="020B0604020202020204" pitchFamily="34" charset="0"/>
                <a:cs typeface="Arial" panose="020B0604020202020204" pitchFamily="34" charset="0"/>
              </a:rPr>
              <a:t>IMPORTANT: Communicate in this session, learn new ideas from current and prior grantees – program examples, preparation examples to help prepare for this </a:t>
            </a:r>
            <a:r>
              <a:rPr lang="en-US" sz="1400" b="1" i="1" u="sng" dirty="0" smtClean="0">
                <a:latin typeface="Arial" panose="020B0604020202020204" pitchFamily="34" charset="0"/>
                <a:cs typeface="Arial" panose="020B0604020202020204" pitchFamily="34" charset="0"/>
              </a:rPr>
              <a:t>Career and College Ready opportunity</a:t>
            </a:r>
            <a:r>
              <a:rPr lang="en-US" sz="1400" b="1" i="1" u="sng"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1</a:t>
            </a:fld>
            <a:endParaRPr lang="en-US" dirty="0"/>
          </a:p>
        </p:txBody>
      </p:sp>
    </p:spTree>
    <p:extLst>
      <p:ext uri="{BB962C8B-B14F-4D97-AF65-F5344CB8AC3E}">
        <p14:creationId xmlns:p14="http://schemas.microsoft.com/office/powerpoint/2010/main" val="319451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10</a:t>
            </a:fld>
            <a:endParaRPr lang="en-US" dirty="0"/>
          </a:p>
        </p:txBody>
      </p:sp>
    </p:spTree>
    <p:extLst>
      <p:ext uri="{BB962C8B-B14F-4D97-AF65-F5344CB8AC3E}">
        <p14:creationId xmlns:p14="http://schemas.microsoft.com/office/powerpoint/2010/main" val="205946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863" indent="-277863">
              <a:buFont typeface="Arial" panose="020B0604020202020204" pitchFamily="34" charset="0"/>
              <a:buChar char="•"/>
            </a:pPr>
            <a:r>
              <a:rPr lang="en-US" sz="1600" i="1" dirty="0" smtClean="0"/>
              <a:t>Kay categories to follow -- </a:t>
            </a:r>
            <a:endParaRPr lang="en-US" sz="1600" i="1"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2</a:t>
            </a:fld>
            <a:endParaRPr lang="en-US" dirty="0"/>
          </a:p>
        </p:txBody>
      </p:sp>
    </p:spTree>
    <p:extLst>
      <p:ext uri="{BB962C8B-B14F-4D97-AF65-F5344CB8AC3E}">
        <p14:creationId xmlns:p14="http://schemas.microsoft.com/office/powerpoint/2010/main" val="356487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457200"/>
            <a:ext cx="2744787" cy="2057400"/>
          </a:xfrm>
        </p:spPr>
      </p:sp>
      <p:sp>
        <p:nvSpPr>
          <p:cNvPr id="3" name="Notes Placeholder 2"/>
          <p:cNvSpPr>
            <a:spLocks noGrp="1"/>
          </p:cNvSpPr>
          <p:nvPr>
            <p:ph type="body" idx="1"/>
          </p:nvPr>
        </p:nvSpPr>
        <p:spPr>
          <a:xfrm>
            <a:off x="400247" y="2743201"/>
            <a:ext cx="6209904" cy="5856595"/>
          </a:xfrm>
        </p:spPr>
        <p:txBody>
          <a:bodyPr>
            <a:normAutofit fontScale="92500"/>
          </a:bodyPr>
          <a:lstStyle/>
          <a:p>
            <a:r>
              <a:rPr lang="en-US" sz="1500" b="1" dirty="0" smtClean="0"/>
              <a:t>Making the Connection -</a:t>
            </a:r>
            <a:r>
              <a:rPr lang="en-US" sz="1400" dirty="0" smtClean="0"/>
              <a:t>- </a:t>
            </a:r>
          </a:p>
          <a:p>
            <a:r>
              <a:rPr lang="en-US" sz="1400" dirty="0" smtClean="0"/>
              <a:t>The </a:t>
            </a:r>
            <a:r>
              <a:rPr lang="en-US" sz="1400" dirty="0"/>
              <a:t>term “college and career readiness,” a popular topic in the past eight years </a:t>
            </a:r>
            <a:r>
              <a:rPr lang="en-US" sz="1400" dirty="0" smtClean="0"/>
              <a:t>under NCLB -- and </a:t>
            </a:r>
            <a:r>
              <a:rPr lang="en-US" sz="1400" dirty="0"/>
              <a:t>part of earlier reauthorization bill drafts, was scrubbed as an objective of the law. So what happened?</a:t>
            </a:r>
          </a:p>
          <a:p>
            <a:r>
              <a:rPr lang="en-US" sz="1400" dirty="0"/>
              <a:t>It’s important to look at the purpose of the ESSA, which is a departure from the previous bill—known as No Child Left Behind (NCLB)—and the U.S. Department of Education’s recent waivers from the existing law. </a:t>
            </a:r>
            <a:endParaRPr lang="en-US" sz="1400" dirty="0" smtClean="0"/>
          </a:p>
          <a:p>
            <a:pPr lvl="1"/>
            <a:r>
              <a:rPr lang="en-US" sz="1400" dirty="0" smtClean="0"/>
              <a:t>NCLB </a:t>
            </a:r>
            <a:r>
              <a:rPr lang="en-US" sz="1400" dirty="0"/>
              <a:t>and the waivers emphasized student learning as measured by the state's academic achievement standards and annual assessments. </a:t>
            </a:r>
            <a:endParaRPr lang="en-US" sz="1400" dirty="0" smtClean="0"/>
          </a:p>
          <a:p>
            <a:pPr lvl="1"/>
            <a:r>
              <a:rPr lang="en-US" sz="1400" dirty="0" smtClean="0"/>
              <a:t>The </a:t>
            </a:r>
            <a:r>
              <a:rPr lang="en-US" sz="1400" dirty="0"/>
              <a:t>ESSA, on the other hand, seeks to ensure that “all children receive a high-quality education” and that districts work to “close student achievement gaps.” </a:t>
            </a:r>
            <a:endParaRPr lang="en-US" sz="1400" dirty="0" smtClean="0"/>
          </a:p>
          <a:p>
            <a:pPr marL="628650" lvl="1" indent="-171450">
              <a:buFont typeface="Arial" panose="020B0604020202020204" pitchFamily="34" charset="0"/>
              <a:buChar char="•"/>
            </a:pPr>
            <a:r>
              <a:rPr lang="en-US" sz="1400" b="1" dirty="0"/>
              <a:t>The Every Student Succeeds Act (ESSA) replaces No Child Left Behind (NCLB) and affords states greater flexibility. The new law extends the promise of an excellent, well-rounded education to every student, regardless of race, family income, home language, or disability. ESSA encourages schools and educators to innovate and create systems that address local needs.</a:t>
            </a:r>
            <a:endParaRPr lang="en-US" sz="1400" b="1" dirty="0" smtClean="0"/>
          </a:p>
          <a:p>
            <a:pPr lvl="1"/>
            <a:r>
              <a:rPr lang="en-US" sz="1400" dirty="0" smtClean="0"/>
              <a:t>The </a:t>
            </a:r>
            <a:r>
              <a:rPr lang="en-US" sz="1400" dirty="0"/>
              <a:t>purpose of the ESSA is more holistic than its predecessors, and this changes the way our nation addresses the goal of “college and career readiness.” It has to fit into this broader concept of “high-quality education</a:t>
            </a:r>
            <a:r>
              <a:rPr lang="en-US" sz="1400" dirty="0" smtClean="0"/>
              <a:t>.”</a:t>
            </a:r>
          </a:p>
          <a:p>
            <a:pPr lvl="1"/>
            <a:r>
              <a:rPr lang="en-US" sz="1400" dirty="0"/>
              <a:t>student, regardless of race, family income, home language, or disability. ESSA encourages schools and educators to innovate and create systems that address local needs</a:t>
            </a:r>
          </a:p>
          <a:p>
            <a:r>
              <a:rPr lang="en-US" sz="1400" dirty="0"/>
              <a:t>Despite the lack of mention by name, the goal of college and career readiness is still alive and well. Under the ESSA, districts are required to submit a plan to implement a “well-rounded” program of instruction that will identify students who may be at risk of academic failure and improve the overall school conditions for student learning</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3</a:t>
            </a:fld>
            <a:endParaRPr lang="en-US" dirty="0"/>
          </a:p>
        </p:txBody>
      </p:sp>
    </p:spTree>
    <p:extLst>
      <p:ext uri="{BB962C8B-B14F-4D97-AF65-F5344CB8AC3E}">
        <p14:creationId xmlns:p14="http://schemas.microsoft.com/office/powerpoint/2010/main" val="99493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0400" y="674688"/>
            <a:ext cx="3149600" cy="2362200"/>
          </a:xfrm>
        </p:spPr>
      </p:sp>
      <p:sp>
        <p:nvSpPr>
          <p:cNvPr id="3" name="Notes Placeholder 2"/>
          <p:cNvSpPr>
            <a:spLocks noGrp="1"/>
          </p:cNvSpPr>
          <p:nvPr>
            <p:ph type="body" idx="1"/>
          </p:nvPr>
        </p:nvSpPr>
        <p:spPr>
          <a:xfrm>
            <a:off x="701351" y="3148781"/>
            <a:ext cx="5607700" cy="5451014"/>
          </a:xfrm>
        </p:spPr>
        <p:txBody>
          <a:bodyPr>
            <a:normAutofit/>
          </a:bodyPr>
          <a:lstStyle/>
          <a:p>
            <a:pPr marL="171450" indent="-171450" defTabSz="889163">
              <a:buFont typeface="Arial" panose="020B0604020202020204" pitchFamily="34" charset="0"/>
              <a:buChar char="•"/>
              <a:defRPr/>
            </a:pPr>
            <a:r>
              <a:rPr lang="en-US" altLang="en-US" sz="1400" u="sng" dirty="0" smtClean="0">
                <a:latin typeface="Tahoma" panose="020B0604030504040204" pitchFamily="34" charset="0"/>
                <a:ea typeface="Tahoma" panose="020B0604030504040204" pitchFamily="34" charset="0"/>
                <a:cs typeface="Tahoma" panose="020B0604030504040204" pitchFamily="34" charset="0"/>
              </a:rPr>
              <a:t>This slide is intended to clarify – the purpose of the Inventory sent out over a week ago.</a:t>
            </a:r>
          </a:p>
          <a:p>
            <a:pPr marL="171450" indent="-171450" defTabSz="889163">
              <a:buFont typeface="Arial" panose="020B0604020202020204" pitchFamily="34" charset="0"/>
              <a:buChar char="•"/>
              <a:defRPr/>
            </a:pPr>
            <a:endParaRPr lang="en-US" altLang="en-US" sz="1400" u="sng" dirty="0">
              <a:latin typeface="Tahoma" panose="020B0604030504040204" pitchFamily="34" charset="0"/>
              <a:ea typeface="Tahoma" panose="020B0604030504040204" pitchFamily="34" charset="0"/>
              <a:cs typeface="Tahoma" panose="020B0604030504040204" pitchFamily="34" charset="0"/>
            </a:endParaRPr>
          </a:p>
          <a:p>
            <a:pPr marL="171450" indent="-171450" defTabSz="889163">
              <a:buFont typeface="Arial" panose="020B0604020202020204" pitchFamily="34" charset="0"/>
              <a:buChar char="•"/>
              <a:defRPr/>
            </a:pPr>
            <a:r>
              <a:rPr lang="en-US" altLang="en-US" sz="1400" u="sng" dirty="0" smtClean="0">
                <a:latin typeface="Tahoma" panose="020B0604030504040204" pitchFamily="34" charset="0"/>
                <a:ea typeface="Tahoma" panose="020B0604030504040204" pitchFamily="34" charset="0"/>
                <a:cs typeface="Tahoma" panose="020B0604030504040204" pitchFamily="34" charset="0"/>
              </a:rPr>
              <a:t>The Inventory sent out to grantees was to a way to “refresh” 21</a:t>
            </a:r>
            <a:r>
              <a:rPr lang="en-US" altLang="en-US" sz="1400" u="sng" baseline="30000" dirty="0" smtClean="0">
                <a:latin typeface="Tahoma" panose="020B0604030504040204" pitchFamily="34" charset="0"/>
                <a:ea typeface="Tahoma" panose="020B0604030504040204" pitchFamily="34" charset="0"/>
                <a:cs typeface="Tahoma" panose="020B0604030504040204" pitchFamily="34" charset="0"/>
              </a:rPr>
              <a:t>st</a:t>
            </a:r>
            <a:r>
              <a:rPr lang="en-US" altLang="en-US" sz="1400" u="sng" dirty="0" smtClean="0">
                <a:latin typeface="Tahoma" panose="020B0604030504040204" pitchFamily="34" charset="0"/>
                <a:ea typeface="Tahoma" panose="020B0604030504040204" pitchFamily="34" charset="0"/>
                <a:cs typeface="Tahoma" panose="020B0604030504040204" pitchFamily="34" charset="0"/>
              </a:rPr>
              <a:t> CCLC program thinking around these CCR elements. </a:t>
            </a:r>
          </a:p>
          <a:p>
            <a:pPr marL="171450" indent="-171450" defTabSz="889163">
              <a:buFont typeface="Arial" panose="020B0604020202020204" pitchFamily="34" charset="0"/>
              <a:buChar char="•"/>
              <a:defRPr/>
            </a:pPr>
            <a:endParaRPr lang="en-US" altLang="en-US" sz="1400" u="sng" dirty="0" smtClean="0">
              <a:latin typeface="Tahoma" panose="020B0604030504040204" pitchFamily="34" charset="0"/>
              <a:ea typeface="Tahoma" panose="020B0604030504040204" pitchFamily="34" charset="0"/>
              <a:cs typeface="Tahoma" panose="020B0604030504040204" pitchFamily="34" charset="0"/>
            </a:endParaRPr>
          </a:p>
          <a:p>
            <a:pPr marL="171450" indent="-171450" defTabSz="889163">
              <a:buFont typeface="Arial" panose="020B0604020202020204" pitchFamily="34" charset="0"/>
              <a:buChar char="•"/>
              <a:defRPr/>
            </a:pP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marL="171450" indent="-171450" defTabSz="889163">
              <a:buFont typeface="Arial" panose="020B0604020202020204" pitchFamily="34" charset="0"/>
              <a:buChar char="•"/>
              <a:defRPr/>
            </a:pPr>
            <a:r>
              <a:rPr lang="en-US" altLang="en-US" sz="1400" dirty="0" smtClean="0">
                <a:latin typeface="Tahoma" panose="020B0604030504040204" pitchFamily="34" charset="0"/>
                <a:ea typeface="Tahoma" panose="020B0604030504040204" pitchFamily="34" charset="0"/>
                <a:cs typeface="Tahoma" panose="020B0604030504040204" pitchFamily="34" charset="0"/>
              </a:rPr>
              <a:t>The inventory cited options that may be nearby but are not entirely Programs of Study or formal CTE coursework – instead – it was to gather information about CCR options that may be </a:t>
            </a:r>
          </a:p>
          <a:p>
            <a:pPr defTabSz="889163">
              <a:defRPr/>
            </a:pPr>
            <a:r>
              <a:rPr lang="en-US" altLang="en-US" sz="1400" dirty="0" smtClean="0">
                <a:latin typeface="Tahoma" panose="020B0604030504040204" pitchFamily="34" charset="0"/>
                <a:ea typeface="Tahoma" panose="020B0604030504040204" pitchFamily="34" charset="0"/>
                <a:cs typeface="Tahoma" panose="020B0604030504040204" pitchFamily="34" charset="0"/>
              </a:rPr>
              <a:t> </a:t>
            </a:r>
          </a:p>
          <a:p>
            <a:pPr marL="171450" indent="-171450">
              <a:buFont typeface="Arial" panose="020B0604020202020204" pitchFamily="34" charset="0"/>
              <a:buChar char="•"/>
            </a:pPr>
            <a:r>
              <a:rPr lang="en-US" altLang="en-US" sz="1400" u="sng" dirty="0">
                <a:latin typeface="Tahoma" panose="020B0604030504040204" pitchFamily="34" charset="0"/>
                <a:ea typeface="Tahoma" panose="020B0604030504040204" pitchFamily="34" charset="0"/>
                <a:cs typeface="Tahoma" panose="020B0604030504040204" pitchFamily="34" charset="0"/>
              </a:rPr>
              <a:t>Many grantees starting year #4 </a:t>
            </a:r>
            <a:r>
              <a:rPr lang="en-US" altLang="en-US" sz="1400" u="sng" dirty="0" smtClean="0">
                <a:latin typeface="Tahoma" panose="020B0604030504040204" pitchFamily="34" charset="0"/>
                <a:ea typeface="Tahoma" panose="020B0604030504040204" pitchFamily="34" charset="0"/>
                <a:cs typeface="Tahoma" panose="020B0604030504040204" pitchFamily="34" charset="0"/>
              </a:rPr>
              <a:t>have proposed </a:t>
            </a:r>
            <a:r>
              <a:rPr lang="en-US" altLang="en-US" sz="1400" u="sng" dirty="0">
                <a:latin typeface="Tahoma" panose="020B0604030504040204" pitchFamily="34" charset="0"/>
                <a:ea typeface="Tahoma" panose="020B0604030504040204" pitchFamily="34" charset="0"/>
                <a:cs typeface="Tahoma" panose="020B0604030504040204" pitchFamily="34" charset="0"/>
              </a:rPr>
              <a:t>approaches to CTE as part of their proposal.</a:t>
            </a:r>
            <a:r>
              <a:rPr lang="en-US" altLang="en-US" sz="1400" dirty="0">
                <a:latin typeface="Tahoma" panose="020B0604030504040204" pitchFamily="34" charset="0"/>
                <a:ea typeface="Tahoma" panose="020B0604030504040204" pitchFamily="34" charset="0"/>
                <a:cs typeface="Tahoma" panose="020B0604030504040204" pitchFamily="34" charset="0"/>
              </a:rPr>
              <a:t> </a:t>
            </a:r>
          </a:p>
          <a:p>
            <a:endParaRPr lang="en-US" dirty="0" smtClean="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4</a:t>
            </a:fld>
            <a:endParaRPr lang="en-US" dirty="0"/>
          </a:p>
        </p:txBody>
      </p:sp>
    </p:spTree>
    <p:extLst>
      <p:ext uri="{BB962C8B-B14F-4D97-AF65-F5344CB8AC3E}">
        <p14:creationId xmlns:p14="http://schemas.microsoft.com/office/powerpoint/2010/main" val="23338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600075"/>
            <a:ext cx="3000375" cy="2249488"/>
          </a:xfrm>
        </p:spPr>
      </p:sp>
      <p:sp>
        <p:nvSpPr>
          <p:cNvPr id="3" name="Notes Placeholder 2"/>
          <p:cNvSpPr>
            <a:spLocks noGrp="1"/>
          </p:cNvSpPr>
          <p:nvPr>
            <p:ph type="body" idx="1"/>
          </p:nvPr>
        </p:nvSpPr>
        <p:spPr>
          <a:xfrm>
            <a:off x="701351" y="3223753"/>
            <a:ext cx="5607700" cy="5376043"/>
          </a:xfrm>
        </p:spPr>
        <p:txBody>
          <a:bodyPr/>
          <a:lstStyle/>
          <a:p>
            <a:pPr marL="444581" lvl="1" eaLnBrk="1" hangingPunct="1">
              <a:defRPr/>
            </a:pP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5</a:t>
            </a:fld>
            <a:endParaRPr lang="en-US" dirty="0"/>
          </a:p>
        </p:txBody>
      </p:sp>
    </p:spTree>
    <p:extLst>
      <p:ext uri="{BB962C8B-B14F-4D97-AF65-F5344CB8AC3E}">
        <p14:creationId xmlns:p14="http://schemas.microsoft.com/office/powerpoint/2010/main" val="344416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6</a:t>
            </a:fld>
            <a:endParaRPr lang="en-US" dirty="0"/>
          </a:p>
        </p:txBody>
      </p:sp>
    </p:spTree>
    <p:extLst>
      <p:ext uri="{BB962C8B-B14F-4D97-AF65-F5344CB8AC3E}">
        <p14:creationId xmlns:p14="http://schemas.microsoft.com/office/powerpoint/2010/main" val="11932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600" b="1" dirty="0">
                <a:latin typeface="Tahoma" panose="020B0604030504040204" pitchFamily="34" charset="0"/>
                <a:ea typeface="Tahoma" panose="020B0604030504040204" pitchFamily="34" charset="0"/>
                <a:cs typeface="Tahoma" panose="020B0604030504040204" pitchFamily="34" charset="0"/>
              </a:rPr>
              <a:t>Request to participants </a:t>
            </a:r>
            <a:r>
              <a:rPr lang="en-US" sz="1600" dirty="0">
                <a:latin typeface="Tahoma" panose="020B0604030504040204" pitchFamily="34" charset="0"/>
                <a:ea typeface="Tahoma" panose="020B0604030504040204" pitchFamily="34" charset="0"/>
                <a:cs typeface="Tahoma" panose="020B0604030504040204" pitchFamily="34" charset="0"/>
              </a:rPr>
              <a:t>re: what supports could be provided that would encourage further alignment with CCR efforts at each site</a:t>
            </a:r>
          </a:p>
          <a:p>
            <a:endParaRPr lang="en-US"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7</a:t>
            </a:fld>
            <a:endParaRPr lang="en-US" dirty="0"/>
          </a:p>
        </p:txBody>
      </p:sp>
    </p:spTree>
    <p:extLst>
      <p:ext uri="{BB962C8B-B14F-4D97-AF65-F5344CB8AC3E}">
        <p14:creationId xmlns:p14="http://schemas.microsoft.com/office/powerpoint/2010/main" val="351937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You for Youth </a:t>
            </a:r>
            <a:r>
              <a:rPr lang="en-US" dirty="0" smtClean="0"/>
              <a:t>web page –– is specifically designed by US ED 21</a:t>
            </a:r>
            <a:r>
              <a:rPr lang="en-US" baseline="30000" dirty="0" smtClean="0"/>
              <a:t>st</a:t>
            </a:r>
            <a:r>
              <a:rPr lang="en-US" dirty="0" smtClean="0"/>
              <a:t> CCLC – to provide free resources to 21</a:t>
            </a:r>
            <a:r>
              <a:rPr lang="en-US" baseline="30000" dirty="0" smtClean="0"/>
              <a:t>st</a:t>
            </a:r>
            <a:r>
              <a:rPr lang="en-US" dirty="0" smtClean="0"/>
              <a:t> grantees nationwide – </a:t>
            </a:r>
          </a:p>
          <a:p>
            <a:r>
              <a:rPr lang="en-US" dirty="0" smtClean="0"/>
              <a:t>These are some of the available free resources for 21</a:t>
            </a:r>
            <a:r>
              <a:rPr lang="en-US" baseline="30000" dirty="0" smtClean="0"/>
              <a:t>st</a:t>
            </a:r>
            <a:r>
              <a:rPr lang="en-US" dirty="0" smtClean="0"/>
              <a:t> CCLC programs --  </a:t>
            </a:r>
            <a:endParaRPr lang="en-US"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8</a:t>
            </a:fld>
            <a:endParaRPr lang="en-US" dirty="0"/>
          </a:p>
        </p:txBody>
      </p:sp>
    </p:spTree>
    <p:extLst>
      <p:ext uri="{BB962C8B-B14F-4D97-AF65-F5344CB8AC3E}">
        <p14:creationId xmlns:p14="http://schemas.microsoft.com/office/powerpoint/2010/main" val="12037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9613" y="533400"/>
            <a:ext cx="3049587" cy="2286000"/>
          </a:xfrm>
        </p:spPr>
      </p:sp>
      <p:sp>
        <p:nvSpPr>
          <p:cNvPr id="3" name="Notes Placeholder 2"/>
          <p:cNvSpPr>
            <a:spLocks noGrp="1"/>
          </p:cNvSpPr>
          <p:nvPr>
            <p:ph type="body" idx="1"/>
          </p:nvPr>
        </p:nvSpPr>
        <p:spPr>
          <a:xfrm>
            <a:off x="400248" y="3276601"/>
            <a:ext cx="6442775" cy="5323195"/>
          </a:xfrm>
        </p:spPr>
        <p:txBody>
          <a:bodyPr>
            <a:normAutofit fontScale="40000" lnSpcReduction="20000"/>
          </a:bodyPr>
          <a:lstStyle/>
          <a:p>
            <a:r>
              <a:rPr lang="en-US" dirty="0"/>
              <a:t> </a:t>
            </a:r>
            <a:endParaRPr lang="en-US" sz="2100" dirty="0"/>
          </a:p>
          <a:p>
            <a:r>
              <a:rPr lang="en-US" sz="2300" dirty="0"/>
              <a:t>Dexter McCarty Middle School SUN</a:t>
            </a:r>
          </a:p>
          <a:p>
            <a:r>
              <a:rPr lang="en-US" sz="2300" dirty="0"/>
              <a:t>10/27/2016 4:26 PM </a:t>
            </a:r>
            <a:r>
              <a:rPr lang="en-US" sz="2300" dirty="0">
                <a:hlinkClick r:id="rId3"/>
              </a:rPr>
              <a:t>View respondent's answers</a:t>
            </a:r>
            <a:r>
              <a:rPr lang="en-US" sz="2300" dirty="0"/>
              <a:t> </a:t>
            </a:r>
            <a:r>
              <a:rPr lang="en-US" sz="2300" dirty="0">
                <a:hlinkClick r:id="rId4"/>
              </a:rPr>
              <a:t>Categorize as... œ</a:t>
            </a:r>
            <a:endParaRPr lang="en-US" sz="2300" dirty="0"/>
          </a:p>
          <a:p>
            <a:r>
              <a:rPr lang="en-US" sz="2300" dirty="0"/>
              <a:t> </a:t>
            </a:r>
          </a:p>
          <a:p>
            <a:r>
              <a:rPr lang="en-US" sz="2300" dirty="0"/>
              <a:t>Lincoln Savage Middle School</a:t>
            </a:r>
          </a:p>
          <a:p>
            <a:r>
              <a:rPr lang="en-US" sz="2300" dirty="0"/>
              <a:t>10/26/2016 8:29 AM </a:t>
            </a:r>
            <a:r>
              <a:rPr lang="en-US" sz="2300" dirty="0">
                <a:hlinkClick r:id="rId5"/>
              </a:rPr>
              <a:t>View respondent's answers</a:t>
            </a:r>
            <a:r>
              <a:rPr lang="en-US" sz="2300" dirty="0"/>
              <a:t> </a:t>
            </a:r>
            <a:r>
              <a:rPr lang="en-US" sz="2300" dirty="0">
                <a:hlinkClick r:id="rId4"/>
              </a:rPr>
              <a:t>Categorize as... œ</a:t>
            </a:r>
            <a:endParaRPr lang="en-US" sz="2300" dirty="0"/>
          </a:p>
          <a:p>
            <a:r>
              <a:rPr lang="en-US" sz="2300" dirty="0"/>
              <a:t> </a:t>
            </a:r>
          </a:p>
          <a:p>
            <a:r>
              <a:rPr lang="en-US" sz="2300" dirty="0"/>
              <a:t>Fleming middle school</a:t>
            </a:r>
          </a:p>
          <a:p>
            <a:r>
              <a:rPr lang="en-US" sz="2300" dirty="0"/>
              <a:t>10/25/2016 9:07 PM </a:t>
            </a:r>
            <a:r>
              <a:rPr lang="en-US" sz="2300" dirty="0">
                <a:hlinkClick r:id="rId6"/>
              </a:rPr>
              <a:t>View respondent's answers</a:t>
            </a:r>
            <a:r>
              <a:rPr lang="en-US" sz="2300" dirty="0"/>
              <a:t> </a:t>
            </a:r>
            <a:r>
              <a:rPr lang="en-US" sz="2300" dirty="0">
                <a:hlinkClick r:id="rId4"/>
              </a:rPr>
              <a:t>Categorize as... œ</a:t>
            </a:r>
            <a:endParaRPr lang="en-US" sz="2300" dirty="0"/>
          </a:p>
          <a:p>
            <a:r>
              <a:rPr lang="en-US" sz="2300" dirty="0"/>
              <a:t> </a:t>
            </a:r>
          </a:p>
          <a:p>
            <a:r>
              <a:rPr lang="en-US" sz="2300" dirty="0"/>
              <a:t>Gordon Russell Middle School</a:t>
            </a:r>
          </a:p>
          <a:p>
            <a:r>
              <a:rPr lang="en-US" sz="2300" dirty="0"/>
              <a:t>10/24/2016 1:41 PM </a:t>
            </a:r>
            <a:r>
              <a:rPr lang="en-US" sz="2300" dirty="0">
                <a:hlinkClick r:id="rId7"/>
              </a:rPr>
              <a:t>View respondent's answers</a:t>
            </a:r>
            <a:r>
              <a:rPr lang="en-US" sz="2300" dirty="0"/>
              <a:t> </a:t>
            </a:r>
            <a:r>
              <a:rPr lang="en-US" sz="2300" dirty="0">
                <a:hlinkClick r:id="rId4"/>
              </a:rPr>
              <a:t>Categorize as... œ</a:t>
            </a:r>
            <a:endParaRPr lang="en-US" sz="2300" dirty="0"/>
          </a:p>
          <a:p>
            <a:r>
              <a:rPr lang="en-US" sz="2300" dirty="0"/>
              <a:t> </a:t>
            </a:r>
          </a:p>
          <a:p>
            <a:r>
              <a:rPr lang="en-US" sz="2300" dirty="0"/>
              <a:t>Centennial High SUN School</a:t>
            </a:r>
          </a:p>
          <a:p>
            <a:r>
              <a:rPr lang="en-US" sz="2300" dirty="0"/>
              <a:t>10/24/2016 1:33 PM </a:t>
            </a:r>
            <a:r>
              <a:rPr lang="en-US" sz="2300" dirty="0">
                <a:hlinkClick r:id="rId8"/>
              </a:rPr>
              <a:t>View respondent's answers</a:t>
            </a:r>
            <a:r>
              <a:rPr lang="en-US" sz="2300" dirty="0"/>
              <a:t> </a:t>
            </a:r>
            <a:r>
              <a:rPr lang="en-US" sz="2300" dirty="0">
                <a:hlinkClick r:id="rId4"/>
              </a:rPr>
              <a:t>Categorize as... œ</a:t>
            </a:r>
            <a:endParaRPr lang="en-US" sz="2300" dirty="0"/>
          </a:p>
          <a:p>
            <a:r>
              <a:rPr lang="en-US" sz="2300" dirty="0"/>
              <a:t> </a:t>
            </a:r>
          </a:p>
          <a:p>
            <a:r>
              <a:rPr lang="en-US" sz="2300" dirty="0"/>
              <a:t>Clear Creek Middle School</a:t>
            </a:r>
          </a:p>
          <a:p>
            <a:r>
              <a:rPr lang="en-US" sz="2300" dirty="0"/>
              <a:t>10/24/2016 11:10 AM </a:t>
            </a:r>
            <a:r>
              <a:rPr lang="en-US" sz="2300" dirty="0">
                <a:hlinkClick r:id="rId9"/>
              </a:rPr>
              <a:t>View respondent's answers</a:t>
            </a:r>
            <a:r>
              <a:rPr lang="en-US" sz="2300" dirty="0"/>
              <a:t> </a:t>
            </a:r>
            <a:r>
              <a:rPr lang="en-US" sz="2300" dirty="0">
                <a:hlinkClick r:id="rId4"/>
              </a:rPr>
              <a:t>Categorize as... œ</a:t>
            </a:r>
            <a:endParaRPr lang="en-US" sz="2300" dirty="0"/>
          </a:p>
          <a:p>
            <a:r>
              <a:rPr lang="en-US" sz="2300" dirty="0"/>
              <a:t> </a:t>
            </a:r>
          </a:p>
          <a:p>
            <a:r>
              <a:rPr lang="en-US" sz="2300" dirty="0"/>
              <a:t>Salem-Keizer Education Foundation</a:t>
            </a:r>
          </a:p>
          <a:p>
            <a:r>
              <a:rPr lang="en-US" sz="2300" dirty="0"/>
              <a:t>10/24/2016 9:49 AM </a:t>
            </a:r>
            <a:r>
              <a:rPr lang="en-US" sz="2300" dirty="0">
                <a:hlinkClick r:id="rId10"/>
              </a:rPr>
              <a:t>View respondent's answers</a:t>
            </a:r>
            <a:r>
              <a:rPr lang="en-US" sz="2300" dirty="0"/>
              <a:t> </a:t>
            </a:r>
            <a:r>
              <a:rPr lang="en-US" sz="2300" dirty="0">
                <a:hlinkClick r:id="rId4"/>
              </a:rPr>
              <a:t>Categorize as... œ</a:t>
            </a:r>
            <a:endParaRPr lang="en-US" sz="2300" dirty="0"/>
          </a:p>
          <a:p>
            <a:r>
              <a:rPr lang="en-US" sz="2300" dirty="0"/>
              <a:t> </a:t>
            </a:r>
          </a:p>
          <a:p>
            <a:r>
              <a:rPr lang="en-US" sz="2300" dirty="0"/>
              <a:t>FACES</a:t>
            </a:r>
          </a:p>
          <a:p>
            <a:r>
              <a:rPr lang="en-US" sz="2300" dirty="0"/>
              <a:t>10/24/2016 9:25 AM </a:t>
            </a:r>
            <a:r>
              <a:rPr lang="en-US" sz="2300" dirty="0">
                <a:hlinkClick r:id="rId11"/>
              </a:rPr>
              <a:t>View respondent's answers</a:t>
            </a:r>
            <a:r>
              <a:rPr lang="en-US" sz="2300" dirty="0"/>
              <a:t> </a:t>
            </a:r>
            <a:r>
              <a:rPr lang="en-US" sz="2300" dirty="0">
                <a:hlinkClick r:id="rId4"/>
              </a:rPr>
              <a:t>Categorize as... œ</a:t>
            </a:r>
            <a:endParaRPr lang="en-US" sz="2300" dirty="0"/>
          </a:p>
          <a:p>
            <a:r>
              <a:rPr lang="en-US" sz="2300" dirty="0"/>
              <a:t> </a:t>
            </a:r>
          </a:p>
          <a:p>
            <a:r>
              <a:rPr lang="en-US" sz="2300" dirty="0"/>
              <a:t>David Douglas High School</a:t>
            </a:r>
          </a:p>
          <a:p>
            <a:r>
              <a:rPr lang="en-US" sz="2300" dirty="0"/>
              <a:t>10/24/2016 7:57 AM </a:t>
            </a:r>
            <a:r>
              <a:rPr lang="en-US" sz="2300" dirty="0">
                <a:hlinkClick r:id="rId12"/>
              </a:rPr>
              <a:t>View respondent's answers</a:t>
            </a:r>
            <a:r>
              <a:rPr lang="en-US" sz="2300" dirty="0"/>
              <a:t> </a:t>
            </a:r>
            <a:r>
              <a:rPr lang="en-US" sz="2300" dirty="0">
                <a:hlinkClick r:id="rId4"/>
              </a:rPr>
              <a:t>Categorize as... œ</a:t>
            </a:r>
            <a:endParaRPr lang="en-US" sz="2300" dirty="0"/>
          </a:p>
          <a:p>
            <a:r>
              <a:rPr lang="en-US" sz="2300" dirty="0"/>
              <a:t> </a:t>
            </a:r>
          </a:p>
          <a:p>
            <a:r>
              <a:rPr lang="en-US" sz="2300" dirty="0"/>
              <a:t>Ponderosa Middle and Klamath Union High School</a:t>
            </a:r>
          </a:p>
          <a:p>
            <a:r>
              <a:rPr lang="en-US" sz="2300" dirty="0"/>
              <a:t>10/24/2016 7:54 AM </a:t>
            </a:r>
            <a:r>
              <a:rPr lang="en-US" sz="2300" dirty="0">
                <a:hlinkClick r:id="rId13"/>
              </a:rPr>
              <a:t>View respondent's answers</a:t>
            </a:r>
            <a:r>
              <a:rPr lang="en-US" sz="2300" dirty="0"/>
              <a:t> </a:t>
            </a:r>
            <a:r>
              <a:rPr lang="en-US" sz="2300" dirty="0">
                <a:hlinkClick r:id="rId4"/>
              </a:rPr>
              <a:t>Categorize as... œ</a:t>
            </a:r>
            <a:endParaRPr lang="en-US" sz="2300" dirty="0"/>
          </a:p>
          <a:p>
            <a:r>
              <a:rPr lang="en-US" dirty="0"/>
              <a:t> </a:t>
            </a:r>
          </a:p>
          <a:p>
            <a:r>
              <a:rPr lang="en-US" b="1" dirty="0"/>
              <a:t>Marnie Jewell</a:t>
            </a:r>
            <a:endParaRPr lang="en-US" dirty="0"/>
          </a:p>
          <a:p>
            <a:r>
              <a:rPr lang="en-US" dirty="0"/>
              <a:t>Education Specialist</a:t>
            </a:r>
          </a:p>
          <a:p>
            <a:r>
              <a:rPr lang="en-US" dirty="0"/>
              <a:t>Career Education and Human Resources CTE | Office of Teaching and Learning</a:t>
            </a:r>
          </a:p>
          <a:p>
            <a:r>
              <a:rPr lang="en-US" b="1" dirty="0"/>
              <a:t>Oregon Department of Education </a:t>
            </a:r>
            <a:r>
              <a:rPr lang="en-US" dirty="0"/>
              <a:t>| 255 Capitol St NE | Salem, Oregon 97310</a:t>
            </a:r>
          </a:p>
          <a:p>
            <a:r>
              <a:rPr lang="en-US" dirty="0" err="1"/>
              <a:t>Ph</a:t>
            </a:r>
            <a:r>
              <a:rPr lang="en-US" dirty="0"/>
              <a:t>: 503-378-5125 | </a:t>
            </a:r>
            <a:r>
              <a:rPr lang="en-US" dirty="0" err="1"/>
              <a:t>Fx</a:t>
            </a:r>
            <a:r>
              <a:rPr lang="en-US" dirty="0"/>
              <a:t>: 503-378-5156</a:t>
            </a:r>
          </a:p>
          <a:p>
            <a:r>
              <a:rPr lang="en-US" dirty="0"/>
              <a:t>Email: </a:t>
            </a:r>
            <a:r>
              <a:rPr lang="en-US" u="sng" dirty="0">
                <a:hlinkClick r:id="rId14"/>
              </a:rPr>
              <a:t>Marnie.Jewell@ode.state.or.us</a:t>
            </a:r>
            <a:r>
              <a:rPr lang="en-US" dirty="0"/>
              <a:t> | Web: </a:t>
            </a:r>
            <a:r>
              <a:rPr lang="en-US" u="sng" dirty="0">
                <a:hlinkClick r:id="rId15"/>
              </a:rPr>
              <a:t>http://www.ode.state.or.us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89CCE8E-65C8-4F18-9968-29A0F9D1324E}" type="slidenum">
              <a:rPr lang="en-US" smtClean="0"/>
              <a:pPr>
                <a:defRPr/>
              </a:pPr>
              <a:t>9</a:t>
            </a:fld>
            <a:endParaRPr lang="en-US" dirty="0"/>
          </a:p>
        </p:txBody>
      </p:sp>
    </p:spTree>
    <p:extLst>
      <p:ext uri="{BB962C8B-B14F-4D97-AF65-F5344CB8AC3E}">
        <p14:creationId xmlns:p14="http://schemas.microsoft.com/office/powerpoint/2010/main" val="259811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65722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32"/>
          <p:cNvSpPr/>
          <p:nvPr/>
        </p:nvSpPr>
        <p:spPr>
          <a:xfrm>
            <a:off x="914400" y="2057400"/>
            <a:ext cx="7315200" cy="9906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Tahoma" pitchFamily="34" charset="0"/>
              <a:cs typeface="Tahoma" pitchFamily="34" charset="0"/>
            </a:endParaRPr>
          </a:p>
        </p:txBody>
      </p:sp>
      <p:sp>
        <p:nvSpPr>
          <p:cNvPr id="6" name="Rectangle 21"/>
          <p:cNvSpPr/>
          <p:nvPr/>
        </p:nvSpPr>
        <p:spPr>
          <a:xfrm>
            <a:off x="904875" y="65722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31"/>
          <p:cNvSpPr/>
          <p:nvPr/>
        </p:nvSpPr>
        <p:spPr>
          <a:xfrm>
            <a:off x="914400" y="2057400"/>
            <a:ext cx="228600" cy="9906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Tahoma" pitchFamily="34" charset="0"/>
              <a:cs typeface="Tahoma" pitchFamily="34" charset="0"/>
            </a:endParaRPr>
          </a:p>
        </p:txBody>
      </p:sp>
      <p:pic>
        <p:nvPicPr>
          <p:cNvPr id="10" name="Picture 2" descr="Oregon Department of Education"/>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343400" y="5634990"/>
            <a:ext cx="3886200" cy="680086"/>
          </a:xfrm>
          <a:prstGeom prst="rect">
            <a:avLst/>
          </a:prstGeom>
          <a:noFill/>
          <a:ln>
            <a:noFill/>
          </a:ln>
        </p:spPr>
      </p:pic>
      <p:sp>
        <p:nvSpPr>
          <p:cNvPr id="8" name="Title 7"/>
          <p:cNvSpPr>
            <a:spLocks noGrp="1"/>
          </p:cNvSpPr>
          <p:nvPr>
            <p:ph type="ctrTitle"/>
          </p:nvPr>
        </p:nvSpPr>
        <p:spPr>
          <a:xfrm>
            <a:off x="1219200" y="728134"/>
            <a:ext cx="6858000" cy="1123950"/>
          </a:xfrm>
        </p:spPr>
        <p:txBody>
          <a:bodyPr anchor="ctr">
            <a:normAutofit/>
          </a:bodyPr>
          <a:lstStyle>
            <a:lvl1pPr algn="r">
              <a:defRPr sz="360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219200" y="2133600"/>
            <a:ext cx="6858000" cy="838200"/>
          </a:xfrm>
        </p:spPr>
        <p:txBody>
          <a:bodyPr>
            <a:normAutofit/>
          </a:bodyPr>
          <a:lstStyle>
            <a:lvl1pPr marL="0" indent="0" algn="r">
              <a:buNone/>
              <a:defRPr sz="2400">
                <a:solidFill>
                  <a:schemeClr val="tx2"/>
                </a:solidFill>
                <a:latin typeface="Tahoma" pitchFamily="34" charset="0"/>
                <a:ea typeface="+mj-ea"/>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1" name="Date Placeholder 27"/>
          <p:cNvSpPr>
            <a:spLocks noGrp="1"/>
          </p:cNvSpPr>
          <p:nvPr>
            <p:ph type="dt" sz="half" idx="10"/>
          </p:nvPr>
        </p:nvSpPr>
        <p:spPr>
          <a:xfrm>
            <a:off x="6400800" y="6354763"/>
            <a:ext cx="2286000" cy="366712"/>
          </a:xfrm>
        </p:spPr>
        <p:txBody>
          <a:bodyPr/>
          <a:lstStyle>
            <a:lvl1pPr>
              <a:defRPr sz="1400"/>
            </a:lvl1pPr>
          </a:lstStyle>
          <a:p>
            <a:pPr>
              <a:defRPr/>
            </a:pPr>
            <a:fld id="{CB7A891D-E87B-48EE-A155-ABCCFA929A5E}" type="datetimeFigureOut">
              <a:rPr lang="en-US"/>
              <a:pPr>
                <a:defRPr/>
              </a:pPr>
              <a:t>11/2/2016</a:t>
            </a:fld>
            <a:endParaRPr lang="en-US" dirty="0"/>
          </a:p>
        </p:txBody>
      </p:sp>
      <p:sp>
        <p:nvSpPr>
          <p:cNvPr id="12"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dirty="0"/>
          </a:p>
        </p:txBody>
      </p:sp>
      <p:sp>
        <p:nvSpPr>
          <p:cNvPr id="13" name="Slide Number Placeholder 28"/>
          <p:cNvSpPr>
            <a:spLocks noGrp="1"/>
          </p:cNvSpPr>
          <p:nvPr>
            <p:ph type="sldNum" sz="quarter" idx="12"/>
          </p:nvPr>
        </p:nvSpPr>
        <p:spPr>
          <a:xfrm>
            <a:off x="1216025" y="6354763"/>
            <a:ext cx="1219200" cy="366712"/>
          </a:xfrm>
        </p:spPr>
        <p:txBody>
          <a:bodyPr/>
          <a:lstStyle>
            <a:lvl1pPr>
              <a:defRPr/>
            </a:lvl1pPr>
          </a:lstStyle>
          <a:p>
            <a:pPr>
              <a:defRPr/>
            </a:pPr>
            <a:fld id="{AC992DFF-DD7D-442C-92DF-7650F8F2A824}" type="slidenum">
              <a:rPr lang="en-US"/>
              <a:pPr>
                <a:defRPr/>
              </a:pPr>
              <a:t>‹#›</a:t>
            </a:fld>
            <a:endParaRPr lang="en-US" dirty="0"/>
          </a:p>
        </p:txBody>
      </p:sp>
    </p:spTree>
    <p:extLst>
      <p:ext uri="{BB962C8B-B14F-4D97-AF65-F5344CB8AC3E}">
        <p14:creationId xmlns:p14="http://schemas.microsoft.com/office/powerpoint/2010/main" val="221498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D11F21E-FCE1-4757-9347-3E5328D0E78E}" type="datetimeFigureOut">
              <a:rPr lang="en-US"/>
              <a:pPr>
                <a:defRPr/>
              </a:pPr>
              <a:t>11/2/2016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C56FD4C-1847-4F30-AC83-B3A552B39ED7}" type="slidenum">
              <a:rPr lang="en-US"/>
              <a:pPr>
                <a:defRPr/>
              </a:pPr>
              <a:t>‹#›</a:t>
            </a:fld>
            <a:endParaRPr lang="en-US" dirty="0"/>
          </a:p>
        </p:txBody>
      </p:sp>
    </p:spTree>
    <p:extLst>
      <p:ext uri="{BB962C8B-B14F-4D97-AF65-F5344CB8AC3E}">
        <p14:creationId xmlns:p14="http://schemas.microsoft.com/office/powerpoint/2010/main" val="7624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8"/>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F4CF20-C7F5-4B74-AC95-335E89E69B48}" type="datetimeFigureOut">
              <a:rPr lang="en-US"/>
              <a:pPr>
                <a:defRPr/>
              </a:pPr>
              <a:t>11/2/2016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D89525-6B2A-4E7B-A229-ED2A267029FF}" type="slidenum">
              <a:rPr lang="en-US"/>
              <a:pPr>
                <a:defRPr/>
              </a:pPr>
              <a:t>‹#›</a:t>
            </a:fld>
            <a:endParaRPr lang="en-US" dirty="0"/>
          </a:p>
        </p:txBody>
      </p:sp>
    </p:spTree>
    <p:extLst>
      <p:ext uri="{BB962C8B-B14F-4D97-AF65-F5344CB8AC3E}">
        <p14:creationId xmlns:p14="http://schemas.microsoft.com/office/powerpoint/2010/main" val="2140157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934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EDD719B2-A7CE-43EF-8892-89B59BE8F806}" type="slidenum">
              <a:rPr lang="en-US"/>
              <a:pPr>
                <a:defRPr/>
              </a:pPr>
              <a:t>‹#›</a:t>
            </a:fld>
            <a:endParaRPr lang="en-US" dirty="0"/>
          </a:p>
        </p:txBody>
      </p:sp>
    </p:spTree>
    <p:extLst>
      <p:ext uri="{BB962C8B-B14F-4D97-AF65-F5344CB8AC3E}">
        <p14:creationId xmlns:p14="http://schemas.microsoft.com/office/powerpoint/2010/main" val="190098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Oregon Department of Educati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19328" y="6342432"/>
            <a:ext cx="2122718" cy="371476"/>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F0897B-74C0-4E0E-8217-76A2742DEA21}" type="datetimeFigureOut">
              <a:rPr lang="en-US"/>
              <a:pPr>
                <a:defRPr/>
              </a:pPr>
              <a:t>11/2/2016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17223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591A6A29-3619-4E54-8267-872798DFD6E1}" type="datetimeFigureOut">
              <a:rPr lang="en-US"/>
              <a:pPr>
                <a:defRPr/>
              </a:pPr>
              <a:t>11/2/2016</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E33A42FC-2F95-4725-905A-833394346FC5}" type="slidenum">
              <a:rPr lang="en-US"/>
              <a:pPr>
                <a:defRPr/>
              </a:pPr>
              <a:t>‹#›</a:t>
            </a:fld>
            <a:endParaRPr lang="en-US" dirty="0"/>
          </a:p>
        </p:txBody>
      </p:sp>
    </p:spTree>
    <p:extLst>
      <p:ext uri="{BB962C8B-B14F-4D97-AF65-F5344CB8AC3E}">
        <p14:creationId xmlns:p14="http://schemas.microsoft.com/office/powerpoint/2010/main" val="36545476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DAF36B8-23ED-45BA-89A0-9ADB832B21E4}" type="datetimeFigureOut">
              <a:rPr lang="en-US"/>
              <a:pPr>
                <a:defRPr/>
              </a:pPr>
              <a:t>11/2/2016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669F057F-A85D-4210-A6F4-81449F95BF4D}" type="slidenum">
              <a:rPr lang="en-US"/>
              <a:pPr>
                <a:defRPr/>
              </a:pPr>
              <a:t>‹#›</a:t>
            </a:fld>
            <a:endParaRPr lang="en-US" dirty="0"/>
          </a:p>
        </p:txBody>
      </p:sp>
    </p:spTree>
    <p:extLst>
      <p:ext uri="{BB962C8B-B14F-4D97-AF65-F5344CB8AC3E}">
        <p14:creationId xmlns:p14="http://schemas.microsoft.com/office/powerpoint/2010/main" val="41221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1898DC8-741C-4251-8503-6A766E8D4FD6}" type="datetimeFigureOut">
              <a:rPr lang="en-US"/>
              <a:pPr>
                <a:defRPr/>
              </a:pPr>
              <a:t>11/2/2016</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B2075FB5-08BF-4D8A-B3D9-614086350D95}" type="slidenum">
              <a:rPr lang="en-US"/>
              <a:pPr>
                <a:defRPr/>
              </a:pPr>
              <a:t>‹#›</a:t>
            </a:fld>
            <a:endParaRPr lang="en-US" dirty="0"/>
          </a:p>
        </p:txBody>
      </p:sp>
    </p:spTree>
    <p:extLst>
      <p:ext uri="{BB962C8B-B14F-4D97-AF65-F5344CB8AC3E}">
        <p14:creationId xmlns:p14="http://schemas.microsoft.com/office/powerpoint/2010/main" val="78779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31B3A9F-6D63-4A75-8139-B0273CC7D2C1}" type="datetimeFigureOut">
              <a:rPr lang="en-US"/>
              <a:pPr>
                <a:defRPr/>
              </a:pPr>
              <a:t>11/2/2016</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3D27733F-451E-4162-9344-BD61B1B1BB8A}" type="slidenum">
              <a:rPr lang="en-US"/>
              <a:pPr>
                <a:defRPr/>
              </a:pPr>
              <a:t>‹#›</a:t>
            </a:fld>
            <a:endParaRPr lang="en-US" dirty="0"/>
          </a:p>
        </p:txBody>
      </p:sp>
    </p:spTree>
    <p:extLst>
      <p:ext uri="{BB962C8B-B14F-4D97-AF65-F5344CB8AC3E}">
        <p14:creationId xmlns:p14="http://schemas.microsoft.com/office/powerpoint/2010/main" val="26290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fld id="{E5DE0A5A-F22E-4BE0-8CA6-39DEF760F9BB}" type="datetimeFigureOut">
              <a:rPr lang="en-US"/>
              <a:pPr>
                <a:defRPr/>
              </a:pPr>
              <a:t>11/2/2016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BEE05075-DCD3-430A-B9B5-E40F1534421F}" type="slidenum">
              <a:rPr lang="en-US"/>
              <a:pPr>
                <a:defRPr/>
              </a:pPr>
              <a:t>‹#›</a:t>
            </a:fld>
            <a:endParaRPr lang="en-US" dirty="0"/>
          </a:p>
        </p:txBody>
      </p:sp>
    </p:spTree>
    <p:extLst>
      <p:ext uri="{BB962C8B-B14F-4D97-AF65-F5344CB8AC3E}">
        <p14:creationId xmlns:p14="http://schemas.microsoft.com/office/powerpoint/2010/main" val="21057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traight Connector 9"/>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29278A8D-6241-492F-9BCA-53E6A7622B91}" type="datetimeFigureOut">
              <a:rPr lang="en-US"/>
              <a:pPr>
                <a:defRPr/>
              </a:pPr>
              <a:t>11/2/2016</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390890C-2AA4-4C05-92E5-2B258D792485}" type="slidenum">
              <a:rPr lang="en-US"/>
              <a:pPr>
                <a:defRPr/>
              </a:pPr>
              <a:t>‹#›</a:t>
            </a:fld>
            <a:endParaRPr lang="en-US" dirty="0"/>
          </a:p>
        </p:txBody>
      </p:sp>
    </p:spTree>
    <p:extLst>
      <p:ext uri="{BB962C8B-B14F-4D97-AF65-F5344CB8AC3E}">
        <p14:creationId xmlns:p14="http://schemas.microsoft.com/office/powerpoint/2010/main" val="297658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7C6D247-D07C-4FBB-AC62-AFB3BDF3E9AC}" type="datetimeFigureOut">
              <a:rPr lang="en-US"/>
              <a:pPr>
                <a:defRPr/>
              </a:pPr>
              <a:t>11/2/2016</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6575A2A2-19A5-44EE-A563-C2FE97B5C1BC}" type="slidenum">
              <a:rPr lang="en-US"/>
              <a:pPr>
                <a:defRPr/>
              </a:pPr>
              <a:t>‹#›</a:t>
            </a:fld>
            <a:endParaRPr lang="en-US" dirty="0"/>
          </a:p>
        </p:txBody>
      </p:sp>
    </p:spTree>
    <p:extLst>
      <p:ext uri="{BB962C8B-B14F-4D97-AF65-F5344CB8AC3E}">
        <p14:creationId xmlns:p14="http://schemas.microsoft.com/office/powerpoint/2010/main" val="24935111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ahoma" pitchFamily="34" charset="0"/>
                <a:cs typeface="Tahoma" pitchFamily="34" charset="0"/>
              </a:defRPr>
            </a:lvl1pPr>
          </a:lstStyle>
          <a:p>
            <a:pPr>
              <a:defRPr/>
            </a:pPr>
            <a:fld id="{489CDDBC-62C5-4BFB-AC4A-7D2AF8581CFA}" type="datetimeFigureOut">
              <a:rPr lang="en-US"/>
              <a:pPr>
                <a:defRPr/>
              </a:pPr>
              <a:t>11/2/2016</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ahoma" pitchFamily="34" charset="0"/>
                <a:cs typeface="Tahoma" pitchFamily="34" charset="0"/>
              </a:defRPr>
            </a:lvl1pPr>
          </a:lstStyle>
          <a:p>
            <a:pPr>
              <a:defRPr/>
            </a:pPr>
            <a:endParaRPr lang="en-US" dirty="0"/>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Tahoma" pitchFamily="34" charset="0"/>
                <a:cs typeface="Tahoma" pitchFamily="34" charset="0"/>
              </a:defRPr>
            </a:lvl1pPr>
          </a:lstStyle>
          <a:p>
            <a:pPr>
              <a:defRPr/>
            </a:pPr>
            <a:fld id="{CBDEE92D-77AE-4C34-9F56-60823418F363}" type="slidenum">
              <a:rPr lang="en-US"/>
              <a:pPr>
                <a:defRPr/>
              </a:pPr>
              <a:t>‹#›</a:t>
            </a:fld>
            <a:endParaRPr lang="en-US" dirty="0"/>
          </a:p>
        </p:txBody>
      </p:sp>
      <p:sp>
        <p:nvSpPr>
          <p:cNvPr id="1031" name="Straight Connector 27"/>
          <p:cNvSpPr>
            <a:spLocks noChangeShapeType="1"/>
          </p:cNvSpPr>
          <p:nvPr/>
        </p:nvSpPr>
        <p:spPr bwMode="auto">
          <a:xfrm>
            <a:off x="457200" y="62865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797" r:id="rId4"/>
    <p:sldLayoutId id="2147483798" r:id="rId5"/>
    <p:sldLayoutId id="2147483803" r:id="rId6"/>
    <p:sldLayoutId id="2147483804" r:id="rId7"/>
    <p:sldLayoutId id="2147483805" r:id="rId8"/>
    <p:sldLayoutId id="2147483806" r:id="rId9"/>
    <p:sldLayoutId id="2147483799" r:id="rId10"/>
    <p:sldLayoutId id="2147483807" r:id="rId11"/>
    <p:sldLayoutId id="2147483808" r:id="rId12"/>
  </p:sldLayoutIdLst>
  <p:txStyles>
    <p:titleStyle>
      <a:lvl1pPr algn="l" rtl="0" eaLnBrk="0" fontAlgn="base" hangingPunct="0">
        <a:spcBef>
          <a:spcPct val="0"/>
        </a:spcBef>
        <a:spcAft>
          <a:spcPct val="0"/>
        </a:spcAft>
        <a:defRPr sz="4000" kern="12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ahoma" pitchFamily="34" charset="0"/>
          <a:cs typeface="Tahoma" pitchFamily="34" charset="0"/>
        </a:defRPr>
      </a:lvl2pPr>
      <a:lvl3pPr algn="l" rtl="0" eaLnBrk="0" fontAlgn="base" hangingPunct="0">
        <a:spcBef>
          <a:spcPct val="0"/>
        </a:spcBef>
        <a:spcAft>
          <a:spcPct val="0"/>
        </a:spcAft>
        <a:defRPr sz="4000">
          <a:solidFill>
            <a:schemeClr val="tx2"/>
          </a:solidFill>
          <a:latin typeface="Tahoma" pitchFamily="34" charset="0"/>
          <a:cs typeface="Tahoma" pitchFamily="34" charset="0"/>
        </a:defRPr>
      </a:lvl3pPr>
      <a:lvl4pPr algn="l" rtl="0" eaLnBrk="0" fontAlgn="base" hangingPunct="0">
        <a:spcBef>
          <a:spcPct val="0"/>
        </a:spcBef>
        <a:spcAft>
          <a:spcPct val="0"/>
        </a:spcAft>
        <a:defRPr sz="4000">
          <a:solidFill>
            <a:schemeClr val="tx2"/>
          </a:solidFill>
          <a:latin typeface="Tahoma" pitchFamily="34" charset="0"/>
          <a:cs typeface="Tahoma" pitchFamily="34" charset="0"/>
        </a:defRPr>
      </a:lvl4pPr>
      <a:lvl5pPr algn="l" rtl="0" eaLnBrk="0" fontAlgn="base" hangingPunct="0">
        <a:spcBef>
          <a:spcPct val="0"/>
        </a:spcBef>
        <a:spcAft>
          <a:spcPct val="0"/>
        </a:spcAft>
        <a:defRPr sz="4000">
          <a:solidFill>
            <a:schemeClr val="tx2"/>
          </a:solidFill>
          <a:latin typeface="Tahoma" pitchFamily="34" charset="0"/>
          <a:cs typeface="Tahoma" pitchFamily="34" charset="0"/>
        </a:defRPr>
      </a:lvl5pPr>
      <a:lvl6pPr marL="457200" algn="l" rtl="0" fontAlgn="base">
        <a:spcBef>
          <a:spcPct val="0"/>
        </a:spcBef>
        <a:spcAft>
          <a:spcPct val="0"/>
        </a:spcAft>
        <a:defRPr sz="4000">
          <a:solidFill>
            <a:schemeClr val="tx2"/>
          </a:solidFill>
          <a:latin typeface="Tahoma" pitchFamily="34" charset="0"/>
          <a:cs typeface="Tahoma" pitchFamily="34" charset="0"/>
        </a:defRPr>
      </a:lvl6pPr>
      <a:lvl7pPr marL="914400" algn="l" rtl="0" fontAlgn="base">
        <a:spcBef>
          <a:spcPct val="0"/>
        </a:spcBef>
        <a:spcAft>
          <a:spcPct val="0"/>
        </a:spcAft>
        <a:defRPr sz="4000">
          <a:solidFill>
            <a:schemeClr val="tx2"/>
          </a:solidFill>
          <a:latin typeface="Tahoma" pitchFamily="34" charset="0"/>
          <a:cs typeface="Tahoma" pitchFamily="34" charset="0"/>
        </a:defRPr>
      </a:lvl7pPr>
      <a:lvl8pPr marL="1371600" algn="l" rtl="0" fontAlgn="base">
        <a:spcBef>
          <a:spcPct val="0"/>
        </a:spcBef>
        <a:spcAft>
          <a:spcPct val="0"/>
        </a:spcAft>
        <a:defRPr sz="4000">
          <a:solidFill>
            <a:schemeClr val="tx2"/>
          </a:solidFill>
          <a:latin typeface="Tahoma" pitchFamily="34" charset="0"/>
          <a:cs typeface="Tahoma" pitchFamily="34" charset="0"/>
        </a:defRPr>
      </a:lvl8pPr>
      <a:lvl9pPr marL="1828800" algn="l" rtl="0" fontAlgn="base">
        <a:spcBef>
          <a:spcPct val="0"/>
        </a:spcBef>
        <a:spcAft>
          <a:spcPct val="0"/>
        </a:spcAft>
        <a:defRPr sz="4000">
          <a:solidFill>
            <a:schemeClr val="tx2"/>
          </a:solidFill>
          <a:latin typeface="Tahoma" pitchFamily="34" charset="0"/>
          <a:cs typeface="Tahoma"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Tahoma" pitchFamily="34" charset="0"/>
          <a:ea typeface="+mn-ea"/>
          <a:cs typeface="Tahoma" pitchFamily="34" charset="0"/>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Tahoma" pitchFamily="34" charset="0"/>
          <a:ea typeface="+mn-ea"/>
          <a:cs typeface="Tahoma" pitchFamily="34" charset="0"/>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Tahoma" pitchFamily="34" charset="0"/>
          <a:ea typeface="+mn-ea"/>
          <a:cs typeface="Tahoma" pitchFamily="34" charset="0"/>
        </a:defRPr>
      </a:lvl3pPr>
      <a:lvl4pPr marL="1096963" indent="-228600" algn="l" rtl="0" eaLnBrk="0" fontAlgn="base" hangingPunct="0">
        <a:spcBef>
          <a:spcPts val="400"/>
        </a:spcBef>
        <a:spcAft>
          <a:spcPct val="0"/>
        </a:spcAft>
        <a:buClr>
          <a:srgbClr val="9BB39B"/>
        </a:buClr>
        <a:buSzPct val="70000"/>
        <a:buFont typeface="Wingdings" pitchFamily="2" charset="2"/>
        <a:buChar char=""/>
        <a:defRPr kern="1200">
          <a:solidFill>
            <a:schemeClr val="tx1"/>
          </a:solidFill>
          <a:latin typeface="Tahoma" pitchFamily="34" charset="0"/>
          <a:ea typeface="+mn-ea"/>
          <a:cs typeface="Tahoma" pitchFamily="34" charset="0"/>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Tahoma" pitchFamily="34" charset="0"/>
          <a:ea typeface="+mn-ea"/>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y4y.ed.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triwou.org/projects/cclc/eventlist/webina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Marnie.Jewell@ode.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28663"/>
            <a:ext cx="6858000" cy="1123950"/>
          </a:xfrm>
        </p:spPr>
        <p:txBody>
          <a:bodyPr rtlCol="0">
            <a:normAutofit fontScale="90000"/>
            <a:scene3d>
              <a:camera prst="orthographicFront"/>
              <a:lightRig rig="twoPt" dir="t"/>
            </a:scene3d>
            <a:sp3d extrusionH="57150" contourW="12700">
              <a:bevelT w="38100" h="38100" prst="convex"/>
              <a:bevelB w="69850" h="38100" prst="cross"/>
            </a:sp3d>
          </a:bodyPr>
          <a:lstStyle/>
          <a:p>
            <a:pPr eaLnBrk="1" fontAlgn="auto" hangingPunct="1">
              <a:spcAft>
                <a:spcPts val="0"/>
              </a:spcAft>
              <a:defRPr/>
            </a:pPr>
            <a:r>
              <a:rPr lang="en-US" dirty="0" smtClean="0"/>
              <a:t>21</a:t>
            </a:r>
            <a:r>
              <a:rPr lang="en-US" baseline="30000" dirty="0" smtClean="0"/>
              <a:t>st</a:t>
            </a:r>
            <a:r>
              <a:rPr lang="en-US" dirty="0" smtClean="0"/>
              <a:t> CCLC Grant, Title IV-B: </a:t>
            </a:r>
            <a:br>
              <a:rPr lang="en-US" dirty="0" smtClean="0"/>
            </a:br>
            <a:r>
              <a:rPr lang="en-US" sz="4400" b="1" dirty="0" smtClean="0">
                <a:solidFill>
                  <a:srgbClr val="00B050"/>
                </a:solidFill>
                <a:effectLst>
                  <a:outerShdw blurRad="38100" dist="38100" dir="2700000" algn="tl">
                    <a:srgbClr val="000000">
                      <a:alpha val="43137"/>
                    </a:srgbClr>
                  </a:outerShdw>
                </a:effectLst>
              </a:rPr>
              <a:t>College/Career Readiness</a:t>
            </a:r>
            <a:endParaRPr lang="en-US" sz="4400" dirty="0" smtClean="0">
              <a:solidFill>
                <a:srgbClr val="00B05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November 2, 2016</a:t>
            </a:r>
          </a:p>
        </p:txBody>
      </p:sp>
      <p:pic>
        <p:nvPicPr>
          <p:cNvPr id="4" name="Picture 3" descr="21cclc_logo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57400"/>
            <a:ext cx="960120" cy="971550"/>
          </a:xfrm>
          <a:prstGeom prst="rect">
            <a:avLst/>
          </a:prstGeom>
          <a:noFill/>
          <a:ln>
            <a:noFill/>
          </a:ln>
          <a:scene3d>
            <a:camera prst="orthographicFront"/>
            <a:lightRig rig="twoPt" dir="t"/>
          </a:scene3d>
          <a:sp3d extrusionH="6350" contourW="6350"/>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3097213"/>
            <a:ext cx="357822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Federal Systems Team	</a:t>
            </a:r>
          </a:p>
        </p:txBody>
      </p:sp>
      <p:sp>
        <p:nvSpPr>
          <p:cNvPr id="3" name="Content Placeholder 2"/>
          <p:cNvSpPr>
            <a:spLocks noGrp="1"/>
          </p:cNvSpPr>
          <p:nvPr>
            <p:ph sz="quarter" idx="1"/>
          </p:nvPr>
        </p:nvSpPr>
        <p:spPr>
          <a:xfrm>
            <a:off x="457200" y="1219200"/>
            <a:ext cx="8229600" cy="4937125"/>
          </a:xfrm>
        </p:spPr>
        <p:txBody>
          <a:bodyPr/>
          <a:lstStyle/>
          <a:p>
            <a:pPr>
              <a:defRPr/>
            </a:pPr>
            <a:r>
              <a:rPr lang="en-US" sz="1800" dirty="0" smtClean="0"/>
              <a:t>Director:		</a:t>
            </a:r>
          </a:p>
          <a:p>
            <a:pPr lvl="1">
              <a:defRPr/>
            </a:pPr>
            <a:r>
              <a:rPr lang="en-US" sz="1800" b="1" dirty="0" smtClean="0"/>
              <a:t>Theresa Richards</a:t>
            </a:r>
          </a:p>
          <a:p>
            <a:pPr>
              <a:defRPr/>
            </a:pPr>
            <a:r>
              <a:rPr lang="en-US" sz="1800" dirty="0" smtClean="0"/>
              <a:t>Education Specialists:	</a:t>
            </a:r>
          </a:p>
          <a:p>
            <a:pPr lvl="1">
              <a:defRPr/>
            </a:pPr>
            <a:r>
              <a:rPr lang="en-US" sz="1800" b="1" dirty="0" smtClean="0"/>
              <a:t>Russ Sweet</a:t>
            </a:r>
            <a:r>
              <a:rPr lang="en-US" sz="1800" dirty="0" smtClean="0"/>
              <a:t>, Team Lead, Monitoring, Titles I-A &amp; I-D, Private Schools, Budget Narrative Approvals</a:t>
            </a:r>
          </a:p>
          <a:p>
            <a:pPr lvl="1">
              <a:defRPr/>
            </a:pPr>
            <a:r>
              <a:rPr lang="en-US" sz="1800" b="1" dirty="0" smtClean="0"/>
              <a:t>Melinda Bessner</a:t>
            </a:r>
            <a:r>
              <a:rPr lang="en-US" sz="1800" dirty="0" smtClean="0"/>
              <a:t>, Title I-A, Monitoring, REAP, RLIS, COPs, Schoolwide Planning, Budget Narrative Approvals</a:t>
            </a:r>
          </a:p>
          <a:p>
            <a:pPr lvl="1">
              <a:defRPr/>
            </a:pPr>
            <a:r>
              <a:rPr lang="en-US" sz="1800" b="1" dirty="0"/>
              <a:t>Dona Bolt</a:t>
            </a:r>
            <a:r>
              <a:rPr lang="en-US" sz="1800" dirty="0"/>
              <a:t>, McKinney Vento Statewide (Homeless Education) </a:t>
            </a:r>
          </a:p>
          <a:p>
            <a:pPr lvl="1">
              <a:defRPr/>
            </a:pPr>
            <a:r>
              <a:rPr lang="en-US" sz="1800" b="1" dirty="0" smtClean="0"/>
              <a:t>Lisa Plumb</a:t>
            </a:r>
            <a:r>
              <a:rPr lang="en-US" sz="1800" dirty="0" smtClean="0"/>
              <a:t>, Title I-A, Monitoring, COPs, Budget Narrative Approvals</a:t>
            </a:r>
          </a:p>
          <a:p>
            <a:pPr lvl="1">
              <a:defRPr/>
            </a:pPr>
            <a:r>
              <a:rPr lang="en-US" sz="1800" b="1" dirty="0" smtClean="0"/>
              <a:t>Pete Ready</a:t>
            </a:r>
            <a:r>
              <a:rPr lang="en-US" sz="1800" dirty="0" smtClean="0"/>
              <a:t>, </a:t>
            </a:r>
            <a:r>
              <a:rPr lang="en-US" sz="1800" smtClean="0"/>
              <a:t>Title IV-B, 21</a:t>
            </a:r>
            <a:r>
              <a:rPr lang="en-US" sz="1800" baseline="30000" smtClean="0"/>
              <a:t>st</a:t>
            </a:r>
            <a:r>
              <a:rPr lang="en-US" sz="1800" smtClean="0"/>
              <a:t> </a:t>
            </a:r>
            <a:r>
              <a:rPr lang="en-US" sz="1800" dirty="0" smtClean="0"/>
              <a:t>Century Community Learning Centers</a:t>
            </a:r>
          </a:p>
          <a:p>
            <a:pPr>
              <a:defRPr/>
            </a:pPr>
            <a:r>
              <a:rPr lang="en-US" sz="1800" dirty="0" smtClean="0"/>
              <a:t>Support Staff </a:t>
            </a:r>
          </a:p>
          <a:p>
            <a:pPr lvl="1">
              <a:defRPr/>
            </a:pPr>
            <a:r>
              <a:rPr lang="en-US" sz="1800" b="1" dirty="0" smtClean="0"/>
              <a:t>Emily Swope</a:t>
            </a:r>
          </a:p>
          <a:p>
            <a:pPr lvl="1">
              <a:defRPr/>
            </a:pPr>
            <a:r>
              <a:rPr lang="en-US" sz="1800" b="1" dirty="0" smtClean="0"/>
              <a:t>Stacie Ankrum</a:t>
            </a:r>
          </a:p>
          <a:p>
            <a:pPr lvl="1">
              <a:defRPr/>
            </a:pPr>
            <a:r>
              <a:rPr lang="en-US" sz="1800" b="1" dirty="0" smtClean="0"/>
              <a:t>Ann Kaltenbach</a:t>
            </a:r>
          </a:p>
          <a:p>
            <a:pPr marL="274638" lvl="1" indent="0">
              <a:buFont typeface="Wingdings 3" pitchFamily="18" charset="2"/>
              <a:buNone/>
              <a:defRPr/>
            </a:pPr>
            <a:r>
              <a:rPr lang="en-US" sz="1800" dirty="0" smtClean="0"/>
              <a:t> </a:t>
            </a:r>
          </a:p>
          <a:p>
            <a:pPr lvl="4">
              <a:defRPr/>
            </a:pP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t>Agenda</a:t>
            </a:r>
          </a:p>
        </p:txBody>
      </p:sp>
      <p:sp>
        <p:nvSpPr>
          <p:cNvPr id="12291" name="Content Placeholder 2"/>
          <p:cNvSpPr>
            <a:spLocks noGrp="1"/>
          </p:cNvSpPr>
          <p:nvPr>
            <p:ph sz="quarter" idx="1"/>
          </p:nvPr>
        </p:nvSpPr>
        <p:spPr>
          <a:xfrm>
            <a:off x="457200" y="1219200"/>
            <a:ext cx="8229600" cy="4937125"/>
          </a:xfrm>
        </p:spPr>
        <p:txBody>
          <a:bodyPr/>
          <a:lstStyle/>
          <a:p>
            <a:pPr lvl="0"/>
            <a:r>
              <a:rPr lang="en-US" dirty="0"/>
              <a:t>What connection does the </a:t>
            </a:r>
            <a:r>
              <a:rPr lang="en-US" dirty="0" smtClean="0"/>
              <a:t>21</a:t>
            </a:r>
            <a:r>
              <a:rPr lang="en-US" baseline="30000" dirty="0" smtClean="0"/>
              <a:t>st</a:t>
            </a:r>
            <a:r>
              <a:rPr lang="en-US" dirty="0" smtClean="0"/>
              <a:t> CCLC grant </a:t>
            </a:r>
            <a:r>
              <a:rPr lang="en-US" dirty="0"/>
              <a:t>have to College/Career Readiness?  (CCR</a:t>
            </a:r>
            <a:r>
              <a:rPr lang="en-US" dirty="0" smtClean="0"/>
              <a:t>)</a:t>
            </a:r>
          </a:p>
          <a:p>
            <a:pPr marL="0" lvl="0" indent="0">
              <a:buNone/>
            </a:pPr>
            <a:endParaRPr lang="en-US" sz="1400" dirty="0"/>
          </a:p>
          <a:p>
            <a:pPr lvl="0"/>
            <a:r>
              <a:rPr lang="en-US" dirty="0"/>
              <a:t>The purpose of the CCR inventory that was sent </a:t>
            </a:r>
            <a:endParaRPr lang="en-US" dirty="0" smtClean="0"/>
          </a:p>
          <a:p>
            <a:endParaRPr lang="en-US" sz="1400" dirty="0" smtClean="0"/>
          </a:p>
          <a:p>
            <a:pPr lvl="0"/>
            <a:r>
              <a:rPr lang="en-US" dirty="0" smtClean="0"/>
              <a:t>Definition of CCR</a:t>
            </a:r>
          </a:p>
          <a:p>
            <a:pPr marL="0" lvl="0" indent="0">
              <a:buNone/>
            </a:pPr>
            <a:endParaRPr lang="en-US" sz="1400" dirty="0"/>
          </a:p>
          <a:p>
            <a:pPr lvl="0"/>
            <a:r>
              <a:rPr lang="en-US" dirty="0"/>
              <a:t>Sharing of best </a:t>
            </a:r>
            <a:r>
              <a:rPr lang="en-US" dirty="0" smtClean="0"/>
              <a:t>practices</a:t>
            </a:r>
          </a:p>
          <a:p>
            <a:pPr lvl="0"/>
            <a:endParaRPr lang="en-US" sz="1400" dirty="0"/>
          </a:p>
          <a:p>
            <a:pPr lvl="0"/>
            <a:r>
              <a:rPr lang="en-US" dirty="0"/>
              <a:t>Request to </a:t>
            </a:r>
            <a:r>
              <a:rPr lang="en-US" dirty="0" smtClean="0"/>
              <a:t>participants: What </a:t>
            </a:r>
            <a:r>
              <a:rPr lang="en-US" dirty="0"/>
              <a:t>supports could be provided that would encourage further alignment with CCR efforts at each </a:t>
            </a:r>
            <a:r>
              <a:rPr lang="en-US" dirty="0" smtClean="0"/>
              <a:t>site?</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175" y="76200"/>
            <a:ext cx="10001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fade">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fade">
                                      <p:cBhvr>
                                        <p:cTn id="22" dur="500"/>
                                        <p:tgtEl>
                                          <p:spTgt spid="122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fade">
                                      <p:cBhvr>
                                        <p:cTn id="2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scene3d>
              <a:camera prst="orthographicFront"/>
              <a:lightRig rig="twoPt" dir="t"/>
            </a:scene3d>
            <a:sp3d extrusionH="57150" contourW="19050">
              <a:bevelT w="38100" h="38100" prst="convex"/>
              <a:bevelB w="69850" h="38100" prst="cross"/>
            </a:sp3d>
          </a:bodyPr>
          <a:lstStyle/>
          <a:p>
            <a:pPr algn="ctr"/>
            <a:r>
              <a:rPr lang="en-US" altLang="en-US" sz="4400" b="1" dirty="0" smtClean="0">
                <a:solidFill>
                  <a:srgbClr val="00B050"/>
                </a:solidFill>
                <a:effectLst>
                  <a:outerShdw blurRad="38100" dist="38100" dir="2700000" algn="tl">
                    <a:srgbClr val="000000">
                      <a:alpha val="43137"/>
                    </a:srgbClr>
                  </a:outerShdw>
                </a:effectLst>
              </a:rPr>
              <a:t>Connecting </a:t>
            </a:r>
            <a:r>
              <a:rPr lang="en-US" altLang="en-US" sz="3600" dirty="0" smtClean="0"/>
              <a:t>21</a:t>
            </a:r>
            <a:r>
              <a:rPr lang="en-US" altLang="en-US" sz="3600" baseline="30000" dirty="0" smtClean="0"/>
              <a:t>st</a:t>
            </a:r>
            <a:r>
              <a:rPr lang="en-US" altLang="en-US" sz="3600" dirty="0" smtClean="0"/>
              <a:t> CCLC &amp; </a:t>
            </a:r>
            <a:r>
              <a:rPr lang="en-US" altLang="en-US" sz="4400" b="1" dirty="0" smtClean="0">
                <a:solidFill>
                  <a:srgbClr val="00B050"/>
                </a:solidFill>
                <a:effectLst>
                  <a:outerShdw blurRad="38100" dist="38100" dir="2700000" algn="tl">
                    <a:srgbClr val="000000">
                      <a:alpha val="43137"/>
                    </a:srgbClr>
                  </a:outerShdw>
                </a:effectLst>
              </a:rPr>
              <a:t>CCR </a:t>
            </a:r>
          </a:p>
        </p:txBody>
      </p:sp>
      <p:sp>
        <p:nvSpPr>
          <p:cNvPr id="15363" name="Content Placeholder 2"/>
          <p:cNvSpPr>
            <a:spLocks noGrp="1"/>
          </p:cNvSpPr>
          <p:nvPr>
            <p:ph sz="quarter" idx="1"/>
          </p:nvPr>
        </p:nvSpPr>
        <p:spPr>
          <a:xfrm>
            <a:off x="381000" y="1219200"/>
            <a:ext cx="8382000" cy="5029200"/>
          </a:xfrm>
        </p:spPr>
        <p:txBody>
          <a:bodyPr>
            <a:scene3d>
              <a:camera prst="orthographicFront"/>
              <a:lightRig rig="twoPt" dir="t"/>
            </a:scene3d>
            <a:sp3d extrusionH="57150" contourW="6350">
              <a:bevelT w="38100" h="38100" prst="convex"/>
              <a:bevelB w="69850" h="38100" prst="cross"/>
            </a:sp3d>
          </a:bodyPr>
          <a:lstStyle/>
          <a:p>
            <a:r>
              <a:rPr lang="en-US" dirty="0" smtClean="0"/>
              <a:t>“College &amp; Career Readiness (</a:t>
            </a:r>
            <a:r>
              <a:rPr lang="en-US" b="1" dirty="0" smtClean="0">
                <a:solidFill>
                  <a:srgbClr val="009900"/>
                </a:solidFill>
                <a:effectLst>
                  <a:outerShdw blurRad="38100" dist="38100" dir="2700000" algn="tl">
                    <a:srgbClr val="000000">
                      <a:alpha val="43137"/>
                    </a:srgbClr>
                  </a:outerShdw>
                </a:effectLst>
              </a:rPr>
              <a:t>CCR</a:t>
            </a:r>
            <a:r>
              <a:rPr lang="en-US" dirty="0" smtClean="0"/>
              <a:t>)” is in NCLB. </a:t>
            </a:r>
          </a:p>
          <a:p>
            <a:pPr marL="0" indent="0">
              <a:buNone/>
            </a:pPr>
            <a:endParaRPr lang="en-US" sz="1200" dirty="0" smtClean="0"/>
          </a:p>
          <a:p>
            <a:r>
              <a:rPr lang="en-US" b="1" dirty="0">
                <a:solidFill>
                  <a:srgbClr val="009900"/>
                </a:solidFill>
                <a:effectLst>
                  <a:outerShdw blurRad="38100" dist="38100" dir="2700000" algn="tl">
                    <a:srgbClr val="000000">
                      <a:alpha val="43137"/>
                    </a:srgbClr>
                  </a:outerShdw>
                </a:effectLst>
              </a:rPr>
              <a:t>CCR</a:t>
            </a:r>
            <a:r>
              <a:rPr lang="en-US" dirty="0" smtClean="0"/>
              <a:t> is in ESSA </a:t>
            </a:r>
            <a:r>
              <a:rPr lang="en-US" i="1" dirty="0" smtClean="0">
                <a:solidFill>
                  <a:schemeClr val="bg1">
                    <a:lumMod val="50000"/>
                  </a:schemeClr>
                </a:solidFill>
              </a:rPr>
              <a:t>(as a part of </a:t>
            </a:r>
            <a:r>
              <a:rPr lang="en-US" i="1" dirty="0" smtClean="0"/>
              <a:t>“high-quality education.”</a:t>
            </a:r>
            <a:r>
              <a:rPr lang="en-US" i="1" dirty="0" smtClean="0">
                <a:solidFill>
                  <a:schemeClr val="bg1">
                    <a:lumMod val="50000"/>
                  </a:schemeClr>
                </a:solidFill>
              </a:rPr>
              <a:t>)</a:t>
            </a:r>
          </a:p>
          <a:p>
            <a:endParaRPr lang="en-US" sz="1200" dirty="0" smtClean="0"/>
          </a:p>
          <a:p>
            <a:r>
              <a:rPr lang="en-US" b="1" dirty="0">
                <a:solidFill>
                  <a:srgbClr val="009900"/>
                </a:solidFill>
                <a:effectLst>
                  <a:outerShdw blurRad="38100" dist="38100" dir="2700000" algn="tl">
                    <a:srgbClr val="000000">
                      <a:alpha val="43137"/>
                    </a:srgbClr>
                  </a:outerShdw>
                </a:effectLst>
              </a:rPr>
              <a:t>CCR </a:t>
            </a:r>
            <a:r>
              <a:rPr lang="en-US" dirty="0" smtClean="0"/>
              <a:t>is alive &amp; well. </a:t>
            </a:r>
          </a:p>
          <a:p>
            <a:endParaRPr lang="en-US" dirty="0"/>
          </a:p>
          <a:p>
            <a:r>
              <a:rPr lang="en-US" dirty="0" smtClean="0"/>
              <a:t>In ESSA, districts will have to “facilitate effective transitions” from MS to HS &amp; from HS to postsecondary education or work – </a:t>
            </a:r>
          </a:p>
          <a:p>
            <a:r>
              <a:rPr lang="en-US" dirty="0" smtClean="0"/>
              <a:t>Districts must help students gain skills, knowledge &amp; expertise needed for postsecondary success &amp; skills for in-demand occupations or industries. </a:t>
            </a:r>
            <a:endParaRPr lang="en-US" altLang="en-US" dirty="0" smtClean="0"/>
          </a:p>
          <a:p>
            <a:pPr marL="0" indent="0">
              <a:buNone/>
            </a:pPr>
            <a:endParaRPr lang="en-US" altLang="en-US" sz="1100" dirty="0" smtClean="0"/>
          </a:p>
          <a:p>
            <a:pPr marL="274638" lvl="1" indent="0">
              <a:buNone/>
            </a:pPr>
            <a:endParaRPr lang="en-US" altLang="en-US"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fade">
                                      <p:cBhvr>
                                        <p:cTn id="22" dur="500"/>
                                        <p:tgtEl>
                                          <p:spTgt spid="153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animEffect transition="in" filter="fade">
                                      <p:cBhvr>
                                        <p:cTn id="27"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152400"/>
            <a:ext cx="8991600" cy="990600"/>
          </a:xfrm>
        </p:spPr>
        <p:txBody>
          <a:bodyPr>
            <a:scene3d>
              <a:camera prst="orthographicFront"/>
              <a:lightRig rig="twoPt" dir="t"/>
            </a:scene3d>
            <a:sp3d extrusionH="57150" contourW="25400">
              <a:bevelT w="38100" h="38100" prst="convex"/>
              <a:bevelB w="69850" h="38100" prst="cross"/>
            </a:sp3d>
          </a:bodyPr>
          <a:lstStyle/>
          <a:p>
            <a:pPr algn="ctr"/>
            <a:r>
              <a:rPr lang="en-US" altLang="en-US" sz="4600" b="1" dirty="0" smtClean="0">
                <a:solidFill>
                  <a:srgbClr val="00B050"/>
                </a:solidFill>
                <a:effectLst>
                  <a:outerShdw blurRad="38100" dist="38100" dir="2700000" algn="tl">
                    <a:srgbClr val="000000">
                      <a:alpha val="43137"/>
                    </a:srgbClr>
                  </a:outerShdw>
                </a:effectLst>
              </a:rPr>
              <a:t>Purpose of the CCR Inventory</a:t>
            </a:r>
            <a:endParaRPr lang="en-US" altLang="en-US" sz="3200" b="1" dirty="0" smtClean="0"/>
          </a:p>
        </p:txBody>
      </p:sp>
      <p:sp>
        <p:nvSpPr>
          <p:cNvPr id="16387" name="Content Placeholder 2"/>
          <p:cNvSpPr>
            <a:spLocks noGrp="1"/>
          </p:cNvSpPr>
          <p:nvPr>
            <p:ph sz="quarter" idx="1"/>
          </p:nvPr>
        </p:nvSpPr>
        <p:spPr>
          <a:xfrm>
            <a:off x="152400" y="1219200"/>
            <a:ext cx="8839200" cy="4937125"/>
          </a:xfrm>
        </p:spPr>
        <p:txBody>
          <a:bodyPr>
            <a:scene3d>
              <a:camera prst="orthographicFront"/>
              <a:lightRig rig="twoPt" dir="t"/>
            </a:scene3d>
            <a:sp3d extrusionH="63500" contourW="19050">
              <a:bevelT w="69850" h="38100" prst="convex"/>
              <a:bevelB w="69850" h="38100" prst="cross"/>
              <a:contourClr>
                <a:srgbClr val="00B050"/>
              </a:contourClr>
            </a:sp3d>
          </a:bodyPr>
          <a:lstStyle/>
          <a:p>
            <a:r>
              <a:rPr lang="en-US" altLang="en-US" sz="4400" b="1" dirty="0" smtClean="0">
                <a:effectLst>
                  <a:glow rad="12700">
                    <a:srgbClr val="FF0000">
                      <a:alpha val="40000"/>
                    </a:srgbClr>
                  </a:glow>
                  <a:outerShdw blurRad="38100" dist="38100" dir="2700000" algn="tl">
                    <a:srgbClr val="000000">
                      <a:alpha val="43137"/>
                    </a:srgbClr>
                  </a:outerShdw>
                </a:effectLst>
              </a:rPr>
              <a:t>Inventory Tool</a:t>
            </a:r>
          </a:p>
          <a:p>
            <a:pPr lvl="2"/>
            <a:r>
              <a:rPr lang="en-US" altLang="en-US" sz="3600" b="1" dirty="0">
                <a:solidFill>
                  <a:prstClr val="black"/>
                </a:solidFill>
                <a:effectLst>
                  <a:glow rad="12700">
                    <a:srgbClr val="FF0000">
                      <a:alpha val="40000"/>
                    </a:srgbClr>
                  </a:glow>
                  <a:outerShdw blurRad="38100" dist="38100" dir="2700000" algn="tl">
                    <a:srgbClr val="000000">
                      <a:alpha val="43137"/>
                    </a:srgbClr>
                  </a:outerShdw>
                </a:effectLst>
              </a:rPr>
              <a:t>Opportunity to refresh, not assess</a:t>
            </a:r>
          </a:p>
          <a:p>
            <a:pPr lvl="3"/>
            <a:r>
              <a:rPr lang="en-US" altLang="en-US" sz="3400" b="1" dirty="0" smtClean="0">
                <a:effectLst>
                  <a:glow rad="12700">
                    <a:srgbClr val="FF0000">
                      <a:alpha val="40000"/>
                    </a:srgbClr>
                  </a:glow>
                  <a:outerShdw blurRad="38100" dist="38100" dir="2700000" algn="tl">
                    <a:srgbClr val="000000">
                      <a:alpha val="43137"/>
                    </a:srgbClr>
                  </a:outerShdw>
                </a:effectLst>
              </a:rPr>
              <a:t> Reflect on opportunities</a:t>
            </a:r>
          </a:p>
          <a:p>
            <a:pPr lvl="3"/>
            <a:r>
              <a:rPr lang="en-US" altLang="en-US" sz="3400" b="1" dirty="0" smtClean="0">
                <a:effectLst>
                  <a:glow rad="12700">
                    <a:srgbClr val="FF0000">
                      <a:alpha val="40000"/>
                    </a:srgbClr>
                  </a:glow>
                  <a:outerShdw blurRad="38100" dist="38100" dir="2700000" algn="tl">
                    <a:srgbClr val="000000">
                      <a:alpha val="43137"/>
                    </a:srgbClr>
                  </a:outerShdw>
                </a:effectLst>
              </a:rPr>
              <a:t> Consider intense needs of incoming youth by levels </a:t>
            </a:r>
            <a:r>
              <a:rPr lang="en-US" altLang="en-US" sz="3400" b="1" i="1" dirty="0" smtClean="0">
                <a:effectLst>
                  <a:glow rad="12700">
                    <a:srgbClr val="FF0000">
                      <a:alpha val="40000"/>
                    </a:srgbClr>
                  </a:glow>
                  <a:outerShdw blurRad="38100" dist="38100" dir="2700000" algn="tl">
                    <a:srgbClr val="000000">
                      <a:alpha val="43137"/>
                    </a:srgbClr>
                  </a:outerShdw>
                </a:effectLst>
              </a:rPr>
              <a:t>(6-12)</a:t>
            </a:r>
            <a:endParaRPr lang="en-US" altLang="en-US" sz="3400" b="1" dirty="0" smtClean="0">
              <a:effectLst>
                <a:glow rad="12700">
                  <a:srgbClr val="FF0000">
                    <a:alpha val="40000"/>
                  </a:srgbClr>
                </a:glow>
                <a:outerShdw blurRad="38100" dist="38100" dir="2700000" algn="tl">
                  <a:srgbClr val="000000">
                    <a:alpha val="43137"/>
                  </a:srgbClr>
                </a:outerShdw>
              </a:effectLst>
            </a:endParaRPr>
          </a:p>
          <a:p>
            <a:pPr lvl="3"/>
            <a:r>
              <a:rPr lang="en-US" altLang="en-US" sz="3400" b="1" dirty="0" smtClean="0">
                <a:effectLst>
                  <a:glow rad="12700">
                    <a:srgbClr val="FF0000">
                      <a:alpha val="40000"/>
                    </a:srgbClr>
                  </a:glow>
                  <a:outerShdw blurRad="38100" dist="38100" dir="2700000" algn="tl">
                    <a:srgbClr val="000000">
                      <a:alpha val="43137"/>
                    </a:srgbClr>
                  </a:outerShdw>
                </a:effectLst>
              </a:rPr>
              <a:t> Personalize Career Learning </a:t>
            </a:r>
          </a:p>
          <a:p>
            <a:pPr lvl="3"/>
            <a:r>
              <a:rPr lang="en-US" altLang="en-US" sz="3400" b="1" dirty="0" smtClean="0">
                <a:effectLst>
                  <a:glow rad="12700">
                    <a:srgbClr val="FF0000">
                      <a:alpha val="40000"/>
                    </a:srgbClr>
                  </a:glow>
                  <a:outerShdw blurRad="38100" dist="38100" dir="2700000" algn="tl">
                    <a:srgbClr val="000000">
                      <a:alpha val="43137"/>
                    </a:srgbClr>
                  </a:outerShdw>
                </a:effectLst>
              </a:rPr>
              <a:t> Consider bridges &amp; connections</a:t>
            </a:r>
          </a:p>
          <a:p>
            <a:pPr lvl="3"/>
            <a:r>
              <a:rPr lang="en-US" altLang="en-US" sz="3400" b="1" dirty="0">
                <a:effectLst>
                  <a:glow rad="12700">
                    <a:srgbClr val="FF0000">
                      <a:alpha val="40000"/>
                    </a:srgbClr>
                  </a:glow>
                  <a:outerShdw blurRad="38100" dist="38100" dir="2700000" algn="tl">
                    <a:srgbClr val="000000">
                      <a:alpha val="43137"/>
                    </a:srgbClr>
                  </a:outerShdw>
                </a:effectLst>
              </a:rPr>
              <a:t> </a:t>
            </a:r>
            <a:r>
              <a:rPr lang="en-US" altLang="en-US" sz="3400" b="1" dirty="0" smtClean="0">
                <a:effectLst>
                  <a:glow rad="12700">
                    <a:srgbClr val="FF0000">
                      <a:alpha val="40000"/>
                    </a:srgbClr>
                  </a:glow>
                  <a:outerShdw blurRad="38100" dist="38100" dir="2700000" algn="tl">
                    <a:srgbClr val="000000">
                      <a:alpha val="43137"/>
                    </a:srgbClr>
                  </a:outerShdw>
                </a:effectLst>
              </a:rPr>
              <a:t>Not to overload but to connect </a:t>
            </a:r>
          </a:p>
          <a:p>
            <a:pPr marL="593725" lvl="2" indent="0">
              <a:buNone/>
            </a:pPr>
            <a:endParaRPr lang="en-US" altLang="en-US" dirty="0" smtClean="0">
              <a:effectLst>
                <a:glow rad="63500">
                  <a:srgbClr val="FF0000">
                    <a:alpha val="40000"/>
                  </a:srgbClr>
                </a:glow>
              </a:effectLst>
            </a:endParaRPr>
          </a:p>
          <a:p>
            <a:endParaRPr lang="en-US" altLang="en-US" dirty="0" smtClean="0">
              <a:effectLst>
                <a:glow rad="63500">
                  <a:srgbClr val="FF0000">
                    <a:alpha val="40000"/>
                  </a:srgb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1000"/>
                                        <p:tgtEl>
                                          <p:spTgt spid="16387">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wipe(left)">
                                      <p:cBhvr>
                                        <p:cTn id="11" dur="500"/>
                                        <p:tgtEl>
                                          <p:spTgt spid="1638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wipe(left)">
                                      <p:cBhvr>
                                        <p:cTn id="19" dur="500"/>
                                        <p:tgtEl>
                                          <p:spTgt spid="16387">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100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wipe(left)">
                                      <p:cBhvr>
                                        <p:cTn id="23" dur="500"/>
                                        <p:tgtEl>
                                          <p:spTgt spid="16387">
                                            <p:txEl>
                                              <p:pRg st="4" end="4"/>
                                            </p:txEl>
                                          </p:spTgt>
                                        </p:tgtEl>
                                      </p:cBhvr>
                                    </p:animEffect>
                                  </p:childTnLst>
                                </p:cTn>
                              </p:par>
                            </p:childTnLst>
                          </p:cTn>
                        </p:par>
                        <p:par>
                          <p:cTn id="24" fill="hold">
                            <p:stCondLst>
                              <p:cond delay="6500"/>
                            </p:stCondLst>
                            <p:childTnLst>
                              <p:par>
                                <p:cTn id="25" presetID="22" presetClass="entr" presetSubtype="8" fill="hold" nodeType="after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wipe(left)">
                                      <p:cBhvr>
                                        <p:cTn id="27" dur="500"/>
                                        <p:tgtEl>
                                          <p:spTgt spid="16387">
                                            <p:txEl>
                                              <p:pRg st="5" end="5"/>
                                            </p:txEl>
                                          </p:spTgt>
                                        </p:tgtEl>
                                      </p:cBhvr>
                                    </p:animEffect>
                                  </p:childTnLst>
                                </p:cTn>
                              </p:par>
                            </p:childTnLst>
                          </p:cTn>
                        </p:par>
                        <p:par>
                          <p:cTn id="28" fill="hold">
                            <p:stCondLst>
                              <p:cond delay="7000"/>
                            </p:stCondLst>
                            <p:childTnLst>
                              <p:par>
                                <p:cTn id="29" presetID="22" presetClass="entr" presetSubtype="8" fill="hold" nodeType="after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wipe(left)">
                                      <p:cBhvr>
                                        <p:cTn id="31"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399" y="2819400"/>
            <a:ext cx="8839200" cy="609600"/>
          </a:xfrm>
        </p:spPr>
        <p:txBody>
          <a:bodyPr/>
          <a:lstStyle/>
          <a:p>
            <a:pPr algn="ctr"/>
            <a:r>
              <a:rPr lang="en-US" altLang="en-US" sz="3000" dirty="0" smtClean="0">
                <a:solidFill>
                  <a:schemeClr val="tx1"/>
                </a:solidFill>
                <a:effectLst>
                  <a:outerShdw blurRad="38100" dist="38100" dir="2700000" algn="tl">
                    <a:srgbClr val="000000">
                      <a:alpha val="43137"/>
                    </a:srgbClr>
                  </a:outerShdw>
                </a:effectLst>
              </a:rPr>
              <a:t>College &amp; Career Readiness Definition for Oregon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57044833"/>
              </p:ext>
            </p:extLst>
          </p:nvPr>
        </p:nvGraphicFramePr>
        <p:xfrm>
          <a:off x="-457200" y="6858000"/>
          <a:ext cx="10058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2312" y="76200"/>
            <a:ext cx="2619375" cy="2600325"/>
          </a:xfrm>
          <a:prstGeom prst="rect">
            <a:avLst/>
          </a:prstGeom>
        </p:spPr>
      </p:pic>
      <p:sp>
        <p:nvSpPr>
          <p:cNvPr id="3" name="TextBox 2"/>
          <p:cNvSpPr txBox="1"/>
          <p:nvPr/>
        </p:nvSpPr>
        <p:spPr>
          <a:xfrm>
            <a:off x="228600" y="3886200"/>
            <a:ext cx="8686800" cy="2246769"/>
          </a:xfrm>
          <a:prstGeom prst="rect">
            <a:avLst/>
          </a:prstGeom>
          <a:noFill/>
        </p:spPr>
        <p:txBody>
          <a:bodyPr wrap="square" rtlCol="0">
            <a:spAutoFit/>
          </a:bodyPr>
          <a:lstStyle/>
          <a:p>
            <a:pPr algn="ctr"/>
            <a:r>
              <a:rPr lang="en-US" sz="2800" dirty="0" smtClean="0"/>
              <a:t>College-and-Career-Ready Oregonians have acquired knowledge, skills, and professional behaviors that provide a starting point to enter and succeed in workplace, career training, or college courses leading to certificates or degrees.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50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anim calcmode="lin" valueType="num">
                                      <p:cBhvr>
                                        <p:cTn id="12" dur="1000" fill="hold"/>
                                        <p:tgtEl>
                                          <p:spTgt spid="17410"/>
                                        </p:tgtEl>
                                        <p:attrNameLst>
                                          <p:attrName>ppt_x</p:attrName>
                                        </p:attrNameLst>
                                      </p:cBhvr>
                                      <p:tavLst>
                                        <p:tav tm="0">
                                          <p:val>
                                            <p:strVal val="#ppt_x"/>
                                          </p:val>
                                        </p:tav>
                                        <p:tav tm="100000">
                                          <p:val>
                                            <p:strVal val="#ppt_x"/>
                                          </p:val>
                                        </p:tav>
                                      </p:tavLst>
                                    </p:anim>
                                    <p:anim calcmode="lin" valueType="num">
                                      <p:cBhvr>
                                        <p:cTn id="13" dur="1000" fill="hold"/>
                                        <p:tgtEl>
                                          <p:spTgt spid="174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woPt" dir="t"/>
            </a:scene3d>
            <a:sp3d extrusionH="57150" contourW="6350">
              <a:bevelT w="38100" h="38100" prst="convex"/>
              <a:bevelB w="69850" h="38100" prst="cross"/>
            </a:sp3d>
          </a:bodyPr>
          <a:lstStyle/>
          <a:p>
            <a:pPr algn="ctr"/>
            <a:r>
              <a:rPr lang="en-US" altLang="en-US" sz="4800" b="1" dirty="0" smtClean="0">
                <a:solidFill>
                  <a:srgbClr val="00B050"/>
                </a:solidFill>
                <a:effectLst>
                  <a:outerShdw blurRad="38100" dist="38100" dir="2700000" algn="tl">
                    <a:srgbClr val="000000">
                      <a:alpha val="43137"/>
                    </a:srgbClr>
                  </a:outerShdw>
                </a:effectLst>
              </a:rPr>
              <a:t>Sharing of Best Practices</a:t>
            </a:r>
            <a:endParaRPr lang="en-US" sz="4800"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57102" y="1387154"/>
            <a:ext cx="4629796" cy="460121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30388"/>
            <a:ext cx="2171700" cy="2895600"/>
          </a:xfrm>
          <a:prstGeom prst="rect">
            <a:avLst/>
          </a:prstGeom>
        </p:spPr>
      </p:pic>
    </p:spTree>
    <p:extLst>
      <p:ext uri="{BB962C8B-B14F-4D97-AF65-F5344CB8AC3E}">
        <p14:creationId xmlns:p14="http://schemas.microsoft.com/office/powerpoint/2010/main" val="14481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3500"/>
                            </p:stCondLst>
                            <p:childTnLst>
                              <p:par>
                                <p:cTn id="15" presetID="10" presetClass="entr" presetSubtype="0" fill="hold" nodeType="after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txBody>
          <a:bodyPr>
            <a:scene3d>
              <a:camera prst="orthographicFront"/>
              <a:lightRig rig="twoPt" dir="t"/>
            </a:scene3d>
            <a:sp3d extrusionH="57150" contourW="6350">
              <a:bevelT w="38100" h="38100" prst="convex"/>
              <a:bevelB w="69850" h="38100" prst="cross"/>
            </a:sp3d>
          </a:bodyPr>
          <a:lstStyle/>
          <a:p>
            <a:pPr algn="ctr"/>
            <a:r>
              <a:rPr lang="en-US" altLang="en-US" b="1" dirty="0" smtClean="0">
                <a:solidFill>
                  <a:srgbClr val="00B050"/>
                </a:solidFill>
                <a:effectLst>
                  <a:glow rad="127000">
                    <a:srgbClr val="FFFF00">
                      <a:alpha val="40000"/>
                    </a:srgbClr>
                  </a:glow>
                  <a:outerShdw blurRad="38100" dist="38100" dir="2700000" algn="tl">
                    <a:srgbClr val="000000">
                      <a:alpha val="43137"/>
                    </a:srgbClr>
                  </a:outerShdw>
                </a:effectLst>
              </a:rPr>
              <a:t>Request</a:t>
            </a:r>
            <a:r>
              <a:rPr lang="en-US" altLang="en-US" b="1" dirty="0" smtClean="0">
                <a:solidFill>
                  <a:srgbClr val="00B050"/>
                </a:solidFill>
                <a:effectLst>
                  <a:outerShdw blurRad="38100" dist="38100" dir="2700000" algn="tl">
                    <a:srgbClr val="000000">
                      <a:alpha val="43137"/>
                    </a:srgbClr>
                  </a:outerShdw>
                </a:effectLst>
              </a:rPr>
              <a:t> to 21</a:t>
            </a:r>
            <a:r>
              <a:rPr lang="en-US" altLang="en-US" b="1" baseline="30000" dirty="0" smtClean="0">
                <a:solidFill>
                  <a:srgbClr val="00B050"/>
                </a:solidFill>
                <a:effectLst>
                  <a:outerShdw blurRad="38100" dist="38100" dir="2700000" algn="tl">
                    <a:srgbClr val="000000">
                      <a:alpha val="43137"/>
                    </a:srgbClr>
                  </a:outerShdw>
                </a:effectLst>
              </a:rPr>
              <a:t>st</a:t>
            </a:r>
            <a:r>
              <a:rPr lang="en-US" altLang="en-US" b="1" dirty="0" smtClean="0">
                <a:solidFill>
                  <a:srgbClr val="00B050"/>
                </a:solidFill>
                <a:effectLst>
                  <a:outerShdw blurRad="38100" dist="38100" dir="2700000" algn="tl">
                    <a:srgbClr val="000000">
                      <a:alpha val="43137"/>
                    </a:srgbClr>
                  </a:outerShdw>
                </a:effectLst>
              </a:rPr>
              <a:t> CCLC Participants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59045564"/>
              </p:ext>
            </p:extLst>
          </p:nvPr>
        </p:nvGraphicFramePr>
        <p:xfrm>
          <a:off x="304800" y="1158240"/>
          <a:ext cx="8534400" cy="417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1700" y="4229100"/>
            <a:ext cx="2019300" cy="2019300"/>
          </a:xfrm>
          <a:prstGeom prst="rect">
            <a:avLst/>
          </a:prstGeom>
        </p:spPr>
      </p:pic>
    </p:spTree>
    <p:extLst>
      <p:ext uri="{BB962C8B-B14F-4D97-AF65-F5344CB8AC3E}">
        <p14:creationId xmlns:p14="http://schemas.microsoft.com/office/powerpoint/2010/main" val="17917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graphicEl>
                                              <a:dgm id="{83764827-0CD4-4D97-8237-B916241923B8}"/>
                                            </p:graphicEl>
                                          </p:spTgt>
                                        </p:tgtEl>
                                        <p:attrNameLst>
                                          <p:attrName>style.visibility</p:attrName>
                                        </p:attrNameLst>
                                      </p:cBhvr>
                                      <p:to>
                                        <p:strVal val="visible"/>
                                      </p:to>
                                    </p:set>
                                    <p:animEffect transition="in" filter="wipe(left)">
                                      <p:cBhvr>
                                        <p:cTn id="13" dur="1000"/>
                                        <p:tgtEl>
                                          <p:spTgt spid="5">
                                            <p:graphicEl>
                                              <a:dgm id="{83764827-0CD4-4D97-8237-B916241923B8}"/>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graphicEl>
                                              <a:dgm id="{B7B5E717-EFCB-4105-B59F-10DA9B022F14}"/>
                                            </p:graphicEl>
                                          </p:spTgt>
                                        </p:tgtEl>
                                        <p:attrNameLst>
                                          <p:attrName>style.visibility</p:attrName>
                                        </p:attrNameLst>
                                      </p:cBhvr>
                                      <p:to>
                                        <p:strVal val="visible"/>
                                      </p:to>
                                    </p:set>
                                    <p:animEffect transition="in" filter="wipe(left)">
                                      <p:cBhvr>
                                        <p:cTn id="16" dur="1000"/>
                                        <p:tgtEl>
                                          <p:spTgt spid="5">
                                            <p:graphicEl>
                                              <a:dgm id="{B7B5E717-EFCB-4105-B59F-10DA9B022F14}"/>
                                            </p:graphicEl>
                                          </p:spTgt>
                                        </p:tgtEl>
                                      </p:cBhvr>
                                    </p:animEffect>
                                  </p:childTnLst>
                                </p:cTn>
                              </p:par>
                            </p:childTnLst>
                          </p:cTn>
                        </p:par>
                        <p:par>
                          <p:cTn id="17" fill="hold">
                            <p:stCondLst>
                              <p:cond delay="2000"/>
                            </p:stCondLst>
                            <p:childTnLst>
                              <p:par>
                                <p:cTn id="18" presetID="42" presetClass="entr" presetSubtype="0"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for Youth (</a:t>
            </a:r>
            <a:r>
              <a:rPr lang="en-US" dirty="0" smtClean="0">
                <a:hlinkClick r:id="rId3"/>
              </a:rPr>
              <a:t>http://y4y.ed.gov</a:t>
            </a:r>
            <a:r>
              <a:rPr lang="en-US" dirty="0"/>
              <a:t>)</a:t>
            </a:r>
          </a:p>
        </p:txBody>
      </p:sp>
      <p:pic>
        <p:nvPicPr>
          <p:cNvPr id="1026" name="Picture 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529464" y="1219200"/>
            <a:ext cx="4085072"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1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This webinar recording will be posted</a:t>
            </a:r>
            <a:endParaRPr lang="en-US" dirty="0"/>
          </a:p>
        </p:txBody>
      </p:sp>
      <p:sp>
        <p:nvSpPr>
          <p:cNvPr id="3" name="Content Placeholder 2"/>
          <p:cNvSpPr>
            <a:spLocks noGrp="1"/>
          </p:cNvSpPr>
          <p:nvPr>
            <p:ph sz="quarter" idx="1"/>
          </p:nvPr>
        </p:nvSpPr>
        <p:spPr/>
        <p:txBody>
          <a:bodyPr/>
          <a:lstStyle/>
          <a:p>
            <a:r>
              <a:rPr lang="en-US" u="sng" dirty="0">
                <a:hlinkClick r:id="rId3"/>
              </a:rPr>
              <a:t>http://</a:t>
            </a:r>
            <a:r>
              <a:rPr lang="en-US" u="sng" dirty="0" smtClean="0">
                <a:hlinkClick r:id="rId3"/>
              </a:rPr>
              <a:t>triwou.org/projects/cclc/eventlist/webinars</a:t>
            </a:r>
            <a:endParaRPr lang="en-US" u="sng" dirty="0" smtClean="0"/>
          </a:p>
          <a:p>
            <a:endParaRPr lang="en-US" u="sng" dirty="0" smtClean="0"/>
          </a:p>
          <a:p>
            <a:endParaRPr lang="en-US" u="sng" dirty="0"/>
          </a:p>
          <a:p>
            <a:r>
              <a:rPr lang="en-US" b="1" dirty="0"/>
              <a:t>Marnie Jewell</a:t>
            </a:r>
            <a:endParaRPr lang="en-US" dirty="0"/>
          </a:p>
          <a:p>
            <a:r>
              <a:rPr lang="en-US" sz="2000" dirty="0"/>
              <a:t>Education Specialist</a:t>
            </a:r>
          </a:p>
          <a:p>
            <a:r>
              <a:rPr lang="en-US" sz="2000" dirty="0"/>
              <a:t>Career Education </a:t>
            </a:r>
            <a:r>
              <a:rPr lang="en-US" sz="2000" dirty="0" smtClean="0"/>
              <a:t>&amp; </a:t>
            </a:r>
            <a:r>
              <a:rPr lang="en-US" sz="2000" dirty="0"/>
              <a:t>Human Resources CTE </a:t>
            </a:r>
            <a:endParaRPr lang="en-US" sz="2000" dirty="0" smtClean="0"/>
          </a:p>
          <a:p>
            <a:r>
              <a:rPr lang="en-US" sz="2000" dirty="0" smtClean="0"/>
              <a:t>Office </a:t>
            </a:r>
            <a:r>
              <a:rPr lang="en-US" sz="2000" dirty="0"/>
              <a:t>of Teaching and Learning</a:t>
            </a:r>
          </a:p>
          <a:p>
            <a:r>
              <a:rPr lang="en-US" sz="2000" b="1" dirty="0"/>
              <a:t>Oregon Department of </a:t>
            </a:r>
            <a:r>
              <a:rPr lang="en-US" sz="2000" b="1" dirty="0" smtClean="0"/>
              <a:t>Education</a:t>
            </a:r>
            <a:endParaRPr lang="en-US" sz="2000" dirty="0" smtClean="0"/>
          </a:p>
          <a:p>
            <a:r>
              <a:rPr lang="en-US" sz="2000" dirty="0" smtClean="0"/>
              <a:t>255 </a:t>
            </a:r>
            <a:r>
              <a:rPr lang="en-US" sz="2000" dirty="0"/>
              <a:t>Capitol St NE | Salem, Oregon 97310</a:t>
            </a:r>
          </a:p>
          <a:p>
            <a:r>
              <a:rPr lang="en-US" sz="2000" dirty="0" err="1"/>
              <a:t>Ph</a:t>
            </a:r>
            <a:r>
              <a:rPr lang="en-US" sz="2000" dirty="0"/>
              <a:t>: 503-378-5125 | </a:t>
            </a:r>
            <a:r>
              <a:rPr lang="en-US" sz="2000" dirty="0" err="1"/>
              <a:t>Fx</a:t>
            </a:r>
            <a:r>
              <a:rPr lang="en-US" sz="2000" dirty="0"/>
              <a:t>: 503-378-5156</a:t>
            </a:r>
          </a:p>
          <a:p>
            <a:r>
              <a:rPr lang="en-US" sz="2000" dirty="0"/>
              <a:t>Email: </a:t>
            </a:r>
            <a:r>
              <a:rPr lang="en-US" sz="2000" u="sng" dirty="0" smtClean="0">
                <a:hlinkClick r:id="rId4"/>
              </a:rPr>
              <a:t>Marnie.Jewell@ode.state.or.us</a:t>
            </a:r>
            <a:endParaRPr lang="en-US" sz="2000" dirty="0"/>
          </a:p>
        </p:txBody>
      </p:sp>
    </p:spTree>
    <p:extLst>
      <p:ext uri="{BB962C8B-B14F-4D97-AF65-F5344CB8AC3E}">
        <p14:creationId xmlns:p14="http://schemas.microsoft.com/office/powerpoint/2010/main" val="4234645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solidated Program Reviews">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Consolidated Program Reviews</Template>
  <TotalTime>10255</TotalTime>
  <Words>890</Words>
  <Application>Microsoft Office PowerPoint</Application>
  <PresentationFormat>On-screen Show (4:3)</PresentationFormat>
  <Paragraphs>137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Consolidated Program Reviews</vt:lpstr>
      <vt:lpstr>21st CCLC Grant, Title IV-B:  College/Career Readiness</vt:lpstr>
      <vt:lpstr>Agenda</vt:lpstr>
      <vt:lpstr>Connecting 21st CCLC &amp; CCR </vt:lpstr>
      <vt:lpstr>Purpose of the CCR Inventory</vt:lpstr>
      <vt:lpstr>College &amp; Career Readiness Definition for Oregon</vt:lpstr>
      <vt:lpstr>Sharing of Best Practices</vt:lpstr>
      <vt:lpstr>Request to 21st CCLC Participants</vt:lpstr>
      <vt:lpstr>You for Youth (http://y4y.ed.gov)</vt:lpstr>
      <vt:lpstr>This webinar recording will be posted</vt:lpstr>
      <vt:lpstr>Federal Systems Team </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Statewide System of Support: School &amp; District Improvement Network</dc:title>
  <dc:creator>sweetr</dc:creator>
  <cp:lastModifiedBy>Candi Scott</cp:lastModifiedBy>
  <cp:revision>613</cp:revision>
  <cp:lastPrinted>2016-11-02T01:00:02Z</cp:lastPrinted>
  <dcterms:created xsi:type="dcterms:W3CDTF">2010-03-08T16:05:59Z</dcterms:created>
  <dcterms:modified xsi:type="dcterms:W3CDTF">2016-11-02T15:17:06Z</dcterms:modified>
</cp:coreProperties>
</file>