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9" r:id="rId20"/>
    <p:sldId id="290" r:id="rId2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pse" panose="020B0604020202020204" charset="0"/>
      <p:regular r:id="rId28"/>
    </p:embeddedFont>
    <p:embeddedFont>
      <p:font typeface="Questrial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913DCC-E3DC-4621-BDD8-133BA1F7D67E}">
  <a:tblStyle styleId="{17913DCC-E3DC-4621-BDD8-133BA1F7D67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5" autoAdjust="0"/>
  </p:normalViewPr>
  <p:slideViewPr>
    <p:cSldViewPr snapToGrid="0">
      <p:cViewPr varScale="1">
        <p:scale>
          <a:sx n="65" d="100"/>
          <a:sy n="65" d="100"/>
        </p:scale>
        <p:origin x="46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F0EFD-1398-421D-A25C-DAD7B64B2DA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D825E5-BD66-42DC-B7FC-7B04C042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 smtClean="0"/>
              <a:t>Margie-</a:t>
            </a:r>
            <a:r>
              <a:rPr lang="en-US" dirty="0"/>
              <a:t>Sue video, student map handout </a:t>
            </a:r>
          </a:p>
          <a:p>
            <a:pPr>
              <a:buSzPct val="25000"/>
            </a:pPr>
            <a:r>
              <a:rPr lang="en-US" dirty="0" smtClean="0"/>
              <a:t>Share links for downloadable Transition</a:t>
            </a:r>
            <a:r>
              <a:rPr lang="en-US" baseline="0" dirty="0" smtClean="0"/>
              <a:t> Toolkit</a:t>
            </a:r>
            <a:endParaRPr lang="en-US" dirty="0"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Kriss: Choose one part of the IEP they can feel comfortable collaborating on </a:t>
            </a:r>
            <a:r>
              <a:rPr lang="en-US" dirty="0" smtClean="0"/>
              <a:t>with </a:t>
            </a:r>
            <a:r>
              <a:rPr lang="en-US" dirty="0"/>
              <a:t>you and possibly even leading at the IEP meeting. Accommodations page! 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  <a:p>
            <a:pPr>
              <a:buSzPct val="25000"/>
            </a:pPr>
            <a:r>
              <a:rPr lang="en-US" dirty="0" smtClean="0"/>
              <a:t>Kriss: share disability 411 tools (bring one 411</a:t>
            </a:r>
            <a:r>
              <a:rPr lang="en-US" baseline="0" dirty="0" smtClean="0"/>
              <a:t> to hand out as prize)</a:t>
            </a:r>
            <a:endParaRPr lang="en-US" dirty="0" smtClean="0"/>
          </a:p>
          <a:p>
            <a:pPr>
              <a:buSzPct val="25000"/>
            </a:pPr>
            <a:r>
              <a:rPr lang="en-US" dirty="0" smtClean="0"/>
              <a:t>Have 411 page</a:t>
            </a:r>
            <a:r>
              <a:rPr lang="en-US" baseline="0" dirty="0" smtClean="0"/>
              <a:t> open</a:t>
            </a:r>
            <a:endParaRPr lang="en-US" dirty="0"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Kriss: shows students how to interpret our sometimes confusing way of writing goals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Kriss</a:t>
            </a:r>
          </a:p>
          <a:p>
            <a:pPr>
              <a:buSzPct val="25000"/>
            </a:pPr>
            <a:r>
              <a:rPr lang="en-US" dirty="0"/>
              <a:t>Put in Folder</a:t>
            </a:r>
          </a:p>
          <a:p>
            <a:pPr>
              <a:buSzPct val="25000"/>
            </a:pPr>
            <a:r>
              <a:rPr lang="en-US" dirty="0"/>
              <a:t>Teach EA to do this</a:t>
            </a:r>
          </a:p>
          <a:p>
            <a:pPr>
              <a:buSzPct val="25000"/>
            </a:pPr>
            <a:r>
              <a:rPr lang="en-US" dirty="0"/>
              <a:t>Pair students who have done this with newbies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/>
              <a:t>Kriss add movie trailer program and sample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Margie and Kriss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Kriss</a:t>
            </a:r>
            <a:endParaRPr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Kriss facilitate:</a:t>
            </a:r>
            <a:r>
              <a:rPr lang="en-US" baseline="0" dirty="0" smtClean="0"/>
              <a:t> Margie scribe</a:t>
            </a:r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 Kriss </a:t>
            </a:r>
            <a:r>
              <a:rPr lang="en-US" dirty="0" smtClean="0"/>
              <a:t>facilitate: Marie scribe</a:t>
            </a:r>
            <a:endParaRPr lang="en-US" dirty="0"/>
          </a:p>
          <a:p>
            <a:r>
              <a:rPr lang="en-US" dirty="0" smtClean="0"/>
              <a:t>Bring chart paper and markers too!</a:t>
            </a:r>
          </a:p>
          <a:p>
            <a:r>
              <a:rPr lang="en-US" dirty="0" smtClean="0"/>
              <a:t>Student </a:t>
            </a:r>
            <a:r>
              <a:rPr lang="en-US" dirty="0"/>
              <a:t>intimidated by adults at round table</a:t>
            </a:r>
          </a:p>
          <a:p>
            <a:r>
              <a:rPr lang="en-US" dirty="0"/>
              <a:t>Students struggles with </a:t>
            </a:r>
            <a:r>
              <a:rPr lang="en-US" dirty="0" smtClean="0"/>
              <a:t>Comm</a:t>
            </a:r>
            <a:r>
              <a:rPr lang="en-US" baseline="0" dirty="0" smtClean="0"/>
              <a:t>unication and </a:t>
            </a:r>
            <a:r>
              <a:rPr lang="en-US" dirty="0" smtClean="0"/>
              <a:t>Attentiveness</a:t>
            </a:r>
            <a:endParaRPr lang="en-US" dirty="0"/>
          </a:p>
          <a:p>
            <a:r>
              <a:rPr lang="en-US" dirty="0"/>
              <a:t>Student and family reluctance</a:t>
            </a:r>
          </a:p>
          <a:p>
            <a:r>
              <a:rPr lang="en-US" dirty="0" err="1"/>
              <a:t>TIme</a:t>
            </a:r>
            <a:r>
              <a:rPr lang="en-US" dirty="0"/>
              <a:t> investment-Draw out chart paper triangle</a:t>
            </a:r>
          </a:p>
          <a:p>
            <a:r>
              <a:rPr lang="en-US" dirty="0"/>
              <a:t>Check our </a:t>
            </a:r>
            <a:r>
              <a:rPr lang="en-US" dirty="0" smtClean="0"/>
              <a:t>Expectation</a:t>
            </a:r>
            <a:endParaRPr lang="en-US" dirty="0"/>
          </a:p>
          <a:p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 intimidated by round table of adults</a:t>
            </a:r>
          </a:p>
          <a:p>
            <a:pPr marL="349421" indent="-349421">
              <a:spcBef>
                <a:spcPts val="1019"/>
              </a:spcBef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Students’ struggles with communication, attentiveness</a:t>
            </a:r>
          </a:p>
          <a:p>
            <a:pPr marL="349421" indent="-349421">
              <a:spcBef>
                <a:spcPts val="1019"/>
              </a:spcBef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 reluctance</a:t>
            </a:r>
          </a:p>
          <a:p>
            <a:pPr marL="349421" indent="-349421">
              <a:spcBef>
                <a:spcPts val="1019"/>
              </a:spcBef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Family members reluctance</a:t>
            </a:r>
          </a:p>
          <a:p>
            <a:pPr marL="349421" indent="-349421">
              <a:spcBef>
                <a:spcPts val="1019"/>
              </a:spcBef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Time investment</a:t>
            </a:r>
          </a:p>
          <a:p>
            <a:pPr marL="349421" indent="-349421">
              <a:spcBef>
                <a:spcPts val="1019"/>
              </a:spcBef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Check our expectation</a:t>
            </a:r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Kriss facilitate: Lizzie scribe</a:t>
            </a:r>
            <a:endParaRPr lang="en-US" dirty="0"/>
          </a:p>
          <a:p>
            <a:r>
              <a:rPr lang="en-US" dirty="0"/>
              <a:t>Self-determination</a:t>
            </a:r>
          </a:p>
          <a:p>
            <a:r>
              <a:rPr lang="en-US" dirty="0"/>
              <a:t>Student by in</a:t>
            </a:r>
          </a:p>
          <a:p>
            <a:r>
              <a:rPr lang="en-US" dirty="0"/>
              <a:t>Students need to know their goals to reach their goals</a:t>
            </a:r>
          </a:p>
          <a:p>
            <a:r>
              <a:rPr lang="en-US" dirty="0"/>
              <a:t>Learning Advocacy</a:t>
            </a:r>
          </a:p>
          <a:p>
            <a:r>
              <a:rPr lang="en-US" dirty="0"/>
              <a:t>Raises our expectations</a:t>
            </a: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 smtClean="0"/>
              <a:t>Kriss</a:t>
            </a:r>
            <a:endParaRPr dirty="0"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 smtClean="0"/>
              <a:t>Margie</a:t>
            </a:r>
            <a:r>
              <a:rPr lang="en-US" baseline="0" dirty="0" smtClean="0"/>
              <a:t> </a:t>
            </a:r>
            <a:r>
              <a:rPr lang="en-US" dirty="0" smtClean="0"/>
              <a:t>Student </a:t>
            </a:r>
            <a:r>
              <a:rPr lang="en-US" dirty="0"/>
              <a:t>Invitation to IEP </a:t>
            </a:r>
            <a:endParaRPr lang="en-US" dirty="0" smtClean="0"/>
          </a:p>
          <a:p>
            <a:pPr marL="174708" indent="-174708">
              <a:buSzPct val="25000"/>
              <a:buFontTx/>
              <a:buChar char="-"/>
            </a:pPr>
            <a:r>
              <a:rPr lang="en-US" dirty="0" smtClean="0"/>
              <a:t>Evite</a:t>
            </a:r>
          </a:p>
          <a:p>
            <a:pPr marL="174708" indent="-174708">
              <a:buSzPct val="25000"/>
              <a:buFontTx/>
              <a:buChar char="-"/>
            </a:pPr>
            <a:r>
              <a:rPr lang="en-US" dirty="0" smtClean="0"/>
              <a:t>Email</a:t>
            </a:r>
          </a:p>
          <a:p>
            <a:pPr marL="174708" indent="-174708">
              <a:buSzPct val="25000"/>
              <a:buFontTx/>
              <a:buChar char="-"/>
            </a:pPr>
            <a:r>
              <a:rPr lang="en-US" dirty="0" smtClean="0"/>
              <a:t>Design own</a:t>
            </a:r>
            <a:r>
              <a:rPr lang="en-US" baseline="0" dirty="0" smtClean="0"/>
              <a:t> flyer</a:t>
            </a:r>
            <a:endParaRPr lang="en-US" dirty="0"/>
          </a:p>
          <a:p>
            <a:pPr>
              <a:buSzPct val="25000"/>
            </a:pPr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 smtClean="0"/>
              <a:t>Margie: Use </a:t>
            </a:r>
            <a:r>
              <a:rPr lang="en-US" dirty="0" err="1"/>
              <a:t>aug</a:t>
            </a:r>
            <a:r>
              <a:rPr lang="en-US" dirty="0"/>
              <a:t>-com device just for introductions of team to family (minimal way to include student</a:t>
            </a:r>
            <a:r>
              <a:rPr lang="en-US" dirty="0" smtClean="0"/>
              <a:t>)</a:t>
            </a:r>
          </a:p>
          <a:p>
            <a:pPr>
              <a:buSzPct val="25000"/>
            </a:pPr>
            <a:r>
              <a:rPr lang="en-US" dirty="0" smtClean="0"/>
              <a:t>Student leads one portion with </a:t>
            </a:r>
            <a:r>
              <a:rPr lang="en-US" dirty="0" err="1" smtClean="0"/>
              <a:t>aug</a:t>
            </a:r>
            <a:r>
              <a:rPr lang="en-US" dirty="0" smtClean="0"/>
              <a:t>-com device</a:t>
            </a:r>
            <a:r>
              <a:rPr lang="en-US" baseline="0" dirty="0" smtClean="0"/>
              <a:t> (pre-programmed)</a:t>
            </a:r>
          </a:p>
          <a:p>
            <a:pPr>
              <a:buSzPct val="25000"/>
            </a:pPr>
            <a:r>
              <a:rPr lang="en-US" baseline="0" dirty="0" smtClean="0"/>
              <a:t>Strengths, person centered plan, slide with use of switch</a:t>
            </a:r>
            <a:endParaRPr lang="en-US" dirty="0"/>
          </a:p>
          <a:p>
            <a:pPr>
              <a:buSzPct val="25000"/>
            </a:pPr>
            <a:endParaRPr dirty="0"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Margie: share reference handouts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81408" y="1447800"/>
            <a:ext cx="6001049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448176" y="3771173"/>
            <a:ext cx="5461158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866441" y="4350657"/>
            <a:ext cx="6620967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73897" y="971253"/>
            <a:ext cx="601591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999689" y="2613786"/>
            <a:ext cx="601591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74833" y="1981200"/>
            <a:ext cx="221072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2913503" y="1981200"/>
            <a:ext cx="22027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2905585" y="2667000"/>
            <a:ext cx="221067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7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2795333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5223030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9475" y="4250948"/>
            <a:ext cx="220561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1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1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2917791" y="4250948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2916775" y="4827210"/>
            <a:ext cx="2201377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7"/>
          </p:nvPr>
        </p:nvSpPr>
        <p:spPr>
          <a:xfrm>
            <a:off x="5344917" y="4250948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7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9"/>
          </p:nvPr>
        </p:nvSpPr>
        <p:spPr>
          <a:xfrm>
            <a:off x="5344823" y="4827208"/>
            <a:ext cx="2202571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30" name="Shape 130"/>
          <p:cNvCxnSpPr/>
          <p:nvPr/>
        </p:nvCxnSpPr>
        <p:spPr>
          <a:xfrm>
            <a:off x="2795333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5223030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2085786" y="794838"/>
            <a:ext cx="4195480" cy="6711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689832" y="-457200"/>
            <a:ext cx="1600199" cy="1600199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99432" y="6096000"/>
            <a:ext cx="990599" cy="990599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53988" y="2667000"/>
            <a:ext cx="4190999" cy="4190999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839787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745643" y="0"/>
            <a:ext cx="685799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Vy_c1N3on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cbirt.org/uploads/2012/10/Transition_Toolkit_October_2012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wd-youth.info/411-on-disability-disclosu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vandevall.com/templates/free-smart-goals-template-pdf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unes.apple.com/us/app/stretch-smart-goals-scientifically/id1104796231?mt=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z29n8kG_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UymffXTDBc" TargetMode="External"/><Relationship Id="rId5" Type="http://schemas.openxmlformats.org/officeDocument/2006/relationships/hyperlink" Target="https://www.youtube.com/watch?v=ZlWJILRTNzA" TargetMode="External"/><Relationship Id="rId4" Type="http://schemas.openxmlformats.org/officeDocument/2006/relationships/hyperlink" Target="https://www.youtube.com/watch?v=KRhcmx7OXg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ctoregon.org/resources/person-centered-plan-sampl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heffkids.co.uk/adultssite/pages/onepageprofilestemplates.html" TargetMode="External"/><Relationship Id="rId4" Type="http://schemas.openxmlformats.org/officeDocument/2006/relationships/hyperlink" Target="https://miprofile.ca/profile/582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rita@clackesd.org" TargetMode="External"/><Relationship Id="rId2" Type="http://schemas.openxmlformats.org/officeDocument/2006/relationships/hyperlink" Target="mailto:marguerite.blackmore@hdes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n.Thornburg@imesd.k12.or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1000" cy="332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Student Inclusion in Their IEPs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ubTitle" idx="1"/>
          </p:nvPr>
        </p:nvSpPr>
        <p:spPr>
          <a:xfrm>
            <a:off x="547613" y="5182329"/>
            <a:ext cx="7258656" cy="16756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 smtClean="0"/>
              <a:t>Transition Network Facilitators: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 smtClean="0"/>
              <a:t>Margie Blackmore, </a:t>
            </a:r>
            <a:r>
              <a:rPr lang="en-US" sz="2800" dirty="0"/>
              <a:t>Kriss </a:t>
            </a:r>
            <a:r>
              <a:rPr lang="en-US" sz="2800" dirty="0" smtClean="0"/>
              <a:t>Rita, Lon Thornburg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378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7. </a:t>
            </a:r>
            <a:r>
              <a:rPr lang="en-US" sz="3780" dirty="0" smtClean="0"/>
              <a:t>Student Map for Creating </a:t>
            </a:r>
            <a:r>
              <a:rPr lang="en-US" sz="3780" dirty="0"/>
              <a:t>G</a:t>
            </a:r>
            <a:r>
              <a:rPr lang="en-US" sz="3780" dirty="0" smtClean="0"/>
              <a:t>oals</a:t>
            </a:r>
            <a:endParaRPr lang="en-US" sz="1800" dirty="0"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https://www.hdesd.org/?s=sue+</a:t>
            </a:r>
            <a:endParaRPr dirty="0"/>
          </a:p>
        </p:txBody>
      </p:sp>
      <p:sp>
        <p:nvSpPr>
          <p:cNvPr id="354" name="Shape 354" descr="Transition Network Student Map part 2-working with students to create a goal setting Found at http://cbirt.org/resources/transition_toolkit/  Created by Projectlearnet Tim Feeney" title="trim 6AC2D356 8885 4954 BAB1 B637573BCBDE">
            <a:hlinkClick r:id="rId3"/>
          </p:cNvPr>
          <p:cNvSpPr/>
          <p:nvPr/>
        </p:nvSpPr>
        <p:spPr>
          <a:xfrm>
            <a:off x="827700" y="2118788"/>
            <a:ext cx="7173300" cy="4614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Links: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2800" dirty="0" smtClean="0"/>
              <a:t>Sue Hayes Student Map HDESD:</a:t>
            </a:r>
          </a:p>
          <a:p>
            <a:pPr marL="101600" indent="0">
              <a:buNone/>
            </a:pPr>
            <a:r>
              <a:rPr lang="en-US" sz="2800" dirty="0">
                <a:hlinkClick r:id="rId2"/>
              </a:rPr>
              <a:t>https://www.youtube.com/watch?v=bUbF_BjU5tc</a:t>
            </a:r>
          </a:p>
          <a:p>
            <a:pPr marL="101600" indent="0">
              <a:buNone/>
            </a:pPr>
            <a:endParaRPr lang="en-US" sz="2800" dirty="0" smtClean="0">
              <a:hlinkClick r:id="rId2"/>
            </a:endParaRPr>
          </a:p>
          <a:p>
            <a:pPr marL="101600" indent="0">
              <a:buNone/>
            </a:pPr>
            <a:r>
              <a:rPr lang="en-US" sz="2800" dirty="0" smtClean="0"/>
              <a:t>Transition Toolkit TBI:</a:t>
            </a:r>
          </a:p>
          <a:p>
            <a:pPr marL="101600" indent="0">
              <a:buNone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media.cbirt.org/uploads/2012/10/Transition_Toolkit_October_2012.pdf</a:t>
            </a:r>
            <a:endParaRPr lang="en-US" sz="2800" dirty="0" smtClean="0"/>
          </a:p>
          <a:p>
            <a:pPr marL="10160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6. Collaboration in the draft IEP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 meets with Special Education teacher ahead of time to assist in draft version of IEP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 and teacher agree to collaboratively lead a portion of the meeting</a:t>
            </a:r>
          </a:p>
          <a:p>
            <a:pPr marL="45720" marR="0" lvl="0" indent="-76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699" y="3659800"/>
            <a:ext cx="4008400" cy="22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5. Disability Disclosure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http://www.ncwd-youth.info/411-on-disability-disclosure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endParaRPr dirty="0"/>
          </a:p>
        </p:txBody>
      </p:sp>
      <p:pic>
        <p:nvPicPr>
          <p:cNvPr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725" y="3654750"/>
            <a:ext cx="4540325" cy="25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4. Student Generated SMART Goals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Smart goal templates:</a:t>
            </a:r>
          </a:p>
          <a:p>
            <a:pPr marL="742962" marR="0" lvl="1" indent="-28576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http://www.timvandevall.com/templates/free-smart-goals-template-pdf/</a:t>
            </a:r>
          </a:p>
          <a:p>
            <a:pPr marL="742962" marR="0" lvl="1" indent="-28576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Ipad app: Stretch and Smart Goals: 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https://itunes.apple.com/us/app/stretch-smart-goals-scientifically/id1104796231?mt=8</a:t>
            </a:r>
          </a:p>
          <a:p>
            <a:pPr marL="742962" marR="0" lvl="1" indent="-28576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62" marR="0" lvl="1" indent="-28576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1" indent="-25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/>
              <a:t>3</a:t>
            </a: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 Use PowerPoint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62" y="1607849"/>
            <a:ext cx="8086474" cy="45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2. Use video 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Zach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https://www.youtube.com/watch?v=Vrz29n8kG_0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Sarah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https://www.youtube.com/watch?v=KRhcmx7OXgU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Heather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https://www.youtube.com/watch?v=ZlWJILRTNzA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Nathan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https://www.youtube.com/watch?v=cUymffXTDBc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ctrTitle"/>
          </p:nvPr>
        </p:nvSpPr>
        <p:spPr>
          <a:xfrm>
            <a:off x="866450" y="658199"/>
            <a:ext cx="6621000" cy="411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780"/>
              <a:t>And the number one way to include students in their IEPs is...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ubTitle" idx="1"/>
          </p:nvPr>
        </p:nvSpPr>
        <p:spPr>
          <a:xfrm>
            <a:off x="5262219" y="4777375"/>
            <a:ext cx="2225099" cy="86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9" name="Shape 399" descr="Image result for number one letter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175" y="3260825"/>
            <a:ext cx="5029200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/>
              <a:t>1</a:t>
            </a: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 One-page profiles	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62" marR="0" lvl="1" indent="-285762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2800" b="0" i="0" u="none" strike="noStrike" cap="none" dirty="0">
                <a:solidFill>
                  <a:schemeClr val="lt1"/>
                </a:solidFill>
                <a:sym typeface="Questrial"/>
              </a:rPr>
              <a:t>FACT One-Page Profiles: </a:t>
            </a:r>
            <a:r>
              <a:rPr lang="en-US" sz="2800" b="0" i="0" u="sng" strike="noStrike" cap="none" dirty="0">
                <a:solidFill>
                  <a:schemeClr val="hlink"/>
                </a:solidFill>
                <a:sym typeface="Questrial"/>
                <a:hlinkClick r:id="rId3"/>
              </a:rPr>
              <a:t>http://factoregon.org/resources/person-centered-plan-samples/</a:t>
            </a:r>
          </a:p>
          <a:p>
            <a:pPr marL="742962" marR="0" lvl="1" indent="-28576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2800" b="0" i="0" u="none" strike="noStrike" cap="none" dirty="0">
                <a:solidFill>
                  <a:schemeClr val="lt1"/>
                </a:solidFill>
                <a:sym typeface="Questrial"/>
              </a:rPr>
              <a:t>Me Profiles: </a:t>
            </a:r>
            <a:r>
              <a:rPr lang="en-US" sz="2800" b="0" i="0" u="sng" strike="noStrike" cap="none" dirty="0">
                <a:solidFill>
                  <a:schemeClr val="hlink"/>
                </a:solidFill>
                <a:sym typeface="Questrial"/>
                <a:hlinkClick r:id="rId4"/>
              </a:rPr>
              <a:t>https://miprofile.ca/profile/5821</a:t>
            </a:r>
          </a:p>
          <a:p>
            <a:pPr marL="742961" marR="0" lvl="1" indent="-28576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2800" b="0" i="0" u="sng" strike="noStrike" cap="none" dirty="0">
                <a:solidFill>
                  <a:schemeClr val="hlink"/>
                </a:solidFill>
                <a:sym typeface="Questrial"/>
                <a:hlinkClick r:id="rId5"/>
              </a:rPr>
              <a:t>http://www.sheffkids.co.uk/adultssite/pages/onepageprofilestemplates.html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and Share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72" y="1853248"/>
            <a:ext cx="6711653" cy="4195480"/>
          </a:xfrm>
        </p:spPr>
        <p:txBody>
          <a:bodyPr/>
          <a:lstStyle/>
          <a:p>
            <a:r>
              <a:rPr lang="en-US" sz="3200" dirty="0" smtClean="0"/>
              <a:t>Turn to your neighbor and discuss one tool you will start using in the next month…</a:t>
            </a:r>
          </a:p>
          <a:p>
            <a:pPr marL="101600" indent="0">
              <a:buNone/>
            </a:pPr>
            <a:endParaRPr lang="en-US" sz="3200" dirty="0"/>
          </a:p>
        </p:txBody>
      </p:sp>
      <p:pic>
        <p:nvPicPr>
          <p:cNvPr id="2050" name="Picture 2" descr="Image result for discuss coffee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7878"/>
            <a:ext cx="2798064" cy="31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Outcomes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84700" y="1723325"/>
            <a:ext cx="78291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600" dirty="0"/>
              <a:t>As a part of today’s session, </a:t>
            </a:r>
            <a:r>
              <a:rPr lang="en-US" sz="3600" dirty="0" smtClean="0"/>
              <a:t>participants </a:t>
            </a:r>
            <a:r>
              <a:rPr lang="en-US" sz="3600" dirty="0"/>
              <a:t>will: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 dirty="0" smtClean="0"/>
              <a:t>Identify </a:t>
            </a:r>
            <a:r>
              <a:rPr lang="en-US" sz="3600" dirty="0"/>
              <a:t>options for authentically including students in their IEP process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 dirty="0" smtClean="0"/>
              <a:t>Leave here with tools to implement inclusion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07789"/>
            <a:ext cx="7055379" cy="1400530"/>
          </a:xfrm>
        </p:spPr>
        <p:txBody>
          <a:bodyPr/>
          <a:lstStyle/>
          <a:p>
            <a:pPr algn="ctr"/>
            <a:r>
              <a:rPr lang="en-US" sz="4800" dirty="0" smtClean="0"/>
              <a:t>Questions??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Please complete evaluations</a:t>
            </a:r>
            <a:br>
              <a:rPr lang="en-US" sz="2400" dirty="0" smtClean="0"/>
            </a:br>
            <a:r>
              <a:rPr lang="en-US" sz="2400" dirty="0" smtClean="0"/>
              <a:t>Thank You!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72" y="1608318"/>
            <a:ext cx="7491385" cy="4906781"/>
          </a:xfrm>
        </p:spPr>
        <p:txBody>
          <a:bodyPr/>
          <a:lstStyle/>
          <a:p>
            <a:r>
              <a:rPr lang="en-US" sz="2800" dirty="0" smtClean="0"/>
              <a:t>Contact: </a:t>
            </a:r>
          </a:p>
          <a:p>
            <a:pPr lvl="1"/>
            <a:r>
              <a:rPr lang="en-US" sz="2400" dirty="0" smtClean="0"/>
              <a:t>Margie Blackmore</a:t>
            </a:r>
          </a:p>
          <a:p>
            <a:pPr marL="548640" lvl="1" indent="0">
              <a:buNone/>
            </a:pPr>
            <a:r>
              <a:rPr lang="en-US" sz="2400" dirty="0" smtClean="0">
                <a:hlinkClick r:id="rId2"/>
              </a:rPr>
              <a:t>marguerite.blackmore@hdesd.org</a:t>
            </a:r>
            <a:endParaRPr lang="en-US" sz="2400" dirty="0" smtClean="0"/>
          </a:p>
          <a:p>
            <a:pPr marL="548640" lvl="1" indent="0">
              <a:buNone/>
            </a:pPr>
            <a:r>
              <a:rPr lang="en-US" sz="2400" dirty="0" smtClean="0"/>
              <a:t>(541) 693-5717</a:t>
            </a:r>
            <a:endParaRPr lang="en-US" sz="2400" dirty="0"/>
          </a:p>
          <a:p>
            <a:pPr lvl="1"/>
            <a:r>
              <a:rPr lang="en-US" sz="2400" dirty="0" smtClean="0"/>
              <a:t>Kriss Rita         </a:t>
            </a:r>
          </a:p>
          <a:p>
            <a:pPr marL="548640" lvl="1" indent="0">
              <a:buNone/>
            </a:pPr>
            <a:r>
              <a:rPr lang="en-US" sz="2400" dirty="0" smtClean="0">
                <a:hlinkClick r:id="rId3"/>
              </a:rPr>
              <a:t>krita@clackesd.org</a:t>
            </a:r>
            <a:endParaRPr lang="en-US" sz="2400" dirty="0"/>
          </a:p>
          <a:p>
            <a:pPr marL="548640" lvl="1" indent="0">
              <a:buNone/>
            </a:pPr>
            <a:r>
              <a:rPr lang="en-US" sz="2400" dirty="0" smtClean="0"/>
              <a:t>(503) 347-3451</a:t>
            </a:r>
          </a:p>
          <a:p>
            <a:pPr marL="548640" lvl="1" indent="0">
              <a:buNone/>
            </a:pPr>
            <a:r>
              <a:rPr lang="en-US" sz="2400" dirty="0" smtClean="0"/>
              <a:t>Lon Thornburg </a:t>
            </a:r>
            <a:r>
              <a:rPr lang="en-US" sz="2400" dirty="0" smtClean="0">
                <a:hlinkClick r:id="rId4"/>
              </a:rPr>
              <a:t>lon.Thornburg@imesd.k12.or.us</a:t>
            </a:r>
            <a:endParaRPr lang="en-US" sz="2400" dirty="0" smtClean="0"/>
          </a:p>
          <a:p>
            <a:pPr marL="548640" lvl="1" indent="0">
              <a:buNone/>
            </a:pPr>
            <a:r>
              <a:rPr lang="en-US" sz="2400" dirty="0" smtClean="0"/>
              <a:t>(541) 966-3162 </a:t>
            </a:r>
          </a:p>
        </p:txBody>
      </p:sp>
    </p:spTree>
    <p:extLst>
      <p:ext uri="{BB962C8B-B14F-4D97-AF65-F5344CB8AC3E}">
        <p14:creationId xmlns:p14="http://schemas.microsoft.com/office/powerpoint/2010/main" val="38785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53384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should we include students in their IEP process?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50276" y="7053550"/>
            <a:ext cx="6711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026" name="Picture 2" descr="Image result for empower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1" y="42767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780"/>
              <a:t>What are the </a:t>
            </a:r>
            <a:r>
              <a:rPr lang="en-US" sz="378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Challenges </a:t>
            </a:r>
            <a:r>
              <a:rPr lang="en-US" sz="3780"/>
              <a:t>of Including Students in Their IEP?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99" y="2052925"/>
            <a:ext cx="6711653" cy="451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/>
              <a:t>What’s working</a:t>
            </a: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00" y="1729974"/>
            <a:ext cx="6961200" cy="43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opse"/>
                <a:ea typeface="Copse"/>
                <a:cs typeface="Copse"/>
                <a:sym typeface="Copse"/>
              </a:rPr>
              <a:t>Top 10 ways to include students in thier IEPs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7" name="Shape 317" descr="Image result for letterman top 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7074" y="2274475"/>
            <a:ext cx="6711900" cy="37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10. Invitatio</a:t>
            </a:r>
            <a:r>
              <a:rPr lang="en-US" dirty="0"/>
              <a:t>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28489" y="1322075"/>
            <a:ext cx="6711600" cy="419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" marR="0" lvl="0" indent="-7619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800" dirty="0"/>
              <a:t>Invite Student to the IEP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800" dirty="0"/>
              <a:t>Student involved in sending invitations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175" y="3419825"/>
            <a:ext cx="4504800" cy="32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9. Use Augmentative Communication </a:t>
            </a:r>
          </a:p>
        </p:txBody>
      </p:sp>
      <p:pic>
        <p:nvPicPr>
          <p:cNvPr id="332" name="Shape 3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971800"/>
            <a:ext cx="156177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 descr="Image result for proloquo2go"/>
          <p:cNvSpPr/>
          <p:nvPr/>
        </p:nvSpPr>
        <p:spPr>
          <a:xfrm>
            <a:off x="120650" y="15875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2971800"/>
            <a:ext cx="1945036" cy="137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75" y="2809875"/>
            <a:ext cx="1457324" cy="14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876800"/>
            <a:ext cx="1838486" cy="11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6200" y="4865426"/>
            <a:ext cx="1452562" cy="144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55016" y="4496857"/>
            <a:ext cx="2081051" cy="181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8. Use a script	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828436" y="1419879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None/>
            </a:pPr>
            <a:endParaRPr lang="en-US" sz="2000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sym typeface="Questrial"/>
              </a:rPr>
              <a:t>Create script collaboratively with student</a:t>
            </a:r>
          </a:p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</a:pPr>
            <a:r>
              <a:rPr lang="en-US" sz="2400" dirty="0" smtClean="0"/>
              <a:t>Pre-teach and practice ahead of time</a:t>
            </a:r>
            <a:endParaRPr lang="en-US" sz="2400" b="0" i="0" u="none" strike="noStrike" cap="none" dirty="0" smtClean="0">
              <a:solidFill>
                <a:schemeClr val="lt1"/>
              </a:solidFill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84" y="3359750"/>
            <a:ext cx="5553808" cy="308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9205</TotalTime>
  <Words>565</Words>
  <Application>Microsoft Office PowerPoint</Application>
  <PresentationFormat>On-screen Show (4:3)</PresentationFormat>
  <Paragraphs>122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Noto Sans Symbols</vt:lpstr>
      <vt:lpstr>Copse</vt:lpstr>
      <vt:lpstr>Arial</vt:lpstr>
      <vt:lpstr>Questrial</vt:lpstr>
      <vt:lpstr>Ion</vt:lpstr>
      <vt:lpstr>Student Inclusion in Their IEPs</vt:lpstr>
      <vt:lpstr>Outcomes</vt:lpstr>
      <vt:lpstr>  Why should we include students in their IEP process? </vt:lpstr>
      <vt:lpstr>What are the Challenges of Including Students in Their IEP?</vt:lpstr>
      <vt:lpstr>What’s working?</vt:lpstr>
      <vt:lpstr>Top 10 ways to include students in thier IEPs</vt:lpstr>
      <vt:lpstr>10. Invitation</vt:lpstr>
      <vt:lpstr>9. Use Augmentative Communication </vt:lpstr>
      <vt:lpstr>8. Use a script </vt:lpstr>
      <vt:lpstr>7. Student Map for Creating Goals</vt:lpstr>
      <vt:lpstr> Links: </vt:lpstr>
      <vt:lpstr>6. Collaboration in the draft IEP</vt:lpstr>
      <vt:lpstr>5. Disability Disclosure Tool</vt:lpstr>
      <vt:lpstr>4. Student Generated SMART Goals</vt:lpstr>
      <vt:lpstr>3. Use PowerPoint</vt:lpstr>
      <vt:lpstr>2. Use video </vt:lpstr>
      <vt:lpstr>And the number one way to include students in their IEPs is...</vt:lpstr>
      <vt:lpstr>1. One-page profiles </vt:lpstr>
      <vt:lpstr>Pair and Share</vt:lpstr>
      <vt:lpstr>Questions?? Please complete evaluations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PD</dc:title>
  <dc:creator>Kriss Rita</dc:creator>
  <cp:lastModifiedBy>johnsop@mash.wou.edu</cp:lastModifiedBy>
  <cp:revision>19</cp:revision>
  <cp:lastPrinted>2017-03-09T20:27:52Z</cp:lastPrinted>
  <dcterms:modified xsi:type="dcterms:W3CDTF">2017-08-23T21:59:18Z</dcterms:modified>
</cp:coreProperties>
</file>