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18"/>
  </p:notesMasterIdLst>
  <p:handoutMasterIdLst>
    <p:handoutMasterId r:id="rId19"/>
  </p:handoutMasterIdLst>
  <p:sldIdLst>
    <p:sldId id="256" r:id="rId2"/>
    <p:sldId id="528" r:id="rId3"/>
    <p:sldId id="428" r:id="rId4"/>
    <p:sldId id="258" r:id="rId5"/>
    <p:sldId id="516" r:id="rId6"/>
    <p:sldId id="259" r:id="rId7"/>
    <p:sldId id="447" r:id="rId8"/>
    <p:sldId id="518" r:id="rId9"/>
    <p:sldId id="527" r:id="rId10"/>
    <p:sldId id="519" r:id="rId11"/>
    <p:sldId id="520" r:id="rId12"/>
    <p:sldId id="523" r:id="rId13"/>
    <p:sldId id="526" r:id="rId14"/>
    <p:sldId id="521" r:id="rId15"/>
    <p:sldId id="426" r:id="rId16"/>
    <p:sldId id="494" r:id="rId17"/>
  </p:sldIdLst>
  <p:sldSz cx="9144000" cy="5761038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86E99"/>
    <a:srgbClr val="F8F86E"/>
    <a:srgbClr val="71A6F5"/>
    <a:srgbClr val="82E4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348"/>
      </p:cViewPr>
      <p:guideLst>
        <p:guide orient="horz" pos="181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273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76631C4-D709-469C-B7D5-662A77FD07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8497590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5" y="0"/>
            <a:ext cx="3004820" cy="4610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40716E-83A3-4015-965B-C4286F83F9C6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3900" y="690563"/>
            <a:ext cx="54864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7590"/>
            <a:ext cx="3004820" cy="4610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5" y="8757590"/>
            <a:ext cx="3004820" cy="4610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CA290C-B13D-4EC9-AB30-2F5F48952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510718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925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7378473" y="4385745"/>
            <a:ext cx="1765526" cy="137529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0" y="0"/>
            <a:ext cx="9144000" cy="430353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11866"/>
            <a:ext cx="6858000" cy="2005694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94909"/>
            <a:ext cx="6858000" cy="139091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" y="4385745"/>
            <a:ext cx="7266215" cy="137529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169" y="4522919"/>
            <a:ext cx="1376096" cy="1135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745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5656" y="306724"/>
            <a:ext cx="7339694" cy="111353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5656" y="1938256"/>
            <a:ext cx="7339694" cy="3655326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3" y="1501985"/>
            <a:ext cx="9143999" cy="340252"/>
            <a:chOff x="1" y="1420586"/>
            <a:chExt cx="12191998" cy="405039"/>
          </a:xfrm>
          <a:solidFill>
            <a:schemeClr val="accent5"/>
          </a:solidFill>
        </p:grpSpPr>
        <p:sp>
          <p:nvSpPr>
            <p:cNvPr id="8" name="Rectangle 7"/>
            <p:cNvSpPr/>
            <p:nvPr userDrawn="1"/>
          </p:nvSpPr>
          <p:spPr>
            <a:xfrm>
              <a:off x="1" y="1420586"/>
              <a:ext cx="1428750" cy="405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1567542" y="1420586"/>
              <a:ext cx="10624457" cy="405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55536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06723"/>
            <a:ext cx="1971675" cy="4882213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3903" y="306723"/>
            <a:ext cx="5800725" cy="4882213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 rot="5400000">
            <a:off x="3388635" y="2728631"/>
            <a:ext cx="5761039" cy="303779"/>
            <a:chOff x="1" y="1420586"/>
            <a:chExt cx="12191998" cy="405039"/>
          </a:xfrm>
          <a:solidFill>
            <a:schemeClr val="accent5"/>
          </a:solidFill>
        </p:grpSpPr>
        <p:sp>
          <p:nvSpPr>
            <p:cNvPr id="8" name="Rectangle 7"/>
            <p:cNvSpPr/>
            <p:nvPr userDrawn="1"/>
          </p:nvSpPr>
          <p:spPr>
            <a:xfrm>
              <a:off x="1" y="1420586"/>
              <a:ext cx="1428750" cy="405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1567542" y="1420586"/>
              <a:ext cx="10624457" cy="405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107814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76103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6722"/>
            <a:ext cx="7886700" cy="5166264"/>
          </a:xfrm>
        </p:spPr>
        <p:txBody>
          <a:bodyPr>
            <a:normAutofit/>
          </a:bodyPr>
          <a:lstStyle>
            <a:lvl1pPr algn="ctr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9864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57610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3336" y="4389363"/>
            <a:ext cx="1414724" cy="116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9938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5656" y="39246"/>
            <a:ext cx="7339694" cy="111353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5656" y="1602194"/>
            <a:ext cx="7339694" cy="3980527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4" y="1193360"/>
            <a:ext cx="9143999" cy="340252"/>
            <a:chOff x="1" y="1420586"/>
            <a:chExt cx="12191998" cy="405039"/>
          </a:xfrm>
          <a:solidFill>
            <a:schemeClr val="accent5"/>
          </a:solidFill>
        </p:grpSpPr>
        <p:sp>
          <p:nvSpPr>
            <p:cNvPr id="7" name="Rectangle 6"/>
            <p:cNvSpPr/>
            <p:nvPr userDrawn="1"/>
          </p:nvSpPr>
          <p:spPr>
            <a:xfrm>
              <a:off x="1" y="1420586"/>
              <a:ext cx="1428750" cy="405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1567542" y="1420586"/>
              <a:ext cx="10624457" cy="405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93535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0894" y="524098"/>
            <a:ext cx="7339694" cy="2396431"/>
          </a:xfrm>
        </p:spPr>
        <p:txBody>
          <a:bodyPr anchor="b"/>
          <a:lstStyle>
            <a:lvl1pPr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0894" y="3395854"/>
            <a:ext cx="7339694" cy="126022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-4762" y="2988066"/>
            <a:ext cx="9143999" cy="340252"/>
            <a:chOff x="1" y="1420586"/>
            <a:chExt cx="12191998" cy="405039"/>
          </a:xfrm>
          <a:solidFill>
            <a:schemeClr val="accent5"/>
          </a:solidFill>
        </p:grpSpPr>
        <p:sp>
          <p:nvSpPr>
            <p:cNvPr id="11" name="Rectangle 10"/>
            <p:cNvSpPr/>
            <p:nvPr userDrawn="1"/>
          </p:nvSpPr>
          <p:spPr>
            <a:xfrm>
              <a:off x="1" y="1420586"/>
              <a:ext cx="1428750" cy="405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67542" y="1420586"/>
              <a:ext cx="10624457" cy="405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28723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5660" y="306724"/>
            <a:ext cx="7339693" cy="111353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5660" y="1993122"/>
            <a:ext cx="3339193" cy="309579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6160" y="1993122"/>
            <a:ext cx="3339193" cy="309579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4" y="1536564"/>
            <a:ext cx="9143999" cy="340252"/>
            <a:chOff x="1" y="1420586"/>
            <a:chExt cx="12191998" cy="405039"/>
          </a:xfrm>
          <a:solidFill>
            <a:schemeClr val="accent5"/>
          </a:solidFill>
        </p:grpSpPr>
        <p:sp>
          <p:nvSpPr>
            <p:cNvPr id="9" name="Rectangle 8"/>
            <p:cNvSpPr/>
            <p:nvPr userDrawn="1"/>
          </p:nvSpPr>
          <p:spPr>
            <a:xfrm>
              <a:off x="1" y="1420586"/>
              <a:ext cx="1428750" cy="405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1567542" y="1420586"/>
              <a:ext cx="10624457" cy="405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863010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5659" y="306724"/>
            <a:ext cx="7340885" cy="1113534"/>
          </a:xfrm>
        </p:spPr>
        <p:txBody>
          <a:bodyPr/>
          <a:lstStyle>
            <a:lvl1pPr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5656" y="1912918"/>
            <a:ext cx="3600452" cy="692124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5656" y="2605042"/>
            <a:ext cx="3600452" cy="30952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9585" y="1912918"/>
            <a:ext cx="3666956" cy="692124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49585" y="2605042"/>
            <a:ext cx="3666956" cy="30952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3" y="1496463"/>
            <a:ext cx="9143999" cy="340252"/>
            <a:chOff x="1" y="1420586"/>
            <a:chExt cx="12191998" cy="405039"/>
          </a:xfrm>
          <a:solidFill>
            <a:schemeClr val="accent5"/>
          </a:solidFill>
        </p:grpSpPr>
        <p:sp>
          <p:nvSpPr>
            <p:cNvPr id="11" name="Rectangle 10"/>
            <p:cNvSpPr/>
            <p:nvPr userDrawn="1"/>
          </p:nvSpPr>
          <p:spPr>
            <a:xfrm>
              <a:off x="1" y="1420586"/>
              <a:ext cx="1428750" cy="405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67542" y="1420586"/>
              <a:ext cx="10624457" cy="405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70135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5656" y="306724"/>
            <a:ext cx="7339694" cy="111353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" y="1474554"/>
            <a:ext cx="9143999" cy="340252"/>
            <a:chOff x="1" y="1420586"/>
            <a:chExt cx="12191998" cy="405039"/>
          </a:xfrm>
          <a:solidFill>
            <a:schemeClr val="accent5"/>
          </a:solidFill>
        </p:grpSpPr>
        <p:sp>
          <p:nvSpPr>
            <p:cNvPr id="7" name="Rectangle 6"/>
            <p:cNvSpPr/>
            <p:nvPr userDrawn="1"/>
          </p:nvSpPr>
          <p:spPr>
            <a:xfrm>
              <a:off x="1" y="1420586"/>
              <a:ext cx="1428750" cy="405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1567542" y="1420586"/>
              <a:ext cx="10624457" cy="405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806108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95879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789" y="205751"/>
            <a:ext cx="2844233" cy="1344242"/>
          </a:xfrm>
        </p:spPr>
        <p:txBody>
          <a:bodyPr anchor="b"/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1288" y="205753"/>
            <a:ext cx="4775257" cy="5418120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  <a:lvl2pPr>
              <a:defRPr sz="2800">
                <a:solidFill>
                  <a:schemeClr val="tx2"/>
                </a:solidFill>
              </a:defRPr>
            </a:lvl2pPr>
            <a:lvl3pPr>
              <a:defRPr sz="2400">
                <a:solidFill>
                  <a:schemeClr val="tx2"/>
                </a:solidFill>
              </a:defRPr>
            </a:lvl3pPr>
            <a:lvl4pPr>
              <a:defRPr sz="20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4789" y="1988931"/>
            <a:ext cx="2844233" cy="3634941"/>
          </a:xfrm>
        </p:spPr>
        <p:txBody>
          <a:bodyPr/>
          <a:lstStyle>
            <a:lvl1pPr marL="0" indent="0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0" y="1599337"/>
            <a:ext cx="3579020" cy="340252"/>
            <a:chOff x="0" y="1903865"/>
            <a:chExt cx="4772026" cy="405039"/>
          </a:xfrm>
          <a:solidFill>
            <a:schemeClr val="accent5"/>
          </a:solidFill>
        </p:grpSpPr>
        <p:sp>
          <p:nvSpPr>
            <p:cNvPr id="9" name="Rectangle 8"/>
            <p:cNvSpPr/>
            <p:nvPr userDrawn="1"/>
          </p:nvSpPr>
          <p:spPr>
            <a:xfrm>
              <a:off x="0" y="1903865"/>
              <a:ext cx="839788" cy="405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979714" y="1903865"/>
              <a:ext cx="3792312" cy="405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251663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789" y="89160"/>
            <a:ext cx="2844233" cy="1344242"/>
          </a:xfrm>
        </p:spPr>
        <p:txBody>
          <a:bodyPr anchor="b"/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1267" y="89160"/>
            <a:ext cx="4629150" cy="544069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4789" y="1879196"/>
            <a:ext cx="2844233" cy="3650662"/>
          </a:xfrm>
        </p:spPr>
        <p:txBody>
          <a:bodyPr/>
          <a:lstStyle>
            <a:lvl1pPr marL="0" indent="0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0" y="1497797"/>
            <a:ext cx="3579020" cy="340252"/>
            <a:chOff x="0" y="1903865"/>
            <a:chExt cx="4772026" cy="405039"/>
          </a:xfrm>
          <a:solidFill>
            <a:schemeClr val="accent5"/>
          </a:solidFill>
        </p:grpSpPr>
        <p:sp>
          <p:nvSpPr>
            <p:cNvPr id="9" name="Rectangle 8"/>
            <p:cNvSpPr/>
            <p:nvPr userDrawn="1"/>
          </p:nvSpPr>
          <p:spPr>
            <a:xfrm>
              <a:off x="0" y="1903865"/>
              <a:ext cx="839788" cy="405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979714" y="1903865"/>
              <a:ext cx="3792312" cy="40503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46544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6724"/>
            <a:ext cx="7886700" cy="1113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33609"/>
            <a:ext cx="7886700" cy="36553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339631"/>
            <a:ext cx="2057400" cy="3067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339631"/>
            <a:ext cx="3086100" cy="3067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339631"/>
            <a:ext cx="2057400" cy="3067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82BB7-165C-4714-AAA2-CE6D6093EA4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5396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triwou.org/projects/cclc/topicslist/154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files.eric.ed.gov/fulltext/ED499570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960173"/>
            <a:ext cx="6934200" cy="1856334"/>
          </a:xfrm>
        </p:spPr>
        <p:txBody>
          <a:bodyPr/>
          <a:lstStyle/>
          <a:p>
            <a:pPr algn="ctr"/>
            <a:r>
              <a:rPr lang="en-US" altLang="en-US" sz="4000" dirty="0" smtClean="0">
                <a:latin typeface="Rockwell" panose="02060603020205020403" pitchFamily="18" charset="0"/>
              </a:rPr>
              <a:t>Taking the Mystery Out of Program Sustainability</a:t>
            </a:r>
            <a:endParaRPr lang="en-US" altLang="en-US" sz="4000" dirty="0">
              <a:latin typeface="Rockwell" panose="02060603020205020403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032919"/>
            <a:ext cx="6858000" cy="1390917"/>
          </a:xfrm>
        </p:spPr>
        <p:txBody>
          <a:bodyPr>
            <a:normAutofit fontScale="85000" lnSpcReduction="20000"/>
          </a:bodyPr>
          <a:lstStyle/>
          <a:p>
            <a:r>
              <a:rPr lang="en-US" altLang="en-US" sz="2400" dirty="0" smtClean="0"/>
              <a:t>The Research </a:t>
            </a:r>
            <a:r>
              <a:rPr lang="en-US" altLang="en-US" sz="2400" dirty="0"/>
              <a:t>Institute</a:t>
            </a:r>
          </a:p>
          <a:p>
            <a:r>
              <a:rPr lang="en-US" altLang="en-US" sz="2400" dirty="0"/>
              <a:t>Western Oregon University</a:t>
            </a:r>
          </a:p>
          <a:p>
            <a:r>
              <a:rPr lang="en-US" altLang="en-US" sz="2400" dirty="0"/>
              <a:t>Monmouth, </a:t>
            </a:r>
            <a:r>
              <a:rPr lang="en-US" altLang="en-US" sz="2400" dirty="0" smtClean="0"/>
              <a:t>Oregon</a:t>
            </a:r>
          </a:p>
          <a:p>
            <a:r>
              <a:rPr lang="en-US" altLang="en-US" i="1" dirty="0" smtClean="0"/>
              <a:t>Gary </a:t>
            </a:r>
            <a:r>
              <a:rPr lang="en-US" altLang="en-US" i="1" dirty="0" err="1" smtClean="0"/>
              <a:t>Glasenapp</a:t>
            </a:r>
            <a:r>
              <a:rPr lang="en-US" altLang="en-US" i="1" dirty="0" smtClean="0"/>
              <a:t> and </a:t>
            </a:r>
            <a:r>
              <a:rPr lang="en-US" altLang="en-US" i="1" dirty="0" err="1" smtClean="0"/>
              <a:t>Candi</a:t>
            </a:r>
            <a:r>
              <a:rPr lang="en-US" altLang="en-US" i="1" dirty="0" smtClean="0"/>
              <a:t> Scott</a:t>
            </a:r>
            <a:endParaRPr lang="en-US" altLang="en-US" sz="2400" i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4480719"/>
            <a:ext cx="1715277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Rockwell" pitchFamily="18" charset="0"/>
              </a:rPr>
              <a:t>How are you doing?</a:t>
            </a:r>
            <a:endParaRPr lang="en-US" sz="4000" dirty="0"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Activity:</a:t>
            </a:r>
          </a:p>
          <a:p>
            <a:r>
              <a:rPr lang="en-US" dirty="0" smtClean="0"/>
              <a:t>Complete the Program Sustainability Survey (can work in program teams)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Rockwell" pitchFamily="18" charset="0"/>
              </a:rPr>
              <a:t>Carousel Brainstorm Activity</a:t>
            </a:r>
            <a:endParaRPr lang="en-US" dirty="0"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5656" y="1602194"/>
            <a:ext cx="7815944" cy="3980527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dirty="0" smtClean="0"/>
              <a:t>In groups, brainstorm ideas of sources from the following: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Community Partners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Businesses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Volunteers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District Resources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Funding Sources</a:t>
            </a:r>
          </a:p>
        </p:txBody>
      </p:sp>
      <p:pic>
        <p:nvPicPr>
          <p:cNvPr id="1026" name="Picture 2" descr="C:\Users\glaseng\AppData\Local\Microsoft\Windows\Temporary Internet Files\Content.IE5\CWJ6P6Q8\brainstorming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880519"/>
            <a:ext cx="16002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Rockwell" pitchFamily="18" charset="0"/>
              </a:rPr>
              <a:t>Share Today; Resource on the Website Soon</a:t>
            </a:r>
            <a:endParaRPr lang="en-US" dirty="0"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Share with your colleagues some of the highlights</a:t>
            </a:r>
          </a:p>
          <a:p>
            <a:endParaRPr lang="en-US" dirty="0" smtClean="0"/>
          </a:p>
          <a:p>
            <a:r>
              <a:rPr lang="en-US" dirty="0" smtClean="0"/>
              <a:t>We will type up this collection of ideas and post them on the website in the Program Sustainability topic </a:t>
            </a:r>
            <a:r>
              <a:rPr lang="en-US" dirty="0"/>
              <a:t>area </a:t>
            </a:r>
            <a:r>
              <a:rPr lang="en-US" sz="2000" dirty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triwou.org/projects/cclc/topicslist/154</a:t>
            </a:r>
            <a:r>
              <a:rPr lang="en-US" sz="2000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Rockwell" panose="02060603020205020403" pitchFamily="18" charset="0"/>
              </a:rPr>
              <a:t>Using Resources to Plan for Program Sustainability</a:t>
            </a:r>
            <a:endParaRPr lang="en-US" dirty="0">
              <a:latin typeface="Rockwell" panose="02060603020205020403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448168"/>
            <a:ext cx="7339012" cy="2288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38200" y="5014119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Be clear, be purposeful, and take action.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1862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Rockwell" pitchFamily="18" charset="0"/>
              </a:rPr>
              <a:t>Make Your Plan</a:t>
            </a:r>
            <a:endParaRPr lang="en-US" sz="4000" dirty="0"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Fill out the Program Sustainability Plan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1"/>
            <a:ext cx="8025494" cy="1127919"/>
          </a:xfrm>
        </p:spPr>
        <p:txBody>
          <a:bodyPr/>
          <a:lstStyle/>
          <a:p>
            <a:pPr algn="ctr"/>
            <a:r>
              <a:rPr lang="en-US" altLang="en-US" sz="4000" dirty="0" smtClean="0">
                <a:latin typeface="Rockwell" panose="02060603020205020403" pitchFamily="18" charset="0"/>
              </a:rPr>
              <a:t>Evaluation</a:t>
            </a:r>
            <a:endParaRPr lang="en-US" altLang="en-US" sz="4000" dirty="0">
              <a:latin typeface="Rockwell" panose="02060603020205020403" pitchFamily="18" charset="0"/>
            </a:endParaRPr>
          </a:p>
        </p:txBody>
      </p:sp>
      <p:pic>
        <p:nvPicPr>
          <p:cNvPr id="219141" name="Picture 5" descr="MC900288978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432440"/>
            <a:ext cx="2643188" cy="1170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4244"/>
            <a:ext cx="8229600" cy="161247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r>
              <a:rPr lang="en-US" sz="6600" dirty="0" smtClean="0">
                <a:latin typeface="Rockwell" panose="02060603020205020403" pitchFamily="18" charset="0"/>
              </a:rPr>
              <a:t>Thank You!</a:t>
            </a:r>
          </a:p>
          <a:p>
            <a:pPr marL="0" indent="0" algn="ctr">
              <a:buNone/>
            </a:pPr>
            <a:endParaRPr lang="en-US" sz="4000" dirty="0" smtClean="0">
              <a:latin typeface="Rockwell" panose="02060603020205020403" pitchFamily="18" charset="0"/>
            </a:endParaRPr>
          </a:p>
          <a:p>
            <a:pPr marL="0" indent="0" algn="ctr">
              <a:buNone/>
            </a:pPr>
            <a:endParaRPr lang="en-US" sz="4000" dirty="0">
              <a:latin typeface="Rockwell" panose="02060603020205020403" pitchFamily="18" charset="0"/>
            </a:endParaRPr>
          </a:p>
          <a:p>
            <a:pPr marL="0" indent="0" algn="ctr">
              <a:buNone/>
            </a:pPr>
            <a:endParaRPr lang="en-US" sz="4000" dirty="0">
              <a:latin typeface="Rockwell" panose="02060603020205020403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3812" y="3947319"/>
            <a:ext cx="2433988" cy="1676400"/>
          </a:xfrm>
          <a:prstGeom prst="rect">
            <a:avLst/>
          </a:prstGeom>
        </p:spPr>
      </p:pic>
      <p:pic>
        <p:nvPicPr>
          <p:cNvPr id="5" name="Picture 4" descr="https://3984670a8111365add13-6728e7c952118b70f16620a9fc754159.ssl.cf1.rackcdn.com/materials/trilogo2015_Sep_1_2015-21_30_11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404520"/>
            <a:ext cx="1911350" cy="1066800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267200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Prior Sustainability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Show of hands: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How many of you are familiar with your program’s sustainability plans written into your RFPs?</a:t>
            </a:r>
          </a:p>
          <a:p>
            <a:endParaRPr lang="en-US" dirty="0"/>
          </a:p>
          <a:p>
            <a:r>
              <a:rPr lang="en-US" dirty="0" smtClean="0"/>
              <a:t>How many of you have completed prior training on program sustainability?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952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 smtClean="0">
                <a:latin typeface="Rockwell" panose="02060603020205020403" pitchFamily="18" charset="0"/>
              </a:rPr>
              <a:t>Why this session?</a:t>
            </a:r>
            <a:endParaRPr lang="en-US" altLang="en-US" sz="4000" dirty="0">
              <a:latin typeface="Rockwell" panose="02060603020205020403" pitchFamily="18" charset="0"/>
            </a:endParaRPr>
          </a:p>
        </p:txBody>
      </p:sp>
      <p:sp>
        <p:nvSpPr>
          <p:cNvPr id="2222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800"/>
              </a:spcAft>
            </a:pPr>
            <a:endParaRPr lang="en-US" altLang="en-US" sz="2400" dirty="0" smtClean="0"/>
          </a:p>
          <a:p>
            <a:pPr>
              <a:spcAft>
                <a:spcPts val="1800"/>
              </a:spcAft>
            </a:pPr>
            <a:r>
              <a:rPr lang="en-US" altLang="en-US" sz="2400" dirty="0" smtClean="0"/>
              <a:t>Share with peers: scale of 1 to </a:t>
            </a:r>
            <a:r>
              <a:rPr lang="en-US" altLang="en-US" sz="2400" smtClean="0"/>
              <a:t>10 </a:t>
            </a:r>
            <a:r>
              <a:rPr lang="en-US" altLang="en-US" sz="2400" smtClean="0"/>
              <a:t>(very </a:t>
            </a:r>
            <a:r>
              <a:rPr lang="en-US" altLang="en-US" sz="2400" dirty="0" smtClean="0"/>
              <a:t>stressed – </a:t>
            </a:r>
            <a:r>
              <a:rPr lang="en-US" altLang="en-US" sz="2400" smtClean="0"/>
              <a:t>not stressed at all)</a:t>
            </a:r>
            <a:endParaRPr lang="en-US" altLang="en-US" sz="2400" dirty="0"/>
          </a:p>
          <a:p>
            <a:pPr>
              <a:spcAft>
                <a:spcPts val="1800"/>
              </a:spcAft>
              <a:buNone/>
            </a:pPr>
            <a:endParaRPr lang="en-US" altLang="en-US" sz="2400" dirty="0"/>
          </a:p>
          <a:p>
            <a:pPr>
              <a:spcAft>
                <a:spcPts val="1800"/>
              </a:spcAft>
            </a:pPr>
            <a:endParaRPr lang="en-US" altLang="en-US" sz="2400" dirty="0" smtClean="0"/>
          </a:p>
          <a:p>
            <a:pPr>
              <a:spcAft>
                <a:spcPts val="1800"/>
              </a:spcAft>
            </a:pPr>
            <a:r>
              <a:rPr lang="en-US" altLang="en-US" sz="2400" dirty="0" smtClean="0"/>
              <a:t>Escalator video</a:t>
            </a:r>
          </a:p>
          <a:p>
            <a:pPr>
              <a:spcAft>
                <a:spcPts val="1800"/>
              </a:spcAft>
              <a:buNone/>
            </a:pPr>
            <a:endParaRPr lang="en-US" altLang="en-US" sz="2400" dirty="0"/>
          </a:p>
        </p:txBody>
      </p:sp>
      <p:pic>
        <p:nvPicPr>
          <p:cNvPr id="5" name="Picture 4" descr="activating-scal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4354" y="3337719"/>
            <a:ext cx="4458716" cy="9781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4000" dirty="0" smtClean="0">
                <a:latin typeface="Rockwell" panose="02060603020205020403" pitchFamily="18" charset="0"/>
              </a:rPr>
              <a:t>Agenda and Materials</a:t>
            </a:r>
            <a:endParaRPr lang="en-US" altLang="en-US" sz="4000" dirty="0">
              <a:latin typeface="Rockwell" panose="02060603020205020403" pitchFamily="18" charset="0"/>
            </a:endParaRPr>
          </a:p>
        </p:txBody>
      </p:sp>
      <p:pic>
        <p:nvPicPr>
          <p:cNvPr id="1026" name="Picture 2" descr="C:\Users\glaseng\AppData\Local\Microsoft\Windows\Temporary Internet Files\Content.IE5\DJ0IEJ8P\entrevista_guion[1]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199366"/>
            <a:ext cx="1905000" cy="1759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glaseng\AppData\Local\Microsoft\Windows\Temporary Internet Files\Content.IE5\OWJCRRLI\clock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2" y="2270919"/>
            <a:ext cx="1978615" cy="1723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Rockwell" pitchFamily="18" charset="0"/>
              </a:rPr>
              <a:t>Outcome</a:t>
            </a:r>
            <a:endParaRPr lang="en-US" sz="4000" dirty="0"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Participants will explore and plan proactive strategies to develop program sustainability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9246"/>
            <a:ext cx="7448550" cy="1113534"/>
          </a:xfrm>
        </p:spPr>
        <p:txBody>
          <a:bodyPr>
            <a:noAutofit/>
          </a:bodyPr>
          <a:lstStyle/>
          <a:p>
            <a:r>
              <a:rPr lang="en-US" altLang="en-US" sz="4000" dirty="0" smtClean="0">
                <a:latin typeface="Rockwell" panose="02060603020205020403" pitchFamily="18" charset="0"/>
              </a:rPr>
              <a:t>Objectives</a:t>
            </a:r>
            <a:endParaRPr lang="en-US" altLang="en-US" sz="4000" dirty="0">
              <a:latin typeface="Rockwell" panose="02060603020205020403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344242"/>
            <a:ext cx="7543800" cy="409673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endParaRPr lang="en-US" altLang="en-US" sz="2400" dirty="0" smtClean="0"/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600" dirty="0" smtClean="0"/>
              <a:t>Participants will:</a:t>
            </a:r>
          </a:p>
          <a:p>
            <a:pPr marL="227013" indent="-227013">
              <a:spcAft>
                <a:spcPts val="1200"/>
              </a:spcAft>
            </a:pPr>
            <a:r>
              <a:rPr lang="en-US" altLang="en-US" sz="2600" dirty="0" smtClean="0"/>
              <a:t>Examine the necessary steps of program sustainability</a:t>
            </a:r>
          </a:p>
          <a:p>
            <a:pPr marL="227013" indent="-227013">
              <a:spcAft>
                <a:spcPts val="1200"/>
              </a:spcAft>
            </a:pPr>
            <a:r>
              <a:rPr lang="en-US" altLang="en-US" sz="2600" dirty="0" smtClean="0"/>
              <a:t>Explore program sustainability resources</a:t>
            </a:r>
          </a:p>
          <a:p>
            <a:pPr marL="227013" indent="-227013">
              <a:spcAft>
                <a:spcPts val="1200"/>
              </a:spcAft>
            </a:pPr>
            <a:r>
              <a:rPr lang="en-US" altLang="en-US" sz="2600" dirty="0" smtClean="0"/>
              <a:t>Develop a program sustainability plan</a:t>
            </a:r>
          </a:p>
          <a:p>
            <a:pPr lvl="1">
              <a:spcAft>
                <a:spcPts val="1200"/>
              </a:spcAft>
            </a:pPr>
            <a:endParaRPr lang="en-US" altLang="en-US" sz="2200" dirty="0" smtClean="0"/>
          </a:p>
          <a:p>
            <a:pPr lvl="1">
              <a:spcAft>
                <a:spcPts val="1200"/>
              </a:spcAft>
            </a:pPr>
            <a:endParaRPr lang="en-US" altLang="en-US" sz="2200" dirty="0" smtClean="0"/>
          </a:p>
          <a:p>
            <a:pPr lvl="1">
              <a:spcAft>
                <a:spcPts val="1200"/>
              </a:spcAft>
            </a:pPr>
            <a:endParaRPr lang="en-US" altLang="en-US" sz="2200" dirty="0"/>
          </a:p>
        </p:txBody>
      </p:sp>
      <p:pic>
        <p:nvPicPr>
          <p:cNvPr id="10250" name="Picture 10" descr="MC910217553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28023"/>
            <a:ext cx="1028700" cy="960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Rockwell" panose="02060603020205020403" pitchFamily="18" charset="0"/>
              </a:rPr>
              <a:t>Reflection Activity</a:t>
            </a:r>
            <a:endParaRPr lang="en-US" sz="4000" dirty="0">
              <a:latin typeface="Rockwell" panose="020606030202050204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400" dirty="0" smtClean="0"/>
          </a:p>
          <a:p>
            <a:endParaRPr lang="en-US" dirty="0" smtClean="0"/>
          </a:p>
          <a:p>
            <a:r>
              <a:rPr lang="en-US" dirty="0" smtClean="0"/>
              <a:t>Think/write/draw what you think are the necessary steps to program sustainability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87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Rockwell" pitchFamily="18" charset="0"/>
              </a:rPr>
              <a:t>Research on Program Sustainability </a:t>
            </a:r>
            <a:endParaRPr lang="en-US" dirty="0"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spcAft>
                <a:spcPts val="600"/>
              </a:spcAft>
              <a:buAutoNum type="arabicParenR"/>
            </a:pPr>
            <a:r>
              <a:rPr lang="en-US" dirty="0" smtClean="0"/>
              <a:t>Create a budget that will sustain programming (financial plan) </a:t>
            </a:r>
          </a:p>
          <a:p>
            <a:pPr marL="514350" indent="-514350">
              <a:spcAft>
                <a:spcPts val="600"/>
              </a:spcAft>
              <a:buAutoNum type="arabicParenR"/>
            </a:pPr>
            <a:r>
              <a:rPr lang="en-US" dirty="0" smtClean="0"/>
              <a:t>Demonstrate the need and effectiveness of your program (marketing)</a:t>
            </a:r>
          </a:p>
          <a:p>
            <a:pPr marL="514350" indent="-514350">
              <a:spcAft>
                <a:spcPts val="600"/>
              </a:spcAft>
              <a:buAutoNum type="arabicParenR"/>
            </a:pPr>
            <a:r>
              <a:rPr lang="en-US" dirty="0" smtClean="0"/>
              <a:t>Identify multiple resources to solicit financial or other types of support (sustainability resources identified)</a:t>
            </a:r>
          </a:p>
          <a:p>
            <a:pPr marL="514350" indent="-514350">
              <a:spcAft>
                <a:spcPts val="600"/>
              </a:spcAft>
              <a:buAutoNum type="arabicParenR"/>
            </a:pPr>
            <a:r>
              <a:rPr lang="en-US" dirty="0" smtClean="0"/>
              <a:t>Solicit commitments from your sustainability resources (support commitments confirmed)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Rockwell" panose="02060603020205020403" pitchFamily="18" charset="0"/>
              </a:rPr>
              <a:t>Research on Program Sustainability</a:t>
            </a:r>
            <a:endParaRPr lang="en-US" dirty="0">
              <a:latin typeface="Rockwell" panose="020606030202050204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Keys to Sustainability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Collaborative partnerships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Diverse funding sources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High quality programs and proven results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Supports from school administration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Key champions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Community engagement</a:t>
            </a:r>
            <a:endParaRPr lang="en-US" sz="1400" dirty="0" smtClean="0"/>
          </a:p>
          <a:p>
            <a:pPr marL="0" lvl="1" indent="0">
              <a:spcAft>
                <a:spcPts val="600"/>
              </a:spcAft>
              <a:buNone/>
            </a:pPr>
            <a:r>
              <a:rPr lang="en-US" sz="1400" dirty="0" err="1" smtClean="0"/>
              <a:t>Szekely</a:t>
            </a:r>
            <a:r>
              <a:rPr lang="en-US" sz="1400" dirty="0" smtClean="0"/>
              <a:t>, A. &amp; </a:t>
            </a:r>
            <a:r>
              <a:rPr lang="en-US" sz="1400" dirty="0" err="1" smtClean="0"/>
              <a:t>Padgette</a:t>
            </a:r>
            <a:r>
              <a:rPr lang="en-US" sz="1400" dirty="0" smtClean="0"/>
              <a:t>. H.C. (2006). </a:t>
            </a:r>
            <a:r>
              <a:rPr lang="en-US" sz="1400" i="1" dirty="0" smtClean="0"/>
              <a:t>Sustaining 21</a:t>
            </a:r>
            <a:r>
              <a:rPr lang="en-US" sz="1400" i="1" baseline="30000" dirty="0" smtClean="0"/>
              <a:t>st</a:t>
            </a:r>
            <a:r>
              <a:rPr lang="en-US" sz="1400" i="1" dirty="0" smtClean="0"/>
              <a:t> Century Community Learning Centers: What works for programs and how policymakers can help. </a:t>
            </a:r>
            <a:r>
              <a:rPr lang="en-US" sz="1400" dirty="0" smtClean="0"/>
              <a:t>The Finance Project. </a:t>
            </a:r>
            <a:r>
              <a:rPr lang="en-US" sz="1400" dirty="0"/>
              <a:t>Retrieved from </a:t>
            </a:r>
            <a:r>
              <a:rPr lang="en-US" sz="1400" dirty="0">
                <a:hlinkClick r:id="rId2"/>
              </a:rPr>
              <a:t>http://</a:t>
            </a:r>
            <a:r>
              <a:rPr lang="en-US" sz="1400" dirty="0" smtClean="0">
                <a:hlinkClick r:id="rId2"/>
              </a:rPr>
              <a:t>files.eric.ed.gov/fulltext/ED499570.pdf</a:t>
            </a:r>
            <a:r>
              <a:rPr lang="en-US" sz="1400" dirty="0" smtClean="0"/>
              <a:t>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2410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iqrisgreenyellow_Jun_3_2015-17_16_34">
  <a:themeElements>
    <a:clrScheme name="Custom 6">
      <a:dk1>
        <a:srgbClr val="404041"/>
      </a:dk1>
      <a:lt1>
        <a:sysClr val="window" lastClr="FFFFFF"/>
      </a:lt1>
      <a:dk2>
        <a:srgbClr val="404041"/>
      </a:dk2>
      <a:lt2>
        <a:srgbClr val="E7E6E6"/>
      </a:lt2>
      <a:accent1>
        <a:srgbClr val="43776F"/>
      </a:accent1>
      <a:accent2>
        <a:srgbClr val="95B43C"/>
      </a:accent2>
      <a:accent3>
        <a:srgbClr val="FFCA2A"/>
      </a:accent3>
      <a:accent4>
        <a:srgbClr val="E5862B"/>
      </a:accent4>
      <a:accent5>
        <a:srgbClr val="CE212A"/>
      </a:accent5>
      <a:accent6>
        <a:srgbClr val="E5862B"/>
      </a:accent6>
      <a:hlink>
        <a:srgbClr val="E5862B"/>
      </a:hlink>
      <a:folHlink>
        <a:srgbClr val="95B43C"/>
      </a:folHlink>
    </a:clrScheme>
    <a:fontScheme name="Custom 1">
      <a:majorFont>
        <a:latin typeface="Roboto Slab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triqrisgreenyellow_Jun_3_2015-17_16_34</Template>
  <TotalTime>3206</TotalTime>
  <Words>355</Words>
  <Application>Microsoft Office PowerPoint</Application>
  <PresentationFormat>Custom</PresentationFormat>
  <Paragraphs>75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triqrisgreenyellow_Jun_3_2015-17_16_34</vt:lpstr>
      <vt:lpstr>Taking the Mystery Out of Program Sustainability</vt:lpstr>
      <vt:lpstr>Prior Sustainability Planning</vt:lpstr>
      <vt:lpstr>Why this session?</vt:lpstr>
      <vt:lpstr>Agenda and Materials</vt:lpstr>
      <vt:lpstr>Outcome</vt:lpstr>
      <vt:lpstr>Objectives</vt:lpstr>
      <vt:lpstr>Reflection Activity</vt:lpstr>
      <vt:lpstr>Research on Program Sustainability </vt:lpstr>
      <vt:lpstr>Research on Program Sustainability</vt:lpstr>
      <vt:lpstr>How are you doing?</vt:lpstr>
      <vt:lpstr>Carousel Brainstorm Activity</vt:lpstr>
      <vt:lpstr>Share Today; Resource on the Website Soon</vt:lpstr>
      <vt:lpstr>Using Resources to Plan for Program Sustainability</vt:lpstr>
      <vt:lpstr>Make Your Plan</vt:lpstr>
      <vt:lpstr>Evaluation</vt:lpstr>
      <vt:lpstr>PowerPoint Presentation</vt:lpstr>
    </vt:vector>
  </TitlesOfParts>
  <Company>tr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Dawn Norris</dc:creator>
  <cp:lastModifiedBy>Candi Scott</cp:lastModifiedBy>
  <cp:revision>159</cp:revision>
  <cp:lastPrinted>2015-11-19T00:33:47Z</cp:lastPrinted>
  <dcterms:created xsi:type="dcterms:W3CDTF">2005-12-01T22:45:40Z</dcterms:created>
  <dcterms:modified xsi:type="dcterms:W3CDTF">2015-12-01T21:52:27Z</dcterms:modified>
</cp:coreProperties>
</file>