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Source Code Pro" panose="020B0604020202020204" charset="0"/>
      <p:regular r:id="rId12"/>
      <p:bold r:id="rId13"/>
    </p:embeddedFont>
    <p:embeddedFont>
      <p:font typeface="Amatic SC" panose="020B060402020202020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96" y="-10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9581711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Set up groups based on like and unlike settings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5 minutes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Scribe the group questions, identify themes or similarities. 10 minutes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Set up small group share, rotate groups (20 minutes)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Share/scribe group share out, and identification of anything that was not brought up that remains a challenge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Scribe resources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Wrap up, self reflect 5-10 minutes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defRPr sz="8000"/>
            </a:lvl1pPr>
            <a:lvl2pPr lvl="1" algn="ctr" rtl="0">
              <a:spcBef>
                <a:spcPts val="0"/>
              </a:spcBef>
              <a:buSzPct val="100000"/>
              <a:defRPr sz="8000"/>
            </a:lvl2pPr>
            <a:lvl3pPr lvl="2" algn="ctr" rtl="0">
              <a:spcBef>
                <a:spcPts val="0"/>
              </a:spcBef>
              <a:buSzPct val="100000"/>
              <a:defRPr sz="8000"/>
            </a:lvl3pPr>
            <a:lvl4pPr lvl="3" algn="ctr" rtl="0">
              <a:spcBef>
                <a:spcPts val="0"/>
              </a:spcBef>
              <a:buSzPct val="100000"/>
              <a:defRPr sz="8000"/>
            </a:lvl4pPr>
            <a:lvl5pPr lvl="4" algn="ctr" rtl="0">
              <a:spcBef>
                <a:spcPts val="0"/>
              </a:spcBef>
              <a:buSzPct val="100000"/>
              <a:defRPr sz="8000"/>
            </a:lvl5pPr>
            <a:lvl6pPr lvl="5" algn="ctr" rtl="0">
              <a:spcBef>
                <a:spcPts val="0"/>
              </a:spcBef>
              <a:buSzPct val="100000"/>
              <a:defRPr sz="8000"/>
            </a:lvl6pPr>
            <a:lvl7pPr lvl="6" algn="ctr" rtl="0">
              <a:spcBef>
                <a:spcPts val="0"/>
              </a:spcBef>
              <a:buSzPct val="100000"/>
              <a:defRPr sz="8000"/>
            </a:lvl7pPr>
            <a:lvl8pPr lvl="7" algn="ctr" rtl="0">
              <a:spcBef>
                <a:spcPts val="0"/>
              </a:spcBef>
              <a:buSzPct val="100000"/>
              <a:defRPr sz="8000"/>
            </a:lvl8pPr>
            <a:lvl9pPr lvl="8" algn="ctr" rtl="0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bg>
      <p:bgPr>
        <a:solidFill>
          <a:srgbClr val="FFFFFF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54" name="Shape 54"/>
          <p:cNvGrpSpPr/>
          <p:nvPr/>
        </p:nvGrpSpPr>
        <p:grpSpPr>
          <a:xfrm>
            <a:off x="0" y="0"/>
            <a:ext cx="2276308" cy="4714848"/>
            <a:chOff x="0" y="0"/>
            <a:chExt cx="4565400" cy="4714848"/>
          </a:xfrm>
        </p:grpSpPr>
        <p:sp>
          <p:nvSpPr>
            <p:cNvPr id="55" name="Shape 55"/>
            <p:cNvSpPr/>
            <p:nvPr/>
          </p:nvSpPr>
          <p:spPr>
            <a:xfrm>
              <a:off x="0" y="0"/>
              <a:ext cx="4565400" cy="4284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0" y="857289"/>
              <a:ext cx="4565400" cy="4284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0" y="1714579"/>
              <a:ext cx="4565400" cy="4284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0" y="2571869"/>
              <a:ext cx="4565400" cy="4284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0" y="3429158"/>
              <a:ext cx="4565400" cy="4284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0" y="4286448"/>
              <a:ext cx="4565400" cy="428400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1" name="Shape 61"/>
          <p:cNvGrpSpPr/>
          <p:nvPr/>
        </p:nvGrpSpPr>
        <p:grpSpPr>
          <a:xfrm>
            <a:off x="0" y="428644"/>
            <a:ext cx="2276308" cy="4714848"/>
            <a:chOff x="0" y="428644"/>
            <a:chExt cx="4565400" cy="4714848"/>
          </a:xfrm>
        </p:grpSpPr>
        <p:sp>
          <p:nvSpPr>
            <p:cNvPr id="62" name="Shape 62"/>
            <p:cNvSpPr/>
            <p:nvPr/>
          </p:nvSpPr>
          <p:spPr>
            <a:xfrm>
              <a:off x="0" y="428644"/>
              <a:ext cx="4565400" cy="428399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0" y="1285934"/>
              <a:ext cx="4565400" cy="4284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0" y="2143224"/>
              <a:ext cx="4565400" cy="4284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0" y="3000513"/>
              <a:ext cx="4565400" cy="4284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0" y="3857803"/>
              <a:ext cx="4565400" cy="4284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0" y="4715093"/>
              <a:ext cx="4565400" cy="428400"/>
            </a:xfrm>
            <a:prstGeom prst="rect">
              <a:avLst/>
            </a:prstGeom>
            <a:solidFill>
              <a:srgbClr val="FFF2C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8" name="Shape 68"/>
          <p:cNvGrpSpPr/>
          <p:nvPr/>
        </p:nvGrpSpPr>
        <p:grpSpPr>
          <a:xfrm>
            <a:off x="0" y="428650"/>
            <a:ext cx="2276308" cy="4386650"/>
            <a:chOff x="0" y="428650"/>
            <a:chExt cx="4565400" cy="4386650"/>
          </a:xfrm>
        </p:grpSpPr>
        <p:sp>
          <p:nvSpPr>
            <p:cNvPr id="69" name="Shape 69"/>
            <p:cNvSpPr/>
            <p:nvPr/>
          </p:nvSpPr>
          <p:spPr>
            <a:xfrm>
              <a:off x="0" y="428650"/>
              <a:ext cx="4565400" cy="110700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0" y="1283850"/>
              <a:ext cx="4565400" cy="110700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0" y="2139025"/>
              <a:ext cx="4565400" cy="110700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0" y="2994225"/>
              <a:ext cx="4565400" cy="110700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0" y="3849400"/>
              <a:ext cx="4565400" cy="110700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0" y="4704600"/>
              <a:ext cx="4565400" cy="110700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5" name="Shape 75"/>
          <p:cNvSpPr txBox="1">
            <a:spLocks noGrp="1"/>
          </p:cNvSpPr>
          <p:nvPr>
            <p:ph type="ctrTitle"/>
          </p:nvPr>
        </p:nvSpPr>
        <p:spPr>
          <a:xfrm>
            <a:off x="2894475" y="719275"/>
            <a:ext cx="5740800" cy="1442700"/>
          </a:xfrm>
          <a:prstGeom prst="rect">
            <a:avLst/>
          </a:prstGeom>
          <a:noFill/>
        </p:spPr>
        <p:txBody>
          <a:bodyPr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ct val="100000"/>
              <a:buNone/>
              <a:defRPr sz="3200" b="1">
                <a:solidFill>
                  <a:srgbClr val="21212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ct val="100000"/>
              <a:buNone/>
              <a:defRPr sz="3200" b="1">
                <a:solidFill>
                  <a:srgbClr val="21212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ct val="100000"/>
              <a:buNone/>
              <a:defRPr sz="3200" b="1">
                <a:solidFill>
                  <a:srgbClr val="21212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ct val="100000"/>
              <a:buNone/>
              <a:defRPr sz="3200" b="1">
                <a:solidFill>
                  <a:srgbClr val="21212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ct val="100000"/>
              <a:buNone/>
              <a:defRPr sz="3200" b="1">
                <a:solidFill>
                  <a:srgbClr val="21212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ct val="100000"/>
              <a:buNone/>
              <a:defRPr sz="3200" b="1">
                <a:solidFill>
                  <a:srgbClr val="21212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ct val="100000"/>
              <a:buNone/>
              <a:defRPr sz="3200" b="1">
                <a:solidFill>
                  <a:srgbClr val="21212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ct val="100000"/>
              <a:buNone/>
              <a:defRPr sz="3200" b="1">
                <a:solidFill>
                  <a:srgbClr val="21212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ct val="100000"/>
              <a:buNone/>
              <a:defRPr sz="3200" b="1">
                <a:solidFill>
                  <a:srgbClr val="212121"/>
                </a:solidFill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2894475" y="2356335"/>
            <a:ext cx="5740800" cy="20679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buSzPct val="100000"/>
              <a:defRPr sz="1600">
                <a:solidFill>
                  <a:srgbClr val="616161"/>
                </a:solidFill>
              </a:defRPr>
            </a:lvl1pPr>
            <a:lvl2pPr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2pPr>
            <a:lvl3pPr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3pPr>
            <a:lvl4pPr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4pPr>
            <a:lvl5pPr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5pPr>
            <a:lvl6pPr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6pPr>
            <a:lvl7pPr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7pPr>
            <a:lvl8pPr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8pPr>
            <a:lvl9pPr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rgbClr val="616161"/>
                </a:solidFill>
              </a:rPr>
              <a:t>‹#›</a:t>
            </a:fld>
            <a:endParaRPr lang="en" sz="1000">
              <a:solidFill>
                <a:srgbClr val="616161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1">
    <p:bg>
      <p:bgPr>
        <a:solidFill>
          <a:srgbClr val="FFFFFF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-29" y="0"/>
            <a:ext cx="9144000" cy="1741500"/>
          </a:xfrm>
          <a:prstGeom prst="rect">
            <a:avLst/>
          </a:prstGeom>
          <a:solidFill>
            <a:srgbClr val="0F9D5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/>
          <p:nvPr/>
        </p:nvSpPr>
        <p:spPr>
          <a:xfrm rot="10800000">
            <a:off x="7697100" y="-25"/>
            <a:ext cx="962400" cy="1741500"/>
          </a:xfrm>
          <a:prstGeom prst="rect">
            <a:avLst/>
          </a:prstGeom>
          <a:solidFill>
            <a:srgbClr val="57BB8A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/>
          <p:nvPr/>
        </p:nvSpPr>
        <p:spPr>
          <a:xfrm rot="10800000">
            <a:off x="5750475" y="-25"/>
            <a:ext cx="1946700" cy="1741500"/>
          </a:xfrm>
          <a:prstGeom prst="rect">
            <a:avLst/>
          </a:prstGeom>
          <a:solidFill>
            <a:srgbClr val="33AC7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/>
          <p:nvPr/>
        </p:nvSpPr>
        <p:spPr>
          <a:xfrm rot="10800000" flipH="1">
            <a:off x="8659499" y="-25"/>
            <a:ext cx="484500" cy="1741500"/>
          </a:xfrm>
          <a:prstGeom prst="rect">
            <a:avLst/>
          </a:prstGeom>
          <a:solidFill>
            <a:srgbClr val="87CEA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5244900" cy="1373700"/>
          </a:xfrm>
          <a:prstGeom prst="rect">
            <a:avLst/>
          </a:prstGeom>
          <a:noFill/>
        </p:spPr>
        <p:txBody>
          <a:bodyPr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buSzPct val="100000"/>
              <a:defRPr sz="1800">
                <a:solidFill>
                  <a:srgbClr val="616161"/>
                </a:solidFill>
              </a:defRPr>
            </a:lvl1pPr>
            <a:lvl2pPr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2pPr>
            <a:lvl3pPr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3pPr>
            <a:lvl4pPr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4pPr>
            <a:lvl5pPr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5pPr>
            <a:lvl6pPr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6pPr>
            <a:lvl7pPr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7pPr>
            <a:lvl8pPr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8pPr>
            <a:lvl9pPr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16161"/>
              </a:buClr>
              <a:defRPr sz="1400">
                <a:solidFill>
                  <a:srgbClr val="616161"/>
                </a:solidFill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rgbClr val="616161"/>
                </a:solidFill>
              </a:rPr>
              <a:t>‹#›</a:t>
            </a:fld>
            <a:endParaRPr lang="en" sz="1000">
              <a:solidFill>
                <a:srgbClr val="616161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3">
    <p:bg>
      <p:bgPr>
        <a:solidFill>
          <a:srgbClr val="FFFFFF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0" y="0"/>
            <a:ext cx="9144000" cy="3460200"/>
          </a:xfrm>
          <a:prstGeom prst="rect">
            <a:avLst/>
          </a:prstGeom>
          <a:solidFill>
            <a:srgbClr val="0F9D5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/>
          <p:nvPr/>
        </p:nvSpPr>
        <p:spPr>
          <a:xfrm rot="10800000">
            <a:off x="7697100" y="-25"/>
            <a:ext cx="962400" cy="3460200"/>
          </a:xfrm>
          <a:prstGeom prst="rect">
            <a:avLst/>
          </a:prstGeom>
          <a:solidFill>
            <a:srgbClr val="57BB8A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/>
          <p:nvPr/>
        </p:nvSpPr>
        <p:spPr>
          <a:xfrm rot="10800000">
            <a:off x="5750475" y="-25"/>
            <a:ext cx="1946700" cy="3460200"/>
          </a:xfrm>
          <a:prstGeom prst="rect">
            <a:avLst/>
          </a:prstGeom>
          <a:solidFill>
            <a:srgbClr val="33AC7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/>
          <p:nvPr/>
        </p:nvSpPr>
        <p:spPr>
          <a:xfrm rot="10800000" flipH="1">
            <a:off x="8659499" y="-25"/>
            <a:ext cx="484500" cy="3460200"/>
          </a:xfrm>
          <a:prstGeom prst="rect">
            <a:avLst/>
          </a:prstGeom>
          <a:solidFill>
            <a:srgbClr val="87CEA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24475" y="465975"/>
            <a:ext cx="5124300" cy="2841600"/>
          </a:xfrm>
          <a:prstGeom prst="rect">
            <a:avLst/>
          </a:prstGeom>
          <a:noFill/>
        </p:spPr>
        <p:txBody>
          <a:bodyPr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ubTitle" idx="1"/>
          </p:nvPr>
        </p:nvSpPr>
        <p:spPr>
          <a:xfrm>
            <a:off x="324475" y="3612601"/>
            <a:ext cx="5124300" cy="1302600"/>
          </a:xfrm>
          <a:prstGeom prst="rect">
            <a:avLst/>
          </a:prstGeom>
          <a:noFill/>
        </p:spPr>
        <p:txBody>
          <a:bodyPr lIns="91425" tIns="91425" rIns="91425" bIns="91425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sz="1800" b="1">
                <a:solidFill>
                  <a:srgbClr val="61616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sz="1800" b="1">
                <a:solidFill>
                  <a:srgbClr val="61616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sz="1800" b="1">
                <a:solidFill>
                  <a:srgbClr val="61616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sz="1800" b="1">
                <a:solidFill>
                  <a:srgbClr val="61616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sz="1800" b="1">
                <a:solidFill>
                  <a:srgbClr val="61616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sz="1800" b="1">
                <a:solidFill>
                  <a:srgbClr val="61616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sz="1800" b="1">
                <a:solidFill>
                  <a:srgbClr val="61616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sz="1800" b="1">
                <a:solidFill>
                  <a:srgbClr val="61616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ct val="100000"/>
              <a:buNone/>
              <a:defRPr sz="1800" b="1">
                <a:solidFill>
                  <a:srgbClr val="616161"/>
                </a:solidFill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rgbClr val="616161"/>
                </a:solidFill>
              </a:rPr>
              <a:t>‹#›</a:t>
            </a:fld>
            <a:endParaRPr lang="en" sz="1000">
              <a:solidFill>
                <a:srgbClr val="61616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defRPr sz="4800"/>
            </a:lvl1pPr>
            <a:lvl2pPr lvl="1" algn="ctr" rtl="0">
              <a:spcBef>
                <a:spcPts val="0"/>
              </a:spcBef>
              <a:buSzPct val="100000"/>
              <a:defRPr sz="4800"/>
            </a:lvl2pPr>
            <a:lvl3pPr lvl="2" algn="ctr" rtl="0">
              <a:spcBef>
                <a:spcPts val="0"/>
              </a:spcBef>
              <a:buSzPct val="100000"/>
              <a:defRPr sz="4800"/>
            </a:lvl3pPr>
            <a:lvl4pPr lvl="3" algn="ctr" rtl="0">
              <a:spcBef>
                <a:spcPts val="0"/>
              </a:spcBef>
              <a:buSzPct val="100000"/>
              <a:defRPr sz="4800"/>
            </a:lvl4pPr>
            <a:lvl5pPr lvl="4" algn="ctr" rtl="0">
              <a:spcBef>
                <a:spcPts val="0"/>
              </a:spcBef>
              <a:buSzPct val="100000"/>
              <a:defRPr sz="4800"/>
            </a:lvl5pPr>
            <a:lvl6pPr lvl="5" algn="ctr" rtl="0">
              <a:spcBef>
                <a:spcPts val="0"/>
              </a:spcBef>
              <a:buSzPct val="100000"/>
              <a:defRPr sz="4800"/>
            </a:lvl6pPr>
            <a:lvl7pPr lvl="6" algn="ctr" rtl="0">
              <a:spcBef>
                <a:spcPts val="0"/>
              </a:spcBef>
              <a:buSzPct val="100000"/>
              <a:defRPr sz="4800"/>
            </a:lvl7pPr>
            <a:lvl8pPr lvl="7" algn="ctr" rtl="0">
              <a:spcBef>
                <a:spcPts val="0"/>
              </a:spcBef>
              <a:buSzPct val="100000"/>
              <a:defRPr sz="4800"/>
            </a:lvl8pPr>
            <a:lvl9pPr lvl="8"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4000"/>
            </a:lvl1pPr>
            <a:lvl2pPr lvl="1" rtl="0">
              <a:spcBef>
                <a:spcPts val="0"/>
              </a:spcBef>
              <a:buSzPct val="100000"/>
              <a:defRPr sz="4000"/>
            </a:lvl2pPr>
            <a:lvl3pPr lvl="2" rtl="0">
              <a:spcBef>
                <a:spcPts val="0"/>
              </a:spcBef>
              <a:buSzPct val="100000"/>
              <a:defRPr sz="4000"/>
            </a:lvl3pPr>
            <a:lvl4pPr lvl="3" rtl="0">
              <a:spcBef>
                <a:spcPts val="0"/>
              </a:spcBef>
              <a:buSzPct val="100000"/>
              <a:defRPr sz="4000"/>
            </a:lvl4pPr>
            <a:lvl5pPr lvl="4" rtl="0">
              <a:spcBef>
                <a:spcPts val="0"/>
              </a:spcBef>
              <a:buSzPct val="100000"/>
              <a:defRPr sz="4000"/>
            </a:lvl5pPr>
            <a:lvl6pPr lvl="5" rtl="0">
              <a:spcBef>
                <a:spcPts val="0"/>
              </a:spcBef>
              <a:buSzPct val="100000"/>
              <a:defRPr sz="4000"/>
            </a:lvl6pPr>
            <a:lvl7pPr lvl="6" rtl="0">
              <a:spcBef>
                <a:spcPts val="0"/>
              </a:spcBef>
              <a:buSzPct val="100000"/>
              <a:defRPr sz="4000"/>
            </a:lvl7pPr>
            <a:lvl8pPr lvl="7" rtl="0">
              <a:spcBef>
                <a:spcPts val="0"/>
              </a:spcBef>
              <a:buSzPct val="100000"/>
              <a:defRPr sz="4000"/>
            </a:lvl8pPr>
            <a:lvl9pPr lvl="8" rtl="0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3000"/>
            </a:lvl1pPr>
            <a:lvl2pPr lvl="1" rtl="0">
              <a:spcBef>
                <a:spcPts val="0"/>
              </a:spcBef>
              <a:buSzPct val="100000"/>
              <a:defRPr sz="3000"/>
            </a:lvl2pPr>
            <a:lvl3pPr lvl="2" rtl="0">
              <a:spcBef>
                <a:spcPts val="0"/>
              </a:spcBef>
              <a:buSzPct val="100000"/>
              <a:defRPr sz="3000"/>
            </a:lvl3pPr>
            <a:lvl4pPr lvl="3" rtl="0">
              <a:spcBef>
                <a:spcPts val="0"/>
              </a:spcBef>
              <a:buSzPct val="100000"/>
              <a:defRPr sz="3000"/>
            </a:lvl4pPr>
            <a:lvl5pPr lvl="4" rtl="0">
              <a:spcBef>
                <a:spcPts val="0"/>
              </a:spcBef>
              <a:buSzPct val="100000"/>
              <a:defRPr sz="3000"/>
            </a:lvl5pPr>
            <a:lvl6pPr lvl="5" rtl="0">
              <a:spcBef>
                <a:spcPts val="0"/>
              </a:spcBef>
              <a:buSzPct val="100000"/>
              <a:defRPr sz="3000"/>
            </a:lvl6pPr>
            <a:lvl7pPr lvl="6" rtl="0">
              <a:spcBef>
                <a:spcPts val="0"/>
              </a:spcBef>
              <a:buSzPct val="100000"/>
              <a:defRPr sz="3000"/>
            </a:lvl7pPr>
            <a:lvl8pPr lvl="7" rtl="0">
              <a:spcBef>
                <a:spcPts val="0"/>
              </a:spcBef>
              <a:buSzPct val="100000"/>
              <a:defRPr sz="3000"/>
            </a:lvl8pPr>
            <a:lvl9pPr lvl="8" rtl="0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5400"/>
            </a:lvl1pPr>
            <a:lvl2pPr lvl="1" algn="ctr" rtl="0">
              <a:spcBef>
                <a:spcPts val="0"/>
              </a:spcBef>
              <a:buSzPct val="100000"/>
              <a:defRPr sz="5400"/>
            </a:lvl2pPr>
            <a:lvl3pPr lvl="2" algn="ctr" rtl="0">
              <a:spcBef>
                <a:spcPts val="0"/>
              </a:spcBef>
              <a:buSzPct val="100000"/>
              <a:defRPr sz="5400"/>
            </a:lvl3pPr>
            <a:lvl4pPr lvl="3" algn="ctr" rtl="0">
              <a:spcBef>
                <a:spcPts val="0"/>
              </a:spcBef>
              <a:buSzPct val="100000"/>
              <a:defRPr sz="5400"/>
            </a:lvl4pPr>
            <a:lvl5pPr lvl="4" algn="ctr" rtl="0">
              <a:spcBef>
                <a:spcPts val="0"/>
              </a:spcBef>
              <a:buSzPct val="100000"/>
              <a:defRPr sz="5400"/>
            </a:lvl5pPr>
            <a:lvl6pPr lvl="5" algn="ctr" rtl="0">
              <a:spcBef>
                <a:spcPts val="0"/>
              </a:spcBef>
              <a:buSzPct val="100000"/>
              <a:defRPr sz="5400"/>
            </a:lvl6pPr>
            <a:lvl7pPr lvl="6" algn="ctr" rtl="0">
              <a:spcBef>
                <a:spcPts val="0"/>
              </a:spcBef>
              <a:buSzPct val="100000"/>
              <a:defRPr sz="5400"/>
            </a:lvl7pPr>
            <a:lvl8pPr lvl="7" algn="ctr" rtl="0">
              <a:spcBef>
                <a:spcPts val="0"/>
              </a:spcBef>
              <a:buSzPct val="100000"/>
              <a:defRPr sz="5400"/>
            </a:lvl8pPr>
            <a:lvl9pPr lvl="8" algn="ctr" rtl="0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larsbank.uoregon.edu/xmlui/bitstream/handle/1794/3295/toolkit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edl.org/afterschool/toolkits/" TargetMode="External"/><Relationship Id="rId5" Type="http://schemas.openxmlformats.org/officeDocument/2006/relationships/hyperlink" Target="https://e.powtoon.com/pub/cc?_ri_=X0Gzc2X%3DYQpglLjHJlTQGlPzdJbJHMHGSsHPisBICzadczgmTdeagrYD05tkXYomfUDe5CfVXtpKX%3DSSSAT&amp;_ei_=EiwT4nvPqVnq_hUVilXClkY_kQUpYDoINw6eynkL4KDUKPbVfXmup5cFE4yoAWwMcYADUK3_fwsUc26u7AeAjxG5r0dqIzY_tbZtGy9T4JZ2CScMeFTskuzHV9Q7dIAK57bpVaQfjcz573S9N6S9liDk8YMEP0JAk2yZeTQ09k9n2M." TargetMode="External"/><Relationship Id="rId4" Type="http://schemas.openxmlformats.org/officeDocument/2006/relationships/hyperlink" Target="https://e.powtoon.com/pub/cc?_ri_=X0Gzc2X%3DYQpglLjHJlTQGlPzdJbJHMHGSsHPisBICzadcgKzakTbGIO12KzezdgLNzc89KjNX1VXtpKX%3DSSSAT&amp;_ei_=EiwT4nvPqVnq_hUVilXClkY_kQUpYDoINw6eynkL4KDUKPbVfXmup5cFE4yoAWwMcSmIJtuhzKnx8eKV7OrAjVM3_OjKQgibjJhItvpwUBczyvru42WCpzXPhKD04Lxpdoxj0MHENm3nioJhN4T5FesfJnDaHiFNSkvQNJn-fC6toM.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24475" y="465975"/>
            <a:ext cx="5124300" cy="2841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/>
              <a:t>Peer-to-Peer:</a:t>
            </a:r>
          </a:p>
          <a:p>
            <a:pPr lvl="0">
              <a:spcBef>
                <a:spcPts val="0"/>
              </a:spcBef>
              <a:buNone/>
            </a:pPr>
            <a:r>
              <a:rPr lang="en" sz="4800"/>
              <a:t>Staffing Challenges in After School Programming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subTitle" idx="1"/>
          </p:nvPr>
        </p:nvSpPr>
        <p:spPr>
          <a:xfrm>
            <a:off x="324475" y="3612601"/>
            <a:ext cx="5124300" cy="130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Title IVB Fall Conference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November 2016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24475" y="148225"/>
            <a:ext cx="5244900" cy="1373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Agenda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24600" y="1748650"/>
            <a:ext cx="8494800" cy="315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matic SC"/>
              <a:buAutoNum type="romanUcPeriod"/>
            </a:pPr>
            <a:r>
              <a:rPr lang="en" sz="30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Introductions- who, where, what 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matic SC"/>
              <a:buAutoNum type="romanUcPeriod"/>
            </a:pPr>
            <a:r>
              <a:rPr lang="en" sz="30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Identify the challenges we want to discuss 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matic SC"/>
              <a:buAutoNum type="romanUcPeriod"/>
            </a:pPr>
            <a:r>
              <a:rPr lang="en" sz="30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“Ideastorm”: share out solutions with like and unlike groupings 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matic SC"/>
              <a:buAutoNum type="romanUcPeriod"/>
            </a:pPr>
            <a:r>
              <a:rPr lang="en" sz="30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Review the actionable solutions generated 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matic SC"/>
              <a:buAutoNum type="romanUcPeriod"/>
            </a:pPr>
            <a:r>
              <a:rPr lang="en" sz="30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Share resources</a:t>
            </a:r>
          </a:p>
          <a:p>
            <a:pPr marL="457200" lvl="0" indent="-419100">
              <a:spcBef>
                <a:spcPts val="0"/>
              </a:spcBef>
              <a:buClr>
                <a:srgbClr val="000000"/>
              </a:buClr>
              <a:buSzPct val="100000"/>
              <a:buFont typeface="Amatic SC"/>
              <a:buAutoNum type="romanUcPeriod"/>
            </a:pPr>
            <a:r>
              <a:rPr lang="en" sz="30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Identify  “take-away” (self-reflection)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ctrTitle"/>
          </p:nvPr>
        </p:nvSpPr>
        <p:spPr>
          <a:xfrm>
            <a:off x="2894475" y="719275"/>
            <a:ext cx="5740800" cy="144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457200" lvl="0" indent="-228600" algn="ctr">
              <a:spcBef>
                <a:spcPts val="0"/>
              </a:spcBef>
              <a:buClr>
                <a:srgbClr val="000000"/>
              </a:buClr>
              <a:buAutoNum type="romanUcPeriod"/>
            </a:pPr>
            <a:r>
              <a:rPr lang="en">
                <a:solidFill>
                  <a:srgbClr val="000000"/>
                </a:solidFill>
              </a:rPr>
              <a:t>Introductions- who, where, what, How big?</a:t>
            </a:r>
          </a:p>
          <a:p>
            <a:pPr lvl="0" algn="l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2894475" y="2093898"/>
            <a:ext cx="5740800" cy="2330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Please let us know:</a:t>
            </a:r>
          </a:p>
          <a:p>
            <a:pPr marL="457200" lvl="0" indent="-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matic SC"/>
            </a:pPr>
            <a:r>
              <a:rPr lang="en" sz="24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Your name</a:t>
            </a:r>
          </a:p>
          <a:p>
            <a:pPr marL="457200" lvl="0" indent="-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matic SC"/>
            </a:pPr>
            <a:r>
              <a:rPr lang="en" sz="24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Your location</a:t>
            </a:r>
          </a:p>
          <a:p>
            <a:pPr marL="457200" lvl="0" indent="-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matic SC"/>
            </a:pPr>
            <a:r>
              <a:rPr lang="en" sz="24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The type of program you staff (elementary, multiple sites, etc.)</a:t>
            </a:r>
          </a:p>
          <a:p>
            <a:pPr marL="457200" lvl="0" indent="-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matic SC"/>
            </a:pPr>
            <a:r>
              <a:rPr lang="en" sz="24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The number of staff you manage, and the number of students you serve.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ctrTitle"/>
          </p:nvPr>
        </p:nvSpPr>
        <p:spPr>
          <a:xfrm>
            <a:off x="2840800" y="386400"/>
            <a:ext cx="5740800" cy="848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 b="0">
              <a:solidFill>
                <a:srgbClr val="000000"/>
              </a:solidFill>
              <a:highlight>
                <a:srgbClr val="00FF00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en" sz="3600"/>
              <a:t>Identify the Challenges</a:t>
            </a:r>
          </a:p>
          <a:p>
            <a:pPr lvl="0" algn="ctr">
              <a:spcBef>
                <a:spcPts val="0"/>
              </a:spcBef>
              <a:buNone/>
            </a:pPr>
            <a:endParaRPr sz="3600"/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2383825" y="1389925"/>
            <a:ext cx="6689700" cy="290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Share out the main challenges you face with staffing.</a:t>
            </a:r>
          </a:p>
          <a:p>
            <a:pPr lvl="0">
              <a:spcBef>
                <a:spcPts val="0"/>
              </a:spcBef>
              <a:buNone/>
            </a:pPr>
            <a:r>
              <a:rPr lang="en" sz="30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Guiding Question:</a:t>
            </a:r>
          </a:p>
          <a:p>
            <a:pPr lvl="0">
              <a:spcBef>
                <a:spcPts val="0"/>
              </a:spcBef>
              <a:buNone/>
            </a:pPr>
            <a:r>
              <a:rPr lang="en" sz="36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What specific challenge(s) brought you to this session?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ctrTitle"/>
          </p:nvPr>
        </p:nvSpPr>
        <p:spPr>
          <a:xfrm>
            <a:off x="2894475" y="364925"/>
            <a:ext cx="5740800" cy="1170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>
                <a:solidFill>
                  <a:srgbClr val="000000"/>
                </a:solidFill>
              </a:rPr>
              <a:t>ideastorm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2894475" y="1385199"/>
            <a:ext cx="5740800" cy="3500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matic SC"/>
              <a:buAutoNum type="arabicPeriod"/>
            </a:pPr>
            <a:r>
              <a:rPr lang="en" sz="30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In small groups of like settings, share out ideas on how to face the challenges with staffing.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457200" lvl="0" indent="-419100">
              <a:spcBef>
                <a:spcPts val="0"/>
              </a:spcBef>
              <a:buClr>
                <a:srgbClr val="000000"/>
              </a:buClr>
              <a:buSzPct val="100000"/>
              <a:buFont typeface="Amatic SC"/>
              <a:buAutoNum type="arabicPeriod"/>
            </a:pPr>
            <a:r>
              <a:rPr lang="en" sz="30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In small groups of unlike settings, share out and discuss how your ideas might work in another setting.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ctrTitle"/>
          </p:nvPr>
        </p:nvSpPr>
        <p:spPr>
          <a:xfrm>
            <a:off x="2894475" y="719275"/>
            <a:ext cx="5740800" cy="144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>
                <a:solidFill>
                  <a:srgbClr val="000000"/>
                </a:solidFill>
              </a:rPr>
              <a:t>Ideastorm: share out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2894475" y="1589221"/>
            <a:ext cx="5740800" cy="283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Any ah-ha’s?</a:t>
            </a:r>
          </a:p>
          <a:p>
            <a:pPr lvl="0">
              <a:spcBef>
                <a:spcPts val="0"/>
              </a:spcBef>
              <a:buNone/>
            </a:pPr>
            <a:r>
              <a:rPr lang="en" sz="30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Elephants in the room?</a:t>
            </a:r>
          </a:p>
          <a:p>
            <a:pPr lvl="0">
              <a:spcBef>
                <a:spcPts val="0"/>
              </a:spcBef>
              <a:buNone/>
            </a:pPr>
            <a:endParaRPr sz="30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ctrTitle"/>
          </p:nvPr>
        </p:nvSpPr>
        <p:spPr>
          <a:xfrm>
            <a:off x="2698150" y="214600"/>
            <a:ext cx="5740800" cy="676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Resources 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2501950" y="1052325"/>
            <a:ext cx="6133200" cy="3371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The Complete Toolkit for Building High Performance Work Teams by Nancy Golden &amp; Joyce P. Gall</a:t>
            </a:r>
          </a:p>
          <a:p>
            <a:pPr lvl="0">
              <a:spcBef>
                <a:spcPts val="0"/>
              </a:spcBef>
              <a:buNone/>
            </a:pPr>
            <a:r>
              <a:rPr lang="en" sz="1800" b="1" u="sng">
                <a:solidFill>
                  <a:schemeClr val="hlink"/>
                </a:solidFill>
                <a:latin typeface="Amatic SC"/>
                <a:ea typeface="Amatic SC"/>
                <a:cs typeface="Amatic SC"/>
                <a:sym typeface="Amatic SC"/>
                <a:hlinkClick r:id="rId3"/>
              </a:rPr>
              <a:t>https://scholarsbank.uoregon.edu/xmlui/bitstream/handle/1794/3295/toolkit.pdf</a:t>
            </a:r>
          </a:p>
          <a:p>
            <a:pPr lvl="0">
              <a:spcBef>
                <a:spcPts val="0"/>
              </a:spcBef>
              <a:buNone/>
            </a:pPr>
            <a:r>
              <a:rPr lang="en" sz="18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Online training modules from Tri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333333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Module 1: The Basics  </a:t>
            </a:r>
            <a:r>
              <a:rPr lang="en" sz="1800" u="sng">
                <a:solidFill>
                  <a:srgbClr val="0186BA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  <a:hlinkClick r:id="rId4"/>
              </a:rPr>
              <a:t>https://www.youtube.com/watch?v=1hAkBncGPk8&amp;rel=0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u="sng">
              <a:solidFill>
                <a:srgbClr val="0186BA"/>
              </a:solidFill>
              <a:highlight>
                <a:srgbClr val="FFFFFF"/>
              </a:highlight>
              <a:latin typeface="Amatic SC"/>
              <a:ea typeface="Amatic SC"/>
              <a:cs typeface="Amatic SC"/>
              <a:sym typeface="Amatic SC"/>
              <a:hlinkClick r:id="rId4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800">
                <a:solidFill>
                  <a:srgbClr val="333333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</a:rPr>
              <a:t>Module 2: Staff &amp; Volunteer Guidance </a:t>
            </a:r>
            <a:r>
              <a:rPr lang="en" sz="1800" u="sng">
                <a:solidFill>
                  <a:srgbClr val="0186BA"/>
                </a:solidFill>
                <a:highlight>
                  <a:srgbClr val="FFFFFF"/>
                </a:highlight>
                <a:latin typeface="Amatic SC"/>
                <a:ea typeface="Amatic SC"/>
                <a:cs typeface="Amatic SC"/>
                <a:sym typeface="Amatic SC"/>
                <a:hlinkClick r:id="rId5"/>
              </a:rPr>
              <a:t>https://www.youtube.com/watch?v=TwTAOxS3-vI&amp;rel=0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8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The Afterschool Training toolkit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800" b="1" u="sng">
                <a:solidFill>
                  <a:schemeClr val="hlink"/>
                </a:solidFill>
                <a:latin typeface="Amatic SC"/>
                <a:ea typeface="Amatic SC"/>
                <a:cs typeface="Amatic SC"/>
                <a:sym typeface="Amatic SC"/>
                <a:hlinkClick r:id="rId6"/>
              </a:rPr>
              <a:t>https://www.sedl.org/afterschool/toolkits/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endParaRPr sz="18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lvl="0">
              <a:spcBef>
                <a:spcPts val="0"/>
              </a:spcBef>
              <a:buNone/>
            </a:pPr>
            <a:endParaRPr sz="1800" b="1">
              <a:solidFill>
                <a:srgbClr val="000000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ctrTitle"/>
          </p:nvPr>
        </p:nvSpPr>
        <p:spPr>
          <a:xfrm>
            <a:off x="2894475" y="719275"/>
            <a:ext cx="5740800" cy="71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Resources sharing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2894475" y="1589221"/>
            <a:ext cx="5740800" cy="283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Any to share?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ctrTitle"/>
          </p:nvPr>
        </p:nvSpPr>
        <p:spPr>
          <a:xfrm>
            <a:off x="2894475" y="719275"/>
            <a:ext cx="5740800" cy="1442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457200" lvl="0" indent="-41910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Amatic SC"/>
              <a:buAutoNum type="romanUcPeriod"/>
            </a:pPr>
            <a:r>
              <a:rPr lang="en" sz="3000">
                <a:solidFill>
                  <a:srgbClr val="000000"/>
                </a:solidFill>
              </a:rPr>
              <a:t>Identify “take-away” ideas: self reflect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2894475" y="2356335"/>
            <a:ext cx="5740800" cy="206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b="1">
                <a:solidFill>
                  <a:srgbClr val="000000"/>
                </a:solidFill>
                <a:latin typeface="Amatic SC"/>
                <a:ea typeface="Amatic SC"/>
                <a:cs typeface="Amatic SC"/>
                <a:sym typeface="Amatic SC"/>
              </a:rPr>
              <a:t>What action or actions did you hear about today that you might be able to use with your specific staffing challenge?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329</Words>
  <Application>Microsoft Office PowerPoint</Application>
  <PresentationFormat>On-screen Show (16:9)</PresentationFormat>
  <Paragraphs>49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Source Code Pro</vt:lpstr>
      <vt:lpstr>Amatic SC</vt:lpstr>
      <vt:lpstr>beach-day</vt:lpstr>
      <vt:lpstr>Peer-to-Peer: Staffing Challenges in After School Programming</vt:lpstr>
      <vt:lpstr>Agenda</vt:lpstr>
      <vt:lpstr>Introductions- who, where, what, How big? </vt:lpstr>
      <vt:lpstr> Identify the Challenges </vt:lpstr>
      <vt:lpstr>ideastorm</vt:lpstr>
      <vt:lpstr>Ideastorm: share out </vt:lpstr>
      <vt:lpstr>Resources </vt:lpstr>
      <vt:lpstr>Resources sharing</vt:lpstr>
      <vt:lpstr>Identify “take-away” ideas: self reflect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Peer-to-Peer: Staffing Challenges in After School Programming</dc:title>
  <dc:creator>Candice Scott</dc:creator>
  <cp:lastModifiedBy>Candi Scott</cp:lastModifiedBy>
  <cp:revision>1</cp:revision>
  <dcterms:modified xsi:type="dcterms:W3CDTF">2016-11-16T19:09:58Z</dcterms:modified>
</cp:coreProperties>
</file>