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5"/>
    <p:sldMasterId id="2147484321" r:id="rId6"/>
    <p:sldMasterId id="2147483674" r:id="rId7"/>
    <p:sldMasterId id="2147484042" r:id="rId8"/>
  </p:sldMasterIdLst>
  <p:notesMasterIdLst>
    <p:notesMasterId r:id="rId17"/>
  </p:notesMasterIdLst>
  <p:handoutMasterIdLst>
    <p:handoutMasterId r:id="rId18"/>
  </p:handoutMasterIdLst>
  <p:sldIdLst>
    <p:sldId id="330" r:id="rId9"/>
    <p:sldId id="424" r:id="rId10"/>
    <p:sldId id="333" r:id="rId11"/>
    <p:sldId id="332" r:id="rId12"/>
    <p:sldId id="436" r:id="rId13"/>
    <p:sldId id="437" r:id="rId14"/>
    <p:sldId id="438" r:id="rId15"/>
    <p:sldId id="412" r:id="rId16"/>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guide id="3" orient="horz" pos="3912">
          <p15:clr>
            <a:srgbClr val="A4A3A4"/>
          </p15:clr>
        </p15:guide>
        <p15:guide id="4" pos="5628">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494"/>
    <a:srgbClr val="2E4488"/>
    <a:srgbClr val="000000"/>
    <a:srgbClr val="FDB813"/>
    <a:srgbClr val="FFC425"/>
    <a:srgbClr val="008080"/>
    <a:srgbClr val="E1E1E1"/>
    <a:srgbClr val="4E6128"/>
    <a:srgbClr val="FF8B2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79871" autoAdjust="0"/>
  </p:normalViewPr>
  <p:slideViewPr>
    <p:cSldViewPr snapToGrid="0">
      <p:cViewPr varScale="1">
        <p:scale>
          <a:sx n="73" d="100"/>
          <a:sy n="73" d="100"/>
        </p:scale>
        <p:origin x="1818" y="78"/>
      </p:cViewPr>
      <p:guideLst>
        <p:guide orient="horz"/>
        <p:guide/>
        <p:guide orient="horz" pos="3912"/>
        <p:guide pos="5628"/>
      </p:guideLst>
    </p:cSldViewPr>
  </p:slideViewPr>
  <p:outlineViewPr>
    <p:cViewPr>
      <p:scale>
        <a:sx n="33" d="100"/>
        <a:sy n="33" d="100"/>
      </p:scale>
      <p:origin x="0" y="-26208"/>
    </p:cViewPr>
  </p:outlineViewPr>
  <p:notesTextViewPr>
    <p:cViewPr>
      <p:scale>
        <a:sx n="100" d="100"/>
        <a:sy n="100" d="100"/>
      </p:scale>
      <p:origin x="0" y="0"/>
    </p:cViewPr>
  </p:notesTextViewPr>
  <p:sorterViewPr>
    <p:cViewPr>
      <p:scale>
        <a:sx n="125" d="100"/>
        <a:sy n="125" d="100"/>
      </p:scale>
      <p:origin x="0" y="-8148"/>
    </p:cViewPr>
  </p:sorterViewPr>
  <p:notesViewPr>
    <p:cSldViewPr snapToGrid="0">
      <p:cViewPr varScale="1">
        <p:scale>
          <a:sx n="88" d="100"/>
          <a:sy n="88" d="100"/>
        </p:scale>
        <p:origin x="-3786"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 y="1"/>
            <a:ext cx="3043979" cy="327017"/>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a:p>
        </p:txBody>
      </p:sp>
      <p:sp>
        <p:nvSpPr>
          <p:cNvPr id="20483" name="Rectangle 3"/>
          <p:cNvSpPr>
            <a:spLocks noGrp="1" noChangeArrowheads="1"/>
          </p:cNvSpPr>
          <p:nvPr>
            <p:ph type="dt" sz="quarter" idx="1"/>
          </p:nvPr>
        </p:nvSpPr>
        <p:spPr bwMode="auto">
          <a:xfrm>
            <a:off x="3979122" y="1"/>
            <a:ext cx="3043979" cy="327017"/>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a:p>
        </p:txBody>
      </p:sp>
      <p:sp>
        <p:nvSpPr>
          <p:cNvPr id="20484" name="Rectangle 4"/>
          <p:cNvSpPr>
            <a:spLocks noGrp="1" noChangeArrowheads="1"/>
          </p:cNvSpPr>
          <p:nvPr>
            <p:ph type="ftr" sz="quarter" idx="2"/>
          </p:nvPr>
        </p:nvSpPr>
        <p:spPr bwMode="auto">
          <a:xfrm>
            <a:off x="3" y="9036585"/>
            <a:ext cx="3043979" cy="272516"/>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a:p>
        </p:txBody>
      </p:sp>
      <p:sp>
        <p:nvSpPr>
          <p:cNvPr id="20485" name="Rectangle 5"/>
          <p:cNvSpPr>
            <a:spLocks noGrp="1" noChangeArrowheads="1"/>
          </p:cNvSpPr>
          <p:nvPr>
            <p:ph type="sldNum" sz="quarter" idx="3"/>
          </p:nvPr>
        </p:nvSpPr>
        <p:spPr bwMode="auto">
          <a:xfrm>
            <a:off x="3979122" y="9036585"/>
            <a:ext cx="3043979" cy="272516"/>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43979" cy="465774"/>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a:p>
        </p:txBody>
      </p:sp>
      <p:sp>
        <p:nvSpPr>
          <p:cNvPr id="3075" name="Rectangle 3"/>
          <p:cNvSpPr>
            <a:spLocks noGrp="1" noChangeArrowheads="1"/>
          </p:cNvSpPr>
          <p:nvPr>
            <p:ph type="dt" idx="1"/>
          </p:nvPr>
        </p:nvSpPr>
        <p:spPr bwMode="auto">
          <a:xfrm>
            <a:off x="3979122" y="0"/>
            <a:ext cx="3043979" cy="465774"/>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6734" y="4422461"/>
            <a:ext cx="5149637" cy="4188778"/>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3" y="8843331"/>
            <a:ext cx="3043979" cy="465773"/>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9122" y="8843331"/>
            <a:ext cx="3043979" cy="465773"/>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3811187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114452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AIR partnered with ODE to conduct statewide evaluation of 21</a:t>
            </a:r>
            <a:r>
              <a:rPr lang="en-US" baseline="30000" dirty="0" smtClean="0"/>
              <a:t>st</a:t>
            </a:r>
            <a:r>
              <a:rPr lang="en-US" dirty="0" smtClean="0"/>
              <a:t> CCLC program</a:t>
            </a: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1619614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a:t>
            </a:fld>
            <a:endParaRPr lang="en-US" dirty="0"/>
          </a:p>
        </p:txBody>
      </p:sp>
    </p:spTree>
    <p:extLst>
      <p:ext uri="{BB962C8B-B14F-4D97-AF65-F5344CB8AC3E}">
        <p14:creationId xmlns:p14="http://schemas.microsoft.com/office/powerpoint/2010/main" val="16063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5</a:t>
            </a:fld>
            <a:endParaRPr lang="en-US" dirty="0"/>
          </a:p>
        </p:txBody>
      </p:sp>
    </p:spTree>
    <p:extLst>
      <p:ext uri="{BB962C8B-B14F-4D97-AF65-F5344CB8AC3E}">
        <p14:creationId xmlns:p14="http://schemas.microsoft.com/office/powerpoint/2010/main" val="315128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9155">
              <a:defRPr/>
            </a:pPr>
            <a:r>
              <a:rPr lang="en-US" smtClean="0"/>
              <a:t>Year 1 - 1 site visit each year and commit to going through CQIP in 2017-18</a:t>
            </a:r>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571632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3793251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85687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p:cNvSpPr>
            <a:spLocks noGrp="1"/>
          </p:cNvSpPr>
          <p:nvPr>
            <p:ph type="title"/>
          </p:nvPr>
        </p:nvSpPr>
        <p:spPr>
          <a:xfrm>
            <a:off x="683812" y="1151931"/>
            <a:ext cx="8228413" cy="1538883"/>
          </a:xfrm>
        </p:spPr>
        <p:txBody>
          <a:bodyPr>
            <a:normAutofit/>
          </a:bodyPr>
          <a:lstStyle>
            <a:lvl1pPr>
              <a:defRPr/>
            </a:lvl1pPr>
          </a:lstStyle>
          <a:p>
            <a:r>
              <a:rPr lang="en-US" smtClean="0"/>
              <a:t>Click to edit Master title style</a:t>
            </a:r>
            <a:endParaRPr lang="en-US" dirty="0"/>
          </a:p>
        </p:txBody>
      </p:sp>
      <p:sp>
        <p:nvSpPr>
          <p:cNvPr id="15" name="Subtitle"/>
          <p:cNvSpPr>
            <a:spLocks noGrp="1"/>
          </p:cNvSpPr>
          <p:nvPr>
            <p:ph type="body" sz="quarter" idx="16" hasCustomPrompt="1"/>
          </p:nvPr>
        </p:nvSpPr>
        <p:spPr>
          <a:xfrm>
            <a:off x="684213" y="2935288"/>
            <a:ext cx="8228012" cy="1263650"/>
          </a:xfrm>
        </p:spPr>
        <p:txBody>
          <a:bodyPr/>
          <a:lstStyle>
            <a:lvl1pPr>
              <a:defRPr/>
            </a:lvl1pPr>
          </a:lstStyle>
          <a:p>
            <a:pPr lvl="0"/>
            <a:r>
              <a:rPr lang="en-US" dirty="0" smtClean="0"/>
              <a:t>Subtitle</a:t>
            </a:r>
          </a:p>
        </p:txBody>
      </p:sp>
      <p:sp>
        <p:nvSpPr>
          <p:cNvPr id="13" name="Text Placeholder"/>
          <p:cNvSpPr>
            <a:spLocks noGrp="1"/>
          </p:cNvSpPr>
          <p:nvPr>
            <p:ph type="body" sz="quarter" idx="15" hasCustomPrompt="1"/>
          </p:nvPr>
        </p:nvSpPr>
        <p:spPr>
          <a:xfrm>
            <a:off x="684213" y="4427538"/>
            <a:ext cx="8228012" cy="904875"/>
          </a:xfrm>
        </p:spPr>
        <p:txBody>
          <a:bodyPr/>
          <a:lstStyle>
            <a:lvl2pPr>
              <a:defRPr/>
            </a:lvl2pPr>
            <a:lvl3pPr>
              <a:defRPr/>
            </a:lvl3pPr>
          </a:lstStyle>
          <a:p>
            <a:pPr lvl="1"/>
            <a:r>
              <a:rPr lang="en-US" dirty="0" smtClean="0"/>
              <a:t>Name</a:t>
            </a:r>
          </a:p>
          <a:p>
            <a:pPr lvl="2"/>
            <a:r>
              <a:rPr lang="en-US" dirty="0" smtClean="0"/>
              <a:t>Position</a:t>
            </a:r>
            <a:endParaRPr lang="en-US" dirty="0"/>
          </a:p>
        </p:txBody>
      </p:sp>
      <p:sp>
        <p:nvSpPr>
          <p:cNvPr id="8" name="Text Placeholder 7"/>
          <p:cNvSpPr>
            <a:spLocks noGrp="1"/>
          </p:cNvSpPr>
          <p:nvPr>
            <p:ph type="body" sz="quarter" idx="18" hasCustomPrompt="1"/>
          </p:nvPr>
        </p:nvSpPr>
        <p:spPr>
          <a:xfrm>
            <a:off x="8211713" y="6056412"/>
            <a:ext cx="700512" cy="153888"/>
          </a:xfrm>
        </p:spPr>
        <p:txBody>
          <a:bodyPr wrap="none">
            <a:spAutoFit/>
          </a:bodyPr>
          <a:lstStyle>
            <a:lvl1pPr algn="r">
              <a:defRPr sz="1000">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Month 20XX</a:t>
            </a:r>
            <a:endParaRPr lang="en-US" dirty="0"/>
          </a:p>
        </p:txBody>
      </p:sp>
      <p:sp>
        <p:nvSpPr>
          <p:cNvPr id="10" name="Text Placeholder 9"/>
          <p:cNvSpPr>
            <a:spLocks noGrp="1"/>
          </p:cNvSpPr>
          <p:nvPr>
            <p:ph type="body" sz="quarter" idx="19" hasCustomPrompt="1"/>
          </p:nvPr>
        </p:nvSpPr>
        <p:spPr>
          <a:xfrm>
            <a:off x="6249637" y="6567844"/>
            <a:ext cx="2662588" cy="123111"/>
          </a:xfrm>
        </p:spPr>
        <p:txBody>
          <a:bodyPr wrap="none" anchor="ctr" anchorCtr="0">
            <a:spAutoFit/>
          </a:bodyPr>
          <a:lstStyle>
            <a:lvl1pPr algn="r">
              <a:spcBef>
                <a:spcPts val="0"/>
              </a:spcBef>
              <a:defRPr sz="800">
                <a:solidFill>
                  <a:schemeClr val="bg2">
                    <a:lumMod val="90000"/>
                  </a:schemeClr>
                </a:solidFill>
                <a:latin typeface="Arial Narrow" panose="020B0606020202030204" pitchFamily="34" charset="0"/>
              </a:defRPr>
            </a:lvl1pPr>
            <a:lvl2pPr>
              <a:defRPr sz="800">
                <a:latin typeface="Arial Narrow" panose="020B0606020202030204" pitchFamily="34" charset="0"/>
              </a:defRPr>
            </a:lvl2pPr>
            <a:lvl3pPr>
              <a:defRPr sz="800">
                <a:latin typeface="Arial Narrow" panose="020B0606020202030204" pitchFamily="34" charset="0"/>
              </a:defRPr>
            </a:lvl3pPr>
            <a:lvl4pPr>
              <a:defRPr sz="800">
                <a:latin typeface="Arial Narrow" panose="020B0606020202030204" pitchFamily="34" charset="0"/>
              </a:defRPr>
            </a:lvl4pPr>
            <a:lvl5pPr>
              <a:defRPr sz="800">
                <a:latin typeface="Arial Narrow" panose="020B0606020202030204" pitchFamily="34" charset="0"/>
              </a:defRPr>
            </a:lvl5pPr>
          </a:lstStyle>
          <a:p>
            <a:pPr lvl="0"/>
            <a:r>
              <a:rPr lang="en-US" dirty="0" smtClean="0"/>
              <a:t>Copyright © 20XX American Institutes for Research. All rights reserved.</a:t>
            </a:r>
          </a:p>
        </p:txBody>
      </p:sp>
      <p:sp>
        <p:nvSpPr>
          <p:cNvPr id="4" name="Text Placeholder 3"/>
          <p:cNvSpPr>
            <a:spLocks noGrp="1"/>
          </p:cNvSpPr>
          <p:nvPr>
            <p:ph type="body" sz="quarter" idx="20" hasCustomPrompt="1"/>
          </p:nvPr>
        </p:nvSpPr>
        <p:spPr>
          <a:xfrm>
            <a:off x="8412088" y="6719893"/>
            <a:ext cx="500137" cy="92333"/>
          </a:xfrm>
        </p:spPr>
        <p:txBody>
          <a:bodyPr wrap="none">
            <a:spAutoFit/>
          </a:bodyPr>
          <a:lstStyle>
            <a:lvl1pPr algn="r">
              <a:defRPr sz="600">
                <a:solidFill>
                  <a:schemeClr val="bg2">
                    <a:lumMod val="50000"/>
                  </a:schemeClr>
                </a:solidFill>
              </a:defRPr>
            </a:lvl1pPr>
            <a:lvl2pPr>
              <a:defRPr sz="600"/>
            </a:lvl2pPr>
            <a:lvl3pPr>
              <a:defRPr sz="600"/>
            </a:lvl3pPr>
            <a:lvl4pPr>
              <a:defRPr sz="600"/>
            </a:lvl4pPr>
            <a:lvl5pPr>
              <a:defRPr sz="600"/>
            </a:lvl5pPr>
          </a:lstStyle>
          <a:p>
            <a:pPr lvl="0"/>
            <a:r>
              <a:rPr lang="en-US" dirty="0" smtClean="0"/>
              <a:t>XXXX_MM/YY</a:t>
            </a:r>
            <a:endParaRPr lang="en-US" dirty="0"/>
          </a:p>
        </p:txBody>
      </p:sp>
    </p:spTree>
    <p:extLst>
      <p:ext uri="{BB962C8B-B14F-4D97-AF65-F5344CB8AC3E}">
        <p14:creationId xmlns:p14="http://schemas.microsoft.com/office/powerpoint/2010/main" val="3852374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rst Level No Bullet, Source">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8220"/>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sz="1000" dirty="0">
              <a:solidFill>
                <a:schemeClr val="tx2"/>
              </a:solidFill>
              <a:latin typeface="+mn-lt"/>
              <a:ea typeface="ITC Franklin Gothic Std Bk Cd"/>
              <a:cs typeface="ITC Franklin Gothic Std Bk Cd"/>
            </a:endParaRP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8515404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ed Text, Source">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Source"/>
          <p:cNvSpPr>
            <a:spLocks noGrp="1"/>
          </p:cNvSpPr>
          <p:nvPr>
            <p:ph type="body" sz="quarter" idx="11" hasCustomPrompt="1"/>
          </p:nvPr>
        </p:nvSpPr>
        <p:spPr>
          <a:xfrm>
            <a:off x="687388" y="6026376"/>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5866916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Source">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ource"/>
          <p:cNvSpPr>
            <a:spLocks noGrp="1"/>
          </p:cNvSpPr>
          <p:nvPr>
            <p:ph type="body" sz="quarter" idx="14" hasCustomPrompt="1"/>
          </p:nvPr>
        </p:nvSpPr>
        <p:spPr>
          <a:xfrm>
            <a:off x="687388" y="6015236"/>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45822897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Source">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9610"/>
            <a:ext cx="8224837" cy="306388"/>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96100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ngle Line Title, Bulleted Text,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6525921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Line Title, Two Column,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ource"/>
          <p:cNvSpPr>
            <a:spLocks noGrp="1"/>
          </p:cNvSpPr>
          <p:nvPr>
            <p:ph type="body" sz="quarter" idx="13"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94757327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Rule, Sourc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376607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87388" y="2362081"/>
            <a:ext cx="8224837" cy="2964023"/>
          </a:xfrm>
        </p:spPr>
        <p:txBody>
          <a:bodyPr/>
          <a:lstStyle>
            <a:lvl1pPr>
              <a:defRPr lang="en-US" sz="2000" kern="1200" dirty="0">
                <a:solidFill>
                  <a:schemeClr val="bg1"/>
                </a:solidFill>
                <a:latin typeface="+mn-lt"/>
                <a:ea typeface="Arial" pitchFamily="34" charset="0"/>
                <a:cs typeface="Arial" pitchFamily="34" charset="0"/>
              </a:defRPr>
            </a:lvl1pPr>
          </a:lstStyle>
          <a:p>
            <a:pPr marL="0" lvl="0" indent="0" algn="l" rtl="0" eaLnBrk="0" fontAlgn="base" hangingPunct="0">
              <a:spcBef>
                <a:spcPts val="0"/>
              </a:spcBef>
              <a:spcAft>
                <a:spcPts val="0"/>
              </a:spcAft>
              <a:buClr>
                <a:schemeClr val="tx2"/>
              </a:buClr>
              <a:buFont typeface="Arial" pitchFamily="34" charset="0"/>
              <a:buNone/>
            </a:pPr>
            <a:r>
              <a:rPr lang="en-US" dirty="0" smtClean="0"/>
              <a:t>Click to edit Master text styles</a:t>
            </a:r>
          </a:p>
          <a:p>
            <a:pPr marL="0" lvl="0" indent="0" algn="l" rtl="0" eaLnBrk="0" fontAlgn="base" hangingPunct="0">
              <a:spcBef>
                <a:spcPts val="0"/>
              </a:spcBef>
              <a:spcAft>
                <a:spcPts val="0"/>
              </a:spcAft>
              <a:buClr>
                <a:schemeClr val="tx2"/>
              </a:buClr>
              <a:buFont typeface="Arial" pitchFamily="34" charset="0"/>
              <a:buNone/>
            </a:pPr>
            <a:r>
              <a:rPr lang="en-US" dirty="0" smtClean="0"/>
              <a:t>Second level</a:t>
            </a:r>
          </a:p>
          <a:p>
            <a:pPr marL="0" lvl="0" indent="0" algn="l" rtl="0" eaLnBrk="0" fontAlgn="base" hangingPunct="0">
              <a:spcBef>
                <a:spcPts val="0"/>
              </a:spcBef>
              <a:spcAft>
                <a:spcPts val="0"/>
              </a:spcAft>
              <a:buClr>
                <a:schemeClr val="tx2"/>
              </a:buClr>
              <a:buFont typeface="Arial" pitchFamily="34" charset="0"/>
              <a:buNone/>
            </a:pPr>
            <a:r>
              <a:rPr lang="en-US" dirty="0" smtClean="0"/>
              <a:t>Third level</a:t>
            </a:r>
          </a:p>
          <a:p>
            <a:pPr marL="0" lvl="0" indent="0" algn="l" rtl="0" eaLnBrk="0" fontAlgn="base" hangingPunct="0">
              <a:spcBef>
                <a:spcPts val="0"/>
              </a:spcBef>
              <a:spcAft>
                <a:spcPts val="0"/>
              </a:spcAft>
              <a:buClr>
                <a:schemeClr val="tx2"/>
              </a:buClr>
              <a:buFont typeface="Arial" pitchFamily="34" charset="0"/>
              <a:buNone/>
            </a:pPr>
            <a:r>
              <a:rPr lang="en-US" dirty="0" smtClean="0"/>
              <a:t>Fourth level</a:t>
            </a:r>
          </a:p>
          <a:p>
            <a:pPr marL="0" lvl="0" indent="0" algn="l" rtl="0" eaLnBrk="0" fontAlgn="base" hangingPunct="0">
              <a:spcBef>
                <a:spcPts val="0"/>
              </a:spcBef>
              <a:spcAft>
                <a:spcPts val="0"/>
              </a:spcAft>
              <a:buClr>
                <a:schemeClr val="tx2"/>
              </a:buClr>
              <a:buFont typeface="Arial" pitchFamily="34" charset="0"/>
              <a:buNone/>
            </a:pPr>
            <a:r>
              <a:rPr lang="en-US" dirty="0" smtClean="0"/>
              <a:t>Fifth level</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a:xfrm>
            <a:off x="687388" y="3618527"/>
            <a:ext cx="8229600" cy="769441"/>
          </a:xfrm>
        </p:spPr>
        <p:txBody>
          <a:bodyPr/>
          <a:lstStyle>
            <a:lvl1pPr algn="l">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7388" y="4616570"/>
            <a:ext cx="8229600" cy="1063752"/>
          </a:xfrm>
          <a:prstGeom prst="rect">
            <a:avLst/>
          </a:prstGeom>
        </p:spPr>
        <p:txBody>
          <a:bodyPr/>
          <a:lstStyle/>
          <a:p>
            <a:pPr lvl="0"/>
            <a:r>
              <a:rPr lang="en-US" dirty="0" smtClean="0"/>
              <a:t>Click to edit Master text styles</a:t>
            </a:r>
            <a:endParaRPr lang="en-US" dirty="0"/>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635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Line Title, Bulleted Text">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0883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Line Title, Two Column">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1509947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Rul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8933276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3.jp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3.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Title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1"/>
          </a:xfrm>
          <a:prstGeom prst="rect">
            <a:avLst/>
          </a:prstGeom>
        </p:spPr>
      </p:pic>
      <p:sp>
        <p:nvSpPr>
          <p:cNvPr id="2051" name="Title"/>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cNvSpPr>
            <a:spLocks noGrp="1"/>
          </p:cNvSpPr>
          <p:nvPr>
            <p:ph type="body" idx="1"/>
          </p:nvPr>
        </p:nvSpPr>
        <p:spPr bwMode="gray">
          <a:xfrm>
            <a:off x="683893" y="2935823"/>
            <a:ext cx="8228331" cy="1646605"/>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bg1"/>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indent="0" algn="l" rtl="0" eaLnBrk="1" fontAlgn="base" hangingPunct="1">
        <a:spcBef>
          <a:spcPts val="600"/>
        </a:spcBef>
        <a:spcAft>
          <a:spcPct val="0"/>
        </a:spcAft>
        <a:defRPr sz="3200" kern="1200">
          <a:solidFill>
            <a:schemeClr val="bg2">
              <a:lumMod val="75000"/>
            </a:schemeClr>
          </a:solidFill>
          <a:latin typeface="+mn-lt"/>
          <a:ea typeface="+mn-ea"/>
          <a:cs typeface="Arial" pitchFamily="34" charset="0"/>
        </a:defRPr>
      </a:lvl1pPr>
      <a:lvl2pPr marL="0" indent="0" algn="l" rtl="0" eaLnBrk="1" fontAlgn="base" hangingPunct="1">
        <a:spcBef>
          <a:spcPts val="600"/>
        </a:spcBef>
        <a:spcAft>
          <a:spcPct val="0"/>
        </a:spcAft>
        <a:defRPr sz="2400" kern="1200">
          <a:solidFill>
            <a:schemeClr val="bg1"/>
          </a:solidFill>
          <a:latin typeface="+mn-lt"/>
          <a:ea typeface="+mn-ea"/>
          <a:cs typeface="Arial" pitchFamily="34" charset="0"/>
        </a:defRPr>
      </a:lvl2pPr>
      <a:lvl3pPr marL="0" indent="0" algn="l" rtl="0" eaLnBrk="1" fontAlgn="base" hangingPunct="1">
        <a:spcBef>
          <a:spcPts val="6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ts val="6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Divider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1"/>
          </a:xfrm>
          <a:prstGeom prst="rect">
            <a:avLst/>
          </a:prstGeom>
        </p:spPr>
      </p:pic>
      <p:sp>
        <p:nvSpPr>
          <p:cNvPr id="2" name="Title Placeholder 1"/>
          <p:cNvSpPr>
            <a:spLocks noGrp="1"/>
          </p:cNvSpPr>
          <p:nvPr>
            <p:ph type="title"/>
          </p:nvPr>
        </p:nvSpPr>
        <p:spPr>
          <a:xfrm>
            <a:off x="687388" y="3612543"/>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smtClean="0"/>
              <a:t>Click to edit Master title style</a:t>
            </a:r>
            <a:endParaRPr lang="en-US" dirty="0"/>
          </a:p>
        </p:txBody>
      </p:sp>
      <p:sp>
        <p:nvSpPr>
          <p:cNvPr id="4" name="Text Placeholder 3"/>
          <p:cNvSpPr>
            <a:spLocks noGrp="1"/>
          </p:cNvSpPr>
          <p:nvPr>
            <p:ph type="body" idx="1"/>
          </p:nvPr>
        </p:nvSpPr>
        <p:spPr>
          <a:xfrm>
            <a:off x="687388" y="4616569"/>
            <a:ext cx="8229600" cy="1063752"/>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endParaRPr lang="en-US" dirty="0"/>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0" indent="0" algn="l" defTabSz="914400" rtl="0" eaLnBrk="1" latinLnBrk="0" hangingPunct="1">
        <a:spcBef>
          <a:spcPct val="20000"/>
        </a:spcBef>
        <a:buFont typeface="Arial" pitchFamily="34" charset="0"/>
        <a:buNone/>
        <a:defRPr lang="en-US" sz="3200" kern="1200" smtClean="0">
          <a:solidFill>
            <a:schemeClr val="bg2">
              <a:lumMod val="75000"/>
            </a:schemeClr>
          </a:solidFill>
          <a:latin typeface="+mn-lt"/>
          <a:ea typeface="ＭＳ Ｐゴシック" charset="0"/>
          <a:cs typeface="+mn-cs"/>
        </a:defRPr>
      </a:lvl1pPr>
      <a:lvl2pPr marL="2857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asic Background"/>
          <p:cNvPicPr>
            <a:picLocks noChangeAspect="1"/>
          </p:cNvPicPr>
          <p:nvPr/>
        </p:nvPicPr>
        <p:blipFill>
          <a:blip r:embed="rId16">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9" name="AIR Identifier"/>
          <p:cNvSpPr txBox="1"/>
          <p:nvPr userDrawn="1"/>
        </p:nvSpPr>
        <p:spPr>
          <a:xfrm>
            <a:off x="228600" y="6675975"/>
            <a:ext cx="1782539" cy="138499"/>
          </a:xfrm>
          <a:prstGeom prst="rect">
            <a:avLst/>
          </a:prstGeom>
          <a:noFill/>
        </p:spPr>
        <p:txBody>
          <a:bodyPr wrap="none" lIns="0" tIns="0" rIns="0" bIns="0" rtlCol="0">
            <a:spAutoFit/>
          </a:bodyPr>
          <a:lstStyle/>
          <a:p>
            <a:r>
              <a:rPr lang="en-US" sz="900" cap="small" baseline="0" dirty="0" smtClean="0">
                <a:solidFill>
                  <a:schemeClr val="bg2">
                    <a:lumMod val="75000"/>
                  </a:schemeClr>
                </a:solidFill>
                <a:latin typeface="Garamond" panose="02020404030301010803" pitchFamily="18" charset="0"/>
              </a:rPr>
              <a:t>American Institutes for Research</a:t>
            </a:r>
            <a:endParaRPr lang="en-US" sz="900" cap="small" baseline="0" dirty="0">
              <a:solidFill>
                <a:schemeClr val="bg2">
                  <a:lumMod val="75000"/>
                </a:schemeClr>
              </a:solidFill>
              <a:latin typeface="Garamond" panose="02020404030301010803" pitchFamily="18" charset="0"/>
            </a:endParaRPr>
          </a:p>
        </p:txBody>
      </p:sp>
      <p:sp>
        <p:nvSpPr>
          <p:cNvPr id="5123" name="Title"/>
          <p:cNvSpPr>
            <a:spLocks noGrp="1"/>
          </p:cNvSpPr>
          <p:nvPr>
            <p:ph type="title"/>
          </p:nvPr>
        </p:nvSpPr>
        <p:spPr bwMode="gray">
          <a:xfrm>
            <a:off x="687388" y="882532"/>
            <a:ext cx="8224837" cy="49244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5124" name="Text"/>
          <p:cNvSpPr>
            <a:spLocks noGrp="1"/>
          </p:cNvSpPr>
          <p:nvPr>
            <p:ph type="body" idx="1"/>
          </p:nvPr>
        </p:nvSpPr>
        <p:spPr bwMode="gray">
          <a:xfrm>
            <a:off x="687388" y="1611466"/>
            <a:ext cx="8224837" cy="4722687"/>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Slide Number"/>
          <p:cNvSpPr>
            <a:spLocks noGrp="1"/>
          </p:cNvSpPr>
          <p:nvPr>
            <p:ph type="sldNum" sz="quarter" idx="4"/>
          </p:nvPr>
        </p:nvSpPr>
        <p:spPr bwMode="gray">
          <a:xfrm>
            <a:off x="8771161" y="6675975"/>
            <a:ext cx="141064" cy="138499"/>
          </a:xfrm>
          <a:prstGeom prst="rect">
            <a:avLst/>
          </a:prstGeom>
          <a:noFill/>
        </p:spPr>
        <p:txBody>
          <a:bodyPr wrap="none" lIns="0" tIns="0" rIns="0" bIns="0">
            <a:spAutoFit/>
          </a:bodyPr>
          <a:lstStyle>
            <a:lvl1pPr>
              <a:defRPr lang="en-US" sz="900" smtClean="0">
                <a:solidFill>
                  <a:schemeClr val="bg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29" r:id="rId4"/>
    <p:sldLayoutId id="2147484327" r:id="rId5"/>
    <p:sldLayoutId id="2147484328" r:id="rId6"/>
    <p:sldLayoutId id="2147484326" r:id="rId7"/>
    <p:sldLayoutId id="2147484330" r:id="rId8"/>
    <p:sldLayoutId id="2147484331" r:id="rId9"/>
    <p:sldLayoutId id="2147484332" r:id="rId10"/>
    <p:sldLayoutId id="2147484333" r:id="rId11"/>
    <p:sldLayoutId id="2147484334" r:id="rId12"/>
    <p:sldLayoutId id="2147484335" r:id="rId13"/>
    <p:sldLayoutId id="2147484336" r:id="rId14"/>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3200" b="0" kern="1200" dirty="0">
          <a:solidFill>
            <a:schemeClr val="bg2">
              <a:lumMod val="7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28600" indent="-228600" algn="l" rtl="0" eaLnBrk="0" fontAlgn="base" hangingPunct="0">
        <a:spcBef>
          <a:spcPts val="600"/>
        </a:spcBef>
        <a:spcAft>
          <a:spcPts val="0"/>
        </a:spcAft>
        <a:buClr>
          <a:schemeClr val="bg2">
            <a:lumMod val="75000"/>
          </a:schemeClr>
        </a:buClr>
        <a:buFont typeface="Arial" panose="020B0604020202020204" pitchFamily="34" charset="0"/>
        <a:buChar char="•"/>
        <a:defRPr sz="2400" kern="1200">
          <a:solidFill>
            <a:schemeClr val="tx2"/>
          </a:solidFill>
          <a:latin typeface="+mn-lt"/>
          <a:ea typeface="Arial" pitchFamily="34" charset="0"/>
          <a:cs typeface="Arial" pitchFamily="34" charset="0"/>
        </a:defRPr>
      </a:lvl1pPr>
      <a:lvl2pPr marL="457200" indent="-228600" algn="l" rtl="0" eaLnBrk="0" fontAlgn="base" hangingPunct="0">
        <a:spcBef>
          <a:spcPts val="600"/>
        </a:spcBef>
        <a:spcAft>
          <a:spcPts val="0"/>
        </a:spcAft>
        <a:buClr>
          <a:schemeClr val="bg2">
            <a:lumMod val="75000"/>
          </a:schemeClr>
        </a:buClr>
        <a:buFont typeface="Arial" pitchFamily="34" charset="0"/>
        <a:buChar char="–"/>
        <a:defRPr sz="1800" kern="1200">
          <a:solidFill>
            <a:schemeClr val="tx2"/>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2">
            <a:lumMod val="75000"/>
          </a:schemeClr>
        </a:buClr>
        <a:buFont typeface="Arial" panose="020B0604020202020204" pitchFamily="34" charset="0"/>
        <a:buChar char="»"/>
        <a:defRPr sz="1600" kern="1200">
          <a:solidFill>
            <a:schemeClr val="tx2"/>
          </a:solidFill>
          <a:latin typeface="+mn-lt"/>
          <a:ea typeface="Arial" pitchFamily="34" charset="0"/>
          <a:cs typeface="Arial" pitchFamily="34" charset="0"/>
        </a:defRPr>
      </a:lvl3pPr>
      <a:lvl4pPr marL="914400" indent="-228600" algn="l" rtl="0" eaLnBrk="0" fontAlgn="base" hangingPunct="0">
        <a:spcBef>
          <a:spcPts val="600"/>
        </a:spcBef>
        <a:spcAft>
          <a:spcPts val="0"/>
        </a:spcAft>
        <a:buClr>
          <a:schemeClr val="bg2">
            <a:lumMod val="75000"/>
          </a:schemeClr>
        </a:buClr>
        <a:buSzPct val="100000"/>
        <a:buFont typeface="Arial" panose="020B0604020202020204" pitchFamily="34" charset="0"/>
        <a:buChar char="•"/>
        <a:defRPr sz="1400" kern="1200">
          <a:solidFill>
            <a:schemeClr val="tx2"/>
          </a:solidFill>
          <a:latin typeface="+mn-lt"/>
          <a:ea typeface="Arial" pitchFamily="34" charset="0"/>
          <a:cs typeface="Arial" pitchFamily="34" charset="0"/>
        </a:defRPr>
      </a:lvl4pPr>
      <a:lvl5pPr marL="1143000" indent="-228600" algn="l" rtl="0" eaLnBrk="0" fontAlgn="base" hangingPunct="0">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Arial" pitchFamily="34" charset="0"/>
          <a:cs typeface="Arial" pitchFamily="34" charset="0"/>
        </a:defRPr>
      </a:lvl5pPr>
      <a:lvl6pPr marL="13716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6pPr>
      <a:lvl7pPr marL="16002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7pPr>
      <a:lvl8pPr marL="18288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8pPr>
      <a:lvl9pPr marL="205740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Contact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0"/>
          </a:xfrm>
          <a:prstGeom prst="rect">
            <a:avLst/>
          </a:prstGeom>
        </p:spPr>
      </p:pic>
      <p:sp>
        <p:nvSpPr>
          <p:cNvPr id="3" name="Title Placeholder 2"/>
          <p:cNvSpPr>
            <a:spLocks noGrp="1"/>
          </p:cNvSpPr>
          <p:nvPr>
            <p:ph type="title"/>
          </p:nvPr>
        </p:nvSpPr>
        <p:spPr>
          <a:xfrm>
            <a:off x="687387" y="2054304"/>
            <a:ext cx="8229600" cy="307777"/>
          </a:xfrm>
          <a:prstGeom prst="rect">
            <a:avLst/>
          </a:prstGeom>
        </p:spPr>
        <p:txBody>
          <a:bodyPr vert="horz" lIns="0" tIns="0" rIns="0" bIns="0" rtlCol="0" anchor="t" anchorCtr="0">
            <a:spAutoFit/>
          </a:bodyPr>
          <a:lstStyle/>
          <a:p>
            <a:r>
              <a:rPr lang="en-US" dirty="0" smtClean="0"/>
              <a:t>Click to edit Master title style</a:t>
            </a:r>
            <a:endParaRPr lang="en-US" dirty="0"/>
          </a:p>
        </p:txBody>
      </p:sp>
      <p:sp>
        <p:nvSpPr>
          <p:cNvPr id="2" name="Text Placeholder 1"/>
          <p:cNvSpPr>
            <a:spLocks noGrp="1"/>
          </p:cNvSpPr>
          <p:nvPr>
            <p:ph type="body" idx="1"/>
          </p:nvPr>
        </p:nvSpPr>
        <p:spPr bwMode="gray">
          <a:xfrm>
            <a:off x="687387" y="2362081"/>
            <a:ext cx="8224837" cy="3164076"/>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55130" y="6110288"/>
            <a:ext cx="157094" cy="153888"/>
          </a:xfrm>
          <a:prstGeom prst="rect">
            <a:avLst/>
          </a:prstGeom>
          <a:noFill/>
        </p:spPr>
        <p:txBody>
          <a:bodyPr wrap="none" lIns="0" tIns="0" rIns="0" bIns="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000" kern="12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Continuous Quality Improvement Process</a:t>
            </a:r>
          </a:p>
        </p:txBody>
      </p:sp>
      <p:sp>
        <p:nvSpPr>
          <p:cNvPr id="7171" name="Subtitle 2"/>
          <p:cNvSpPr>
            <a:spLocks noGrp="1"/>
          </p:cNvSpPr>
          <p:nvPr>
            <p:ph type="body" sz="quarter" idx="16"/>
          </p:nvPr>
        </p:nvSpPr>
        <p:spPr/>
        <p:txBody>
          <a:bodyPr/>
          <a:lstStyle/>
          <a:p>
            <a:r>
              <a:rPr lang="en-US" dirty="0" smtClean="0"/>
              <a:t>Oregon 21st Century Community Learning Centers</a:t>
            </a:r>
          </a:p>
        </p:txBody>
      </p:sp>
      <p:sp>
        <p:nvSpPr>
          <p:cNvPr id="13" name="Text Placeholder 12"/>
          <p:cNvSpPr>
            <a:spLocks noGrp="1"/>
          </p:cNvSpPr>
          <p:nvPr>
            <p:ph type="body" sz="quarter" idx="15"/>
          </p:nvPr>
        </p:nvSpPr>
        <p:spPr/>
        <p:txBody>
          <a:bodyPr/>
          <a:lstStyle/>
          <a:p>
            <a:pPr lvl="1"/>
            <a:r>
              <a:rPr lang="en-US" dirty="0" smtClean="0"/>
              <a:t>Jaime Singer, Project Director</a:t>
            </a:r>
          </a:p>
          <a:p>
            <a:pPr lvl="1"/>
            <a:r>
              <a:rPr lang="en-US" dirty="0" smtClean="0"/>
              <a:t>Senior Consultant</a:t>
            </a:r>
            <a:endParaRPr lang="en-US" dirty="0"/>
          </a:p>
        </p:txBody>
      </p:sp>
      <p:sp>
        <p:nvSpPr>
          <p:cNvPr id="15" name="Text Placeholder 14"/>
          <p:cNvSpPr>
            <a:spLocks noGrp="1"/>
          </p:cNvSpPr>
          <p:nvPr>
            <p:ph type="body" sz="quarter" idx="18"/>
          </p:nvPr>
        </p:nvSpPr>
        <p:spPr>
          <a:xfrm>
            <a:off x="8198888" y="6056412"/>
            <a:ext cx="713337" cy="153888"/>
          </a:xfrm>
        </p:spPr>
        <p:txBody>
          <a:bodyPr/>
          <a:lstStyle/>
          <a:p>
            <a:r>
              <a:rPr lang="en-US" dirty="0" smtClean="0"/>
              <a:t>August 2016</a:t>
            </a:r>
            <a:endParaRPr lang="en-US" dirty="0"/>
          </a:p>
        </p:txBody>
      </p:sp>
      <p:sp>
        <p:nvSpPr>
          <p:cNvPr id="16" name="Text Placeholder 15"/>
          <p:cNvSpPr>
            <a:spLocks noGrp="1"/>
          </p:cNvSpPr>
          <p:nvPr>
            <p:ph type="body" sz="quarter" idx="19"/>
          </p:nvPr>
        </p:nvSpPr>
        <p:spPr>
          <a:xfrm>
            <a:off x="6268873" y="6567844"/>
            <a:ext cx="2643352" cy="123111"/>
          </a:xfrm>
        </p:spPr>
        <p:txBody>
          <a:bodyPr/>
          <a:lstStyle/>
          <a:p>
            <a:r>
              <a:rPr lang="en-US" dirty="0" smtClean="0"/>
              <a:t>Copyright © 2016 American Institutes for Research. All rights reserved.</a:t>
            </a:r>
            <a:endParaRPr lang="en-US" dirty="0"/>
          </a:p>
        </p:txBody>
      </p:sp>
    </p:spTree>
    <p:extLst>
      <p:ext uri="{BB962C8B-B14F-4D97-AF65-F5344CB8AC3E}">
        <p14:creationId xmlns:p14="http://schemas.microsoft.com/office/powerpoint/2010/main" val="1519697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smtClean="0">
                <a:ea typeface="ＭＳ Ｐゴシック" charset="-128"/>
              </a:rPr>
              <a:t>American Institutes for Research</a:t>
            </a:r>
          </a:p>
        </p:txBody>
      </p:sp>
      <p:sp>
        <p:nvSpPr>
          <p:cNvPr id="12290" name="Content Placeholder 2"/>
          <p:cNvSpPr>
            <a:spLocks noGrp="1"/>
          </p:cNvSpPr>
          <p:nvPr>
            <p:ph idx="1"/>
          </p:nvPr>
        </p:nvSpPr>
        <p:spPr/>
        <p:txBody>
          <a:bodyPr/>
          <a:lstStyle/>
          <a:p>
            <a:r>
              <a:rPr lang="en-US" sz="2200" dirty="0" smtClean="0">
                <a:ea typeface="ＭＳ Ｐゴシック" charset="-128"/>
              </a:rPr>
              <a:t>Established in 1946, with headquarters in Washington, D.C., American Institutes for Research (AIR) is an independent, nonpartisan, not-for-profit organization that conducts behavioral and social science research and delivers technical assistance both domestically and internationally. </a:t>
            </a:r>
          </a:p>
          <a:p>
            <a:pPr>
              <a:spcBef>
                <a:spcPts val="1200"/>
              </a:spcBef>
            </a:pPr>
            <a:r>
              <a:rPr lang="en-US" sz="2200" dirty="0" smtClean="0">
                <a:ea typeface="ＭＳ Ｐゴシック" charset="-128"/>
              </a:rPr>
              <a:t>As one of the largest behavioral and social science research organizations in the world, AIR is committed to empowering communities and institutions with innovative solutions to the </a:t>
            </a:r>
            <a:br>
              <a:rPr lang="en-US" sz="2200" dirty="0" smtClean="0">
                <a:ea typeface="ＭＳ Ｐゴシック" charset="-128"/>
              </a:rPr>
            </a:br>
            <a:r>
              <a:rPr lang="en-US" sz="2200" dirty="0" smtClean="0">
                <a:ea typeface="ＭＳ Ｐゴシック" charset="-128"/>
              </a:rPr>
              <a:t>most critical challenges in education, health, workforce, and international development.</a:t>
            </a:r>
            <a:endParaRPr lang="en-US" sz="2200" dirty="0">
              <a:ea typeface="ＭＳ Ｐゴシック" charset="-128"/>
            </a:endParaRP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1541913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87388" y="882533"/>
            <a:ext cx="8224837" cy="492443"/>
          </a:xfrm>
        </p:spPr>
        <p:txBody>
          <a:bodyPr/>
          <a:lstStyle/>
          <a:p>
            <a:r>
              <a:rPr lang="en-US" dirty="0" smtClean="0"/>
              <a:t>Background</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3</a:t>
            </a:fld>
            <a:endParaRPr lang="en-US" dirty="0"/>
          </a:p>
        </p:txBody>
      </p:sp>
      <p:grpSp>
        <p:nvGrpSpPr>
          <p:cNvPr id="14" name="Group 13"/>
          <p:cNvGrpSpPr/>
          <p:nvPr/>
        </p:nvGrpSpPr>
        <p:grpSpPr>
          <a:xfrm>
            <a:off x="279701" y="1709931"/>
            <a:ext cx="8718584" cy="1484313"/>
            <a:chOff x="279701" y="1709931"/>
            <a:chExt cx="8718584" cy="1484313"/>
          </a:xfrm>
        </p:grpSpPr>
        <p:sp>
          <p:nvSpPr>
            <p:cNvPr id="6" name="Freeform 5"/>
            <p:cNvSpPr/>
            <p:nvPr/>
          </p:nvSpPr>
          <p:spPr>
            <a:xfrm>
              <a:off x="279701" y="1709931"/>
              <a:ext cx="1039019" cy="148431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529670" rIns="10161" bIns="529669" numCol="1" spcCol="1270" anchor="ctr" anchorCtr="0">
              <a:noAutofit/>
            </a:bodyPr>
            <a:lstStyle/>
            <a:p>
              <a:pPr lvl="0" algn="ctr" defTabSz="711200">
                <a:lnSpc>
                  <a:spcPct val="90000"/>
                </a:lnSpc>
                <a:spcBef>
                  <a:spcPct val="0"/>
                </a:spcBef>
                <a:spcAft>
                  <a:spcPct val="35000"/>
                </a:spcAft>
              </a:pPr>
              <a:r>
                <a:rPr lang="en-US" sz="1600" kern="1200" dirty="0" smtClean="0"/>
                <a:t>2011-2012</a:t>
              </a:r>
              <a:endParaRPr lang="en-US" sz="1600" kern="1200" dirty="0"/>
            </a:p>
          </p:txBody>
        </p:sp>
        <p:sp>
          <p:nvSpPr>
            <p:cNvPr id="7" name="Freeform 6"/>
            <p:cNvSpPr/>
            <p:nvPr/>
          </p:nvSpPr>
          <p:spPr>
            <a:xfrm>
              <a:off x="1318718" y="1709933"/>
              <a:ext cx="7679567" cy="964803"/>
            </a:xfrm>
            <a:custGeom>
              <a:avLst/>
              <a:gdLst>
                <a:gd name="connsiteX0" fmla="*/ 160804 w 964803"/>
                <a:gd name="connsiteY0" fmla="*/ 0 h 7679567"/>
                <a:gd name="connsiteX1" fmla="*/ 803999 w 964803"/>
                <a:gd name="connsiteY1" fmla="*/ 0 h 7679567"/>
                <a:gd name="connsiteX2" fmla="*/ 964803 w 964803"/>
                <a:gd name="connsiteY2" fmla="*/ 160804 h 7679567"/>
                <a:gd name="connsiteX3" fmla="*/ 964803 w 964803"/>
                <a:gd name="connsiteY3" fmla="*/ 7679567 h 7679567"/>
                <a:gd name="connsiteX4" fmla="*/ 964803 w 964803"/>
                <a:gd name="connsiteY4" fmla="*/ 7679567 h 7679567"/>
                <a:gd name="connsiteX5" fmla="*/ 0 w 964803"/>
                <a:gd name="connsiteY5" fmla="*/ 7679567 h 7679567"/>
                <a:gd name="connsiteX6" fmla="*/ 0 w 964803"/>
                <a:gd name="connsiteY6" fmla="*/ 7679567 h 7679567"/>
                <a:gd name="connsiteX7" fmla="*/ 0 w 964803"/>
                <a:gd name="connsiteY7" fmla="*/ 160804 h 7679567"/>
                <a:gd name="connsiteX8" fmla="*/ 160804 w 964803"/>
                <a:gd name="connsiteY8" fmla="*/ 0 h 767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7679567">
                  <a:moveTo>
                    <a:pt x="964803" y="1279956"/>
                  </a:moveTo>
                  <a:lnTo>
                    <a:pt x="964803" y="6399611"/>
                  </a:lnTo>
                  <a:cubicBezTo>
                    <a:pt x="964803" y="7106515"/>
                    <a:pt x="955758" y="7679567"/>
                    <a:pt x="944601" y="7679567"/>
                  </a:cubicBezTo>
                  <a:lnTo>
                    <a:pt x="0" y="7679567"/>
                  </a:lnTo>
                  <a:lnTo>
                    <a:pt x="0" y="7679567"/>
                  </a:lnTo>
                  <a:lnTo>
                    <a:pt x="0" y="0"/>
                  </a:lnTo>
                  <a:lnTo>
                    <a:pt x="0" y="0"/>
                  </a:lnTo>
                  <a:lnTo>
                    <a:pt x="944601" y="0"/>
                  </a:lnTo>
                  <a:cubicBezTo>
                    <a:pt x="955758" y="0"/>
                    <a:pt x="964803" y="573052"/>
                    <a:pt x="964803" y="1279956"/>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59798" rIns="59798" bIns="59798"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Statewide evaluation </a:t>
              </a:r>
              <a:r>
                <a:rPr lang="en-US" sz="2700" kern="1200" dirty="0" smtClean="0"/>
                <a:t/>
              </a:r>
              <a:br>
                <a:rPr lang="en-US" sz="2700" kern="1200" dirty="0" smtClean="0"/>
              </a:br>
              <a:r>
                <a:rPr lang="en-US" sz="1400" kern="1200" dirty="0" smtClean="0"/>
                <a:t>Collected data at the grantee, site, and student levels from multiple data sources including PPICS, site coordinator surveys, observations of a sample of programs, teacher surveys, and state assessment scores. Developed the </a:t>
              </a:r>
              <a:r>
                <a:rPr lang="en-US" sz="1400" i="1" kern="1200" dirty="0" smtClean="0"/>
                <a:t>Leading Indicators</a:t>
              </a:r>
              <a:r>
                <a:rPr lang="en-US" sz="1400" kern="1200" dirty="0" smtClean="0"/>
                <a:t>.</a:t>
              </a:r>
              <a:endParaRPr lang="en-US" sz="1400" kern="1200" dirty="0"/>
            </a:p>
          </p:txBody>
        </p:sp>
      </p:grpSp>
      <p:grpSp>
        <p:nvGrpSpPr>
          <p:cNvPr id="15" name="Group 14"/>
          <p:cNvGrpSpPr/>
          <p:nvPr/>
        </p:nvGrpSpPr>
        <p:grpSpPr>
          <a:xfrm>
            <a:off x="279701" y="2998596"/>
            <a:ext cx="8718584" cy="1484312"/>
            <a:chOff x="279701" y="2998596"/>
            <a:chExt cx="8718584" cy="1484312"/>
          </a:xfrm>
        </p:grpSpPr>
        <p:sp>
          <p:nvSpPr>
            <p:cNvPr id="8" name="Freeform 7"/>
            <p:cNvSpPr/>
            <p:nvPr/>
          </p:nvSpPr>
          <p:spPr>
            <a:xfrm>
              <a:off x="279701" y="2998596"/>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529669" rIns="10160" bIns="529669" numCol="1" spcCol="1270" anchor="ctr" anchorCtr="0">
              <a:noAutofit/>
            </a:bodyPr>
            <a:lstStyle/>
            <a:p>
              <a:pPr lvl="0" algn="ctr" defTabSz="711200">
                <a:lnSpc>
                  <a:spcPct val="90000"/>
                </a:lnSpc>
                <a:spcBef>
                  <a:spcPct val="0"/>
                </a:spcBef>
                <a:spcAft>
                  <a:spcPct val="35000"/>
                </a:spcAft>
              </a:pPr>
              <a:r>
                <a:rPr lang="en-US" sz="1600" kern="1200" dirty="0" smtClean="0"/>
                <a:t>2013-2015</a:t>
              </a:r>
              <a:endParaRPr lang="en-US" sz="1600" kern="1200" dirty="0"/>
            </a:p>
          </p:txBody>
        </p:sp>
        <p:sp>
          <p:nvSpPr>
            <p:cNvPr id="11" name="Freeform 10"/>
            <p:cNvSpPr/>
            <p:nvPr/>
          </p:nvSpPr>
          <p:spPr>
            <a:xfrm>
              <a:off x="1318718" y="2998597"/>
              <a:ext cx="7679567" cy="964803"/>
            </a:xfrm>
            <a:custGeom>
              <a:avLst/>
              <a:gdLst>
                <a:gd name="connsiteX0" fmla="*/ 160804 w 964803"/>
                <a:gd name="connsiteY0" fmla="*/ 0 h 7679567"/>
                <a:gd name="connsiteX1" fmla="*/ 803999 w 964803"/>
                <a:gd name="connsiteY1" fmla="*/ 0 h 7679567"/>
                <a:gd name="connsiteX2" fmla="*/ 964803 w 964803"/>
                <a:gd name="connsiteY2" fmla="*/ 160804 h 7679567"/>
                <a:gd name="connsiteX3" fmla="*/ 964803 w 964803"/>
                <a:gd name="connsiteY3" fmla="*/ 7679567 h 7679567"/>
                <a:gd name="connsiteX4" fmla="*/ 964803 w 964803"/>
                <a:gd name="connsiteY4" fmla="*/ 7679567 h 7679567"/>
                <a:gd name="connsiteX5" fmla="*/ 0 w 964803"/>
                <a:gd name="connsiteY5" fmla="*/ 7679567 h 7679567"/>
                <a:gd name="connsiteX6" fmla="*/ 0 w 964803"/>
                <a:gd name="connsiteY6" fmla="*/ 7679567 h 7679567"/>
                <a:gd name="connsiteX7" fmla="*/ 0 w 964803"/>
                <a:gd name="connsiteY7" fmla="*/ 160804 h 7679567"/>
                <a:gd name="connsiteX8" fmla="*/ 160804 w 964803"/>
                <a:gd name="connsiteY8" fmla="*/ 0 h 767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7679567">
                  <a:moveTo>
                    <a:pt x="964803" y="1279956"/>
                  </a:moveTo>
                  <a:lnTo>
                    <a:pt x="964803" y="6399611"/>
                  </a:lnTo>
                  <a:cubicBezTo>
                    <a:pt x="964803" y="7106515"/>
                    <a:pt x="955758" y="7679567"/>
                    <a:pt x="944601" y="7679567"/>
                  </a:cubicBezTo>
                  <a:lnTo>
                    <a:pt x="0" y="7679567"/>
                  </a:lnTo>
                  <a:lnTo>
                    <a:pt x="0" y="7679567"/>
                  </a:lnTo>
                  <a:lnTo>
                    <a:pt x="0" y="0"/>
                  </a:lnTo>
                  <a:lnTo>
                    <a:pt x="0" y="0"/>
                  </a:lnTo>
                  <a:lnTo>
                    <a:pt x="944601" y="0"/>
                  </a:lnTo>
                  <a:cubicBezTo>
                    <a:pt x="955758" y="0"/>
                    <a:pt x="964803" y="573052"/>
                    <a:pt x="964803" y="1279956"/>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59798" rIns="59798" bIns="59798"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Statewide needs assessment</a:t>
              </a:r>
              <a:r>
                <a:rPr lang="en-US" sz="2000" kern="1200" dirty="0" smtClean="0"/>
                <a:t/>
              </a:r>
              <a:br>
                <a:rPr lang="en-US" sz="2000" kern="1200" dirty="0" smtClean="0"/>
              </a:br>
              <a:r>
                <a:rPr lang="en-US" sz="1400" kern="1200" dirty="0" smtClean="0"/>
                <a:t>Heard from all grantees to understand current implementation, needs, and supports to implement quality programming. Piloted processes with 10 sites to better understand the time, effort, and supports needed in the future. </a:t>
              </a:r>
              <a:endParaRPr lang="en-US" sz="1400" kern="1200" dirty="0"/>
            </a:p>
          </p:txBody>
        </p:sp>
      </p:grpSp>
      <p:grpSp>
        <p:nvGrpSpPr>
          <p:cNvPr id="16" name="Group 15"/>
          <p:cNvGrpSpPr/>
          <p:nvPr/>
        </p:nvGrpSpPr>
        <p:grpSpPr>
          <a:xfrm>
            <a:off x="279701" y="4287260"/>
            <a:ext cx="8718584" cy="1484312"/>
            <a:chOff x="279701" y="4287260"/>
            <a:chExt cx="8718584" cy="1484312"/>
          </a:xfrm>
        </p:grpSpPr>
        <p:sp>
          <p:nvSpPr>
            <p:cNvPr id="12" name="Freeform 11"/>
            <p:cNvSpPr/>
            <p:nvPr/>
          </p:nvSpPr>
          <p:spPr>
            <a:xfrm>
              <a:off x="279701" y="4287260"/>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529669" rIns="10160" bIns="529669" numCol="1" spcCol="1270" anchor="ctr" anchorCtr="0">
              <a:noAutofit/>
            </a:bodyPr>
            <a:lstStyle/>
            <a:p>
              <a:pPr lvl="0" algn="ctr" defTabSz="711200">
                <a:lnSpc>
                  <a:spcPct val="90000"/>
                </a:lnSpc>
                <a:spcBef>
                  <a:spcPct val="0"/>
                </a:spcBef>
                <a:spcAft>
                  <a:spcPct val="35000"/>
                </a:spcAft>
              </a:pPr>
              <a:r>
                <a:rPr lang="en-US" sz="1600" kern="1200" dirty="0" smtClean="0"/>
                <a:t>2016-2019</a:t>
              </a:r>
              <a:endParaRPr lang="en-US" sz="1600" kern="1200" dirty="0"/>
            </a:p>
          </p:txBody>
        </p:sp>
        <p:sp>
          <p:nvSpPr>
            <p:cNvPr id="13" name="Freeform 12"/>
            <p:cNvSpPr/>
            <p:nvPr/>
          </p:nvSpPr>
          <p:spPr>
            <a:xfrm>
              <a:off x="1318718" y="4287261"/>
              <a:ext cx="7679567" cy="964803"/>
            </a:xfrm>
            <a:custGeom>
              <a:avLst/>
              <a:gdLst>
                <a:gd name="connsiteX0" fmla="*/ 160804 w 964803"/>
                <a:gd name="connsiteY0" fmla="*/ 0 h 7679567"/>
                <a:gd name="connsiteX1" fmla="*/ 803999 w 964803"/>
                <a:gd name="connsiteY1" fmla="*/ 0 h 7679567"/>
                <a:gd name="connsiteX2" fmla="*/ 964803 w 964803"/>
                <a:gd name="connsiteY2" fmla="*/ 160804 h 7679567"/>
                <a:gd name="connsiteX3" fmla="*/ 964803 w 964803"/>
                <a:gd name="connsiteY3" fmla="*/ 7679567 h 7679567"/>
                <a:gd name="connsiteX4" fmla="*/ 964803 w 964803"/>
                <a:gd name="connsiteY4" fmla="*/ 7679567 h 7679567"/>
                <a:gd name="connsiteX5" fmla="*/ 0 w 964803"/>
                <a:gd name="connsiteY5" fmla="*/ 7679567 h 7679567"/>
                <a:gd name="connsiteX6" fmla="*/ 0 w 964803"/>
                <a:gd name="connsiteY6" fmla="*/ 7679567 h 7679567"/>
                <a:gd name="connsiteX7" fmla="*/ 0 w 964803"/>
                <a:gd name="connsiteY7" fmla="*/ 160804 h 7679567"/>
                <a:gd name="connsiteX8" fmla="*/ 160804 w 964803"/>
                <a:gd name="connsiteY8" fmla="*/ 0 h 767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7679567">
                  <a:moveTo>
                    <a:pt x="964803" y="1279956"/>
                  </a:moveTo>
                  <a:lnTo>
                    <a:pt x="964803" y="6399611"/>
                  </a:lnTo>
                  <a:cubicBezTo>
                    <a:pt x="964803" y="7106515"/>
                    <a:pt x="955758" y="7679567"/>
                    <a:pt x="944601" y="7679567"/>
                  </a:cubicBezTo>
                  <a:lnTo>
                    <a:pt x="0" y="7679567"/>
                  </a:lnTo>
                  <a:lnTo>
                    <a:pt x="0" y="7679567"/>
                  </a:lnTo>
                  <a:lnTo>
                    <a:pt x="0" y="0"/>
                  </a:lnTo>
                  <a:lnTo>
                    <a:pt x="0" y="0"/>
                  </a:lnTo>
                  <a:lnTo>
                    <a:pt x="944601" y="0"/>
                  </a:lnTo>
                  <a:cubicBezTo>
                    <a:pt x="955758" y="0"/>
                    <a:pt x="964803" y="573052"/>
                    <a:pt x="964803" y="1279956"/>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59798" rIns="59798" bIns="59798"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Statewide continuous quality improvement process (CQIP)</a:t>
              </a:r>
              <a:br>
                <a:rPr lang="en-US" sz="2000" b="1" kern="1200" dirty="0" smtClean="0"/>
              </a:br>
              <a:r>
                <a:rPr lang="en-US" sz="1400" b="0" kern="1200" dirty="0" smtClean="0"/>
                <a:t>Designed to develop and implement a continuous quality improvemen</a:t>
              </a:r>
              <a:r>
                <a:rPr lang="en-US" sz="1400" dirty="0" smtClean="0"/>
                <a:t>t process for OR 21</a:t>
              </a:r>
              <a:r>
                <a:rPr lang="en-US" sz="1400" baseline="30000" dirty="0" smtClean="0"/>
                <a:t>st</a:t>
              </a:r>
              <a:r>
                <a:rPr lang="en-US" sz="1400" dirty="0" smtClean="0"/>
                <a:t> CCLC grantees, as well as to understand what implementation looks like at the program level. </a:t>
              </a:r>
              <a:endParaRPr lang="en-US" sz="2000" b="1" kern="1200" dirty="0">
                <a:solidFill>
                  <a:srgbClr val="FF0000"/>
                </a:solidFill>
              </a:endParaRPr>
            </a:p>
          </p:txBody>
        </p:sp>
      </p:grpSp>
    </p:spTree>
    <p:extLst>
      <p:ext uri="{BB962C8B-B14F-4D97-AF65-F5344CB8AC3E}">
        <p14:creationId xmlns:p14="http://schemas.microsoft.com/office/powerpoint/2010/main" val="100218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7388" y="882533"/>
            <a:ext cx="8224837" cy="492443"/>
          </a:xfrm>
        </p:spPr>
        <p:txBody>
          <a:bodyPr/>
          <a:lstStyle/>
          <a:p>
            <a:r>
              <a:rPr lang="en-US" dirty="0" smtClean="0"/>
              <a:t>2016-2019 CQIP in Oregon</a:t>
            </a:r>
          </a:p>
        </p:txBody>
      </p:sp>
      <p:sp>
        <p:nvSpPr>
          <p:cNvPr id="9218" name="Content Placeholder 2"/>
          <p:cNvSpPr>
            <a:spLocks noGrp="1"/>
          </p:cNvSpPr>
          <p:nvPr>
            <p:ph idx="1"/>
          </p:nvPr>
        </p:nvSpPr>
        <p:spPr/>
        <p:txBody>
          <a:bodyPr/>
          <a:lstStyle/>
          <a:p>
            <a:r>
              <a:rPr lang="en-US" sz="3600" dirty="0" smtClean="0"/>
              <a:t>ODE and AIR are working together on a 3-year project. Purpose is two-fold:</a:t>
            </a:r>
            <a:endParaRPr lang="en-US" sz="3600" dirty="0"/>
          </a:p>
          <a:p>
            <a:pPr lvl="1"/>
            <a:r>
              <a:rPr lang="en-US" sz="2800" dirty="0" smtClean="0"/>
              <a:t>Task 1 – Develop and implement a Continuous Quality Improvement Process for Oregon 21</a:t>
            </a:r>
            <a:r>
              <a:rPr lang="en-US" sz="2800" baseline="30000" dirty="0" smtClean="0"/>
              <a:t>st</a:t>
            </a:r>
            <a:r>
              <a:rPr lang="en-US" sz="2800" dirty="0" smtClean="0"/>
              <a:t> CCLC programs. </a:t>
            </a:r>
          </a:p>
          <a:p>
            <a:pPr lvl="1"/>
            <a:r>
              <a:rPr lang="en-US" sz="2800" dirty="0" smtClean="0"/>
              <a:t>Task 2 – Better understand what implementation looks like at the program level. </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141687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2016-2019 CQIP in Oregon</a:t>
            </a:r>
          </a:p>
        </p:txBody>
      </p:sp>
      <p:sp>
        <p:nvSpPr>
          <p:cNvPr id="8" name="Content Placeholder 7"/>
          <p:cNvSpPr>
            <a:spLocks noGrp="1"/>
          </p:cNvSpPr>
          <p:nvPr>
            <p:ph idx="1"/>
          </p:nvPr>
        </p:nvSpPr>
        <p:spPr/>
        <p:txBody>
          <a:bodyPr/>
          <a:lstStyle/>
          <a:p>
            <a:r>
              <a:rPr lang="en-US" dirty="0" smtClean="0"/>
              <a:t>Task 1 – Develop and implement a Continuous Quality Improvement Process (CQIP)</a:t>
            </a:r>
          </a:p>
          <a:p>
            <a:endParaRPr lang="en-US" dirty="0" smtClean="0"/>
          </a:p>
          <a:p>
            <a:pPr marL="342900" indent="-342900">
              <a:spcAft>
                <a:spcPts val="1200"/>
              </a:spcAft>
              <a:buFont typeface="Arial" panose="020B0604020202020204" pitchFamily="34" charset="0"/>
              <a:buChar char="•"/>
            </a:pPr>
            <a:r>
              <a:rPr lang="en-US" dirty="0" smtClean="0"/>
              <a:t>Year 1 (2016-17) – work with ODE Advisory Group to develop tools and processes for the CQIP</a:t>
            </a:r>
          </a:p>
          <a:p>
            <a:pPr marL="342900" indent="-342900">
              <a:spcAft>
                <a:spcPts val="1200"/>
              </a:spcAft>
              <a:buFont typeface="Arial" panose="020B0604020202020204" pitchFamily="34" charset="0"/>
              <a:buChar char="•"/>
            </a:pPr>
            <a:r>
              <a:rPr lang="en-US" dirty="0" smtClean="0"/>
              <a:t>Year 2 (2017-18) – roll out CQIP as optional to all 21</a:t>
            </a:r>
            <a:r>
              <a:rPr lang="en-US" baseline="30000" dirty="0" smtClean="0"/>
              <a:t>st</a:t>
            </a:r>
            <a:r>
              <a:rPr lang="en-US" dirty="0" smtClean="0"/>
              <a:t> CCLC grantees. Incorporate CQIP into new RFP. </a:t>
            </a:r>
          </a:p>
          <a:p>
            <a:pPr marL="342900" indent="-342900">
              <a:buFont typeface="Arial" panose="020B0604020202020204" pitchFamily="34" charset="0"/>
              <a:buChar char="•"/>
            </a:pPr>
            <a:r>
              <a:rPr lang="en-US" dirty="0" smtClean="0"/>
              <a:t>Year 3 (2018-19) – roll out CQIP to all grantees in new cohort</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31123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2016-2019 CQIP in Oregon</a:t>
            </a:r>
          </a:p>
        </p:txBody>
      </p:sp>
      <p:sp>
        <p:nvSpPr>
          <p:cNvPr id="8" name="Content Placeholder 7"/>
          <p:cNvSpPr>
            <a:spLocks noGrp="1"/>
          </p:cNvSpPr>
          <p:nvPr>
            <p:ph idx="1"/>
          </p:nvPr>
        </p:nvSpPr>
        <p:spPr/>
        <p:txBody>
          <a:bodyPr/>
          <a:lstStyle/>
          <a:p>
            <a:r>
              <a:rPr lang="en-US" dirty="0" smtClean="0"/>
              <a:t>Task 2 – Better understand implementation</a:t>
            </a:r>
          </a:p>
          <a:p>
            <a:endParaRPr lang="en-US" dirty="0" smtClean="0"/>
          </a:p>
          <a:p>
            <a:pPr marL="342900" indent="-342900">
              <a:spcAft>
                <a:spcPts val="1200"/>
              </a:spcAft>
              <a:buFont typeface="Arial" panose="020B0604020202020204" pitchFamily="34" charset="0"/>
              <a:buChar char="•"/>
            </a:pPr>
            <a:r>
              <a:rPr lang="en-US" dirty="0" smtClean="0"/>
              <a:t>Year 1 (2016-17) – recruit 10 grantees to commit to working with AIR for 2-years and conduct site visit. End-of-year youth experience survey to all grantees. </a:t>
            </a:r>
          </a:p>
          <a:p>
            <a:pPr marL="342900" indent="-342900">
              <a:spcAft>
                <a:spcPts val="1200"/>
              </a:spcAft>
              <a:buFont typeface="Arial" panose="020B0604020202020204" pitchFamily="34" charset="0"/>
              <a:buChar char="•"/>
            </a:pPr>
            <a:r>
              <a:rPr lang="en-US" dirty="0" smtClean="0"/>
              <a:t>Year 2 (2017-18) –  10 grantees participate in CQIP and share feedback </a:t>
            </a:r>
            <a:r>
              <a:rPr lang="en-US" dirty="0"/>
              <a:t>with AIR. End-of-year youth experience survey to all grantees.</a:t>
            </a:r>
            <a:endParaRPr lang="en-US" dirty="0" smtClean="0"/>
          </a:p>
          <a:p>
            <a:pPr marL="342900" indent="-342900">
              <a:buFont typeface="Arial" panose="020B0604020202020204" pitchFamily="34" charset="0"/>
              <a:buChar char="•"/>
            </a:pPr>
            <a:r>
              <a:rPr lang="en-US" dirty="0" smtClean="0"/>
              <a:t>Year 3 (2018-19) – ensure fidelity of CQIP practices. Update training </a:t>
            </a:r>
            <a:r>
              <a:rPr lang="en-US" smtClean="0"/>
              <a:t>and supports as needed. </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1187722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2016-2019 CQIP in Oregon</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68704100"/>
              </p:ext>
            </p:extLst>
          </p:nvPr>
        </p:nvGraphicFramePr>
        <p:xfrm>
          <a:off x="289247" y="1490853"/>
          <a:ext cx="8622978" cy="5060026"/>
        </p:xfrm>
        <a:graphic>
          <a:graphicData uri="http://schemas.openxmlformats.org/drawingml/2006/table">
            <a:tbl>
              <a:tblPr firstRow="1" firstCol="1" bandRow="1"/>
              <a:tblGrid>
                <a:gridCol w="6735718"/>
                <a:gridCol w="943630"/>
                <a:gridCol w="943630"/>
              </a:tblGrid>
              <a:tr h="438265">
                <a:tc>
                  <a:txBody>
                    <a:bodyPr/>
                    <a:lstStyle/>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CQIP Cohort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 Grantees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r>
              <a:tr h="219132">
                <a:tc gridSpan="3">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Year 1 (2016—2017)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r>
              <a:tr h="318738">
                <a:tc>
                  <a:txBody>
                    <a:bodyPr/>
                    <a:lstStyle/>
                    <a:p>
                      <a:pPr marL="0" marR="0">
                        <a:spcBef>
                          <a:spcPts val="0"/>
                        </a:spcBef>
                        <a:spcAft>
                          <a:spcPts val="0"/>
                        </a:spcAft>
                      </a:pP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Overview</a:t>
                      </a:r>
                      <a:r>
                        <a:rPr lang="en-US"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of Continuous Quality Improvement Process (CQIP) at fall conference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Wingdings" panose="05000000000000000000" pitchFamily="2" charset="2"/>
                          <a:ea typeface="Calibri" panose="020F0502020204030204" pitchFamily="34" charset="0"/>
                          <a:cs typeface="Times New Roman" panose="02020603050405020304" pitchFamily="18" charset="0"/>
                        </a:rPr>
                        <a:t>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ü</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738">
                <a:tc>
                  <a:txBody>
                    <a:bodyPr/>
                    <a:lstStyle/>
                    <a:p>
                      <a:pPr marL="0" marR="0">
                        <a:spcBef>
                          <a:spcPts val="0"/>
                        </a:spcBef>
                        <a:spcAft>
                          <a:spcPts val="0"/>
                        </a:spcAft>
                      </a:pP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Webinar</a:t>
                      </a:r>
                      <a:r>
                        <a:rPr lang="en-US"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explaining CQIP and site visit process (or in-person meeting at fall conference)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Wingdings" panose="05000000000000000000" pitchFamily="2" charset="2"/>
                          <a:ea typeface="Calibri" panose="020F0502020204030204" pitchFamily="34" charset="0"/>
                          <a:cs typeface="Times New Roman" panose="02020603050405020304" pitchFamily="18" charset="0"/>
                        </a:rPr>
                        <a:t>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530">
                <a:tc>
                  <a:txBody>
                    <a:bodyPr/>
                    <a:lstStyle/>
                    <a:p>
                      <a:pPr marL="0" marR="0">
                        <a:spcBef>
                          <a:spcPts val="0"/>
                        </a:spcBef>
                        <a:spcAft>
                          <a:spcPts val="0"/>
                        </a:spcAft>
                      </a:pP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Baseline site visit</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Observation of program activities conducted by AIR using a standard tool (to be determined with ODE)</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Interview with site coordinator about program organizational practices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Wingdings" panose="05000000000000000000" pitchFamily="2" charset="2"/>
                          <a:ea typeface="Calibri" panose="020F0502020204030204" pitchFamily="34" charset="0"/>
                          <a:cs typeface="Times New Roman" panose="02020603050405020304" pitchFamily="18" charset="0"/>
                        </a:rPr>
                        <a:t>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738">
                <a:tc>
                  <a:txBody>
                    <a:bodyPr/>
                    <a:lstStyle/>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End-of-year </a:t>
                      </a: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youth engagement survey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ü</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Wingdings" panose="05000000000000000000" pitchFamily="2" charset="2"/>
                          <a:ea typeface="Calibri" panose="020F0502020204030204" pitchFamily="34" charset="0"/>
                          <a:cs typeface="Times New Roman" panose="02020603050405020304" pitchFamily="18" charset="0"/>
                        </a:rPr>
                        <a:t>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132">
                <a:tc gridSpan="3">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Year 2 (2017—2018)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r>
              <a:tr h="1713277">
                <a:tc>
                  <a:txBody>
                    <a:bodyPr/>
                    <a:lstStyle/>
                    <a:p>
                      <a:pPr marL="0" marR="0">
                        <a:spcBef>
                          <a:spcPts val="0"/>
                        </a:spcBef>
                        <a:spcAft>
                          <a:spcPts val="0"/>
                        </a:spcAft>
                      </a:pP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Implementation of Continuous Quality Improvement Process (CQIP</a:t>
                      </a:r>
                      <a:r>
                        <a:rPr lang="en-US" sz="14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Development of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center CQIP stakeholder </a:t>
                      </a:r>
                      <a:r>
                        <a:rPr lang="en-US" sz="1400" dirty="0">
                          <a:effectLst/>
                          <a:latin typeface="Calibri" panose="020F0502020204030204" pitchFamily="34" charset="0"/>
                          <a:ea typeface="Calibri" panose="020F0502020204030204" pitchFamily="34" charset="0"/>
                          <a:cs typeface="Times New Roman" panose="02020603050405020304" pitchFamily="18" charset="0"/>
                        </a:rPr>
                        <a:t>advisory group (Summer 2017)</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Monthly (or bimonthly) meetings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with center CQIP advisory </a:t>
                      </a:r>
                      <a:r>
                        <a:rPr lang="en-US" sz="1400" dirty="0">
                          <a:effectLst/>
                          <a:latin typeface="Calibri" panose="020F0502020204030204" pitchFamily="34" charset="0"/>
                          <a:ea typeface="Calibri" panose="020F0502020204030204" pitchFamily="34" charset="0"/>
                          <a:cs typeface="Times New Roman" panose="02020603050405020304" pitchFamily="18" charset="0"/>
                        </a:rPr>
                        <a:t>group (Ongoing) </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Self-assessment of organizational processes (Fall 2017) </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Self-assessment of point-of-service quality practices (Fall 2017)</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Data use from fall activities to develop goals and create action plans (Winter 2018)</a:t>
                      </a: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Implement action plan (Spring 2018)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ü</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i="1" dirty="0" smtClean="0">
                          <a:effectLst/>
                          <a:latin typeface="Calibri" panose="020F0502020204030204" pitchFamily="34" charset="0"/>
                          <a:ea typeface="Calibri" panose="020F0502020204030204" pitchFamily="34" charset="0"/>
                          <a:cs typeface="Times New Roman" panose="02020603050405020304" pitchFamily="18" charset="0"/>
                        </a:rPr>
                        <a:t>Optional and Open for Volunteers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738">
                <a:tc>
                  <a:txBody>
                    <a:bodyPr/>
                    <a:lstStyle/>
                    <a:p>
                      <a:pPr marL="0" marR="0">
                        <a:spcBef>
                          <a:spcPts val="0"/>
                        </a:spcBef>
                        <a:spcAft>
                          <a:spcPts val="0"/>
                        </a:spcAft>
                      </a:pP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Interviews</a:t>
                      </a:r>
                      <a:r>
                        <a:rPr lang="en-US"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with AIR to understand implementation of CQIP (Summer 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ü</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738">
                <a:tc>
                  <a:txBody>
                    <a:bodyPr/>
                    <a:lstStyle/>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End-of-year </a:t>
                      </a: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youth engagement survey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ü</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Wingdings" panose="05000000000000000000" pitchFamily="2" charset="2"/>
                          <a:ea typeface="Calibri" panose="020F0502020204030204" pitchFamily="34" charset="0"/>
                          <a:cs typeface="Times New Roman" panose="02020603050405020304" pitchFamily="18" charset="0"/>
                        </a:rPr>
                        <a:t>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8638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Jaime Singer</a:t>
            </a:r>
            <a:endParaRPr lang="en-US" dirty="0"/>
          </a:p>
        </p:txBody>
      </p:sp>
      <p:sp>
        <p:nvSpPr>
          <p:cNvPr id="2" name="Text Placeholder 1"/>
          <p:cNvSpPr>
            <a:spLocks noGrp="1"/>
          </p:cNvSpPr>
          <p:nvPr>
            <p:ph type="body" sz="quarter" idx="10"/>
          </p:nvPr>
        </p:nvSpPr>
        <p:spPr/>
        <p:txBody>
          <a:bodyPr/>
          <a:lstStyle/>
          <a:p>
            <a:pPr lvl="0"/>
            <a:r>
              <a:rPr lang="en-US" dirty="0" smtClean="0"/>
              <a:t>312-288-7636</a:t>
            </a:r>
          </a:p>
          <a:p>
            <a:pPr lvl="0"/>
            <a:r>
              <a:rPr lang="en-US" dirty="0" smtClean="0"/>
              <a:t>jsinger@air.org</a:t>
            </a:r>
          </a:p>
          <a:p>
            <a:pPr lvl="0"/>
            <a:endParaRPr lang="en-US" dirty="0" smtClean="0"/>
          </a:p>
          <a:p>
            <a:pPr lvl="0"/>
            <a:r>
              <a:rPr lang="en-US" dirty="0"/>
              <a:t>10 South Riverside Plaza, Suite 600</a:t>
            </a:r>
            <a:endParaRPr lang="en-US" dirty="0" smtClean="0"/>
          </a:p>
          <a:p>
            <a:pPr lvl="0"/>
            <a:r>
              <a:rPr lang="en-US" dirty="0" smtClean="0"/>
              <a:t>Chicago, IL 60606-5500</a:t>
            </a:r>
          </a:p>
          <a:p>
            <a:pPr lvl="0"/>
            <a:r>
              <a:rPr lang="en-US" dirty="0" smtClean="0"/>
              <a:t>General Information: 312-288-7600</a:t>
            </a:r>
          </a:p>
          <a:p>
            <a:pPr lvl="0"/>
            <a:r>
              <a:rPr lang="en-US" dirty="0" smtClean="0"/>
              <a:t>www.air.org</a:t>
            </a:r>
          </a:p>
        </p:txBody>
      </p:sp>
      <p:sp>
        <p:nvSpPr>
          <p:cNvPr id="3" name="Slide Number Placeholder 2"/>
          <p:cNvSpPr>
            <a:spLocks noGrp="1"/>
          </p:cNvSpPr>
          <p:nvPr>
            <p:ph type="sldNum" sz="quarter" idx="11"/>
          </p:nvPr>
        </p:nvSpPr>
        <p:spPr/>
        <p:txBody>
          <a:bodyPr/>
          <a:lstStyle/>
          <a:p>
            <a:fld id="{F3477EC8-074D-41C4-94AE-E9EA7CEEA348}" type="slidenum">
              <a:rPr lang="en-US" smtClean="0"/>
              <a:pPr/>
              <a:t>8</a:t>
            </a:fld>
            <a:endParaRPr lang="en-US" dirty="0"/>
          </a:p>
        </p:txBody>
      </p:sp>
    </p:spTree>
    <p:extLst>
      <p:ext uri="{BB962C8B-B14F-4D97-AF65-F5344CB8AC3E}">
        <p14:creationId xmlns:p14="http://schemas.microsoft.com/office/powerpoint/2010/main" val="829114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_PowerPoint_Template_030615">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22516 [Read-Only]" id="{8874B204-491B-460A-A43C-883F5FABDCB2}" vid="{3D056897-098C-49A7-B025-E4336FA25C20}"/>
    </a:ext>
  </a:extLst>
</a:theme>
</file>

<file path=ppt/theme/theme2.xml><?xml version="1.0" encoding="utf-8"?>
<a:theme xmlns:a="http://schemas.openxmlformats.org/drawingml/2006/main" name="Divider Master">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22516 [Read-Only]" id="{8874B204-491B-460A-A43C-883F5FABDCB2}" vid="{80392D8F-2E5E-4C8A-A51E-F622450078E8}"/>
    </a:ext>
  </a:extLst>
</a:theme>
</file>

<file path=ppt/theme/theme3.xml><?xml version="1.0" encoding="utf-8"?>
<a:theme xmlns:a="http://schemas.openxmlformats.org/drawingml/2006/main" name="Basic">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22516 [Read-Only]" id="{8874B204-491B-460A-A43C-883F5FABDCB2}" vid="{8D773654-472B-42D6-B951-9206D22BBF23}"/>
    </a:ext>
  </a:extLst>
</a:theme>
</file>

<file path=ppt/theme/theme4.xml><?xml version="1.0" encoding="utf-8"?>
<a:theme xmlns:a="http://schemas.openxmlformats.org/drawingml/2006/main" name="Contact">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PowerPoint_Template_022516 [Read-Only]" id="{8874B204-491B-460A-A43C-883F5FABDCB2}" vid="{4634DFC4-3A20-4804-BDF2-91E0C63D7616}"/>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documentManagement>
    <_dlc_DocId xmlns="1709d302-aa1c-49f7-a43d-f13e34b813dc">MA5PA5REYDV2-3118-1060</_dlc_DocId>
    <_dlc_DocIdUrl xmlns="1709d302-aa1c-49f7-a43d-f13e34b813dc">
      <Url>http://airportal.air.org/Services/PAC/_layouts/15/DocIdRedir.aspx?ID=MA5PA5REYDV2-3118-1060</Url>
      <Description>MA5PA5REYDV2-3118-1060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F2EE08176DAB5419159A53B04F1A034" ma:contentTypeVersion="1" ma:contentTypeDescription="Create a new document." ma:contentTypeScope="" ma:versionID="e5f765dd111837e8efc29733b2e89739">
  <xsd:schema xmlns:xsd="http://www.w3.org/2001/XMLSchema" xmlns:xs="http://www.w3.org/2001/XMLSchema" xmlns:p="http://schemas.microsoft.com/office/2006/metadata/properties" xmlns:ns2="1709d302-aa1c-49f7-a43d-f13e34b813dc" targetNamespace="http://schemas.microsoft.com/office/2006/metadata/properties" ma:root="true" ma:fieldsID="d916702b419d7c189c3a244bbfdba0d4" ns2:_="">
    <xsd:import namespace="1709d302-aa1c-49f7-a43d-f13e34b813d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9d302-aa1c-49f7-a43d-f13e34b813d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9652C8-D67B-4FF3-B7BB-E3551F138D5B}">
  <ds:schemaRefs>
    <ds:schemaRef ds:uri="http://schemas.microsoft.com/sharepoint/v3/contenttype/forms"/>
  </ds:schemaRefs>
</ds:datastoreItem>
</file>

<file path=customXml/itemProps2.xml><?xml version="1.0" encoding="utf-8"?>
<ds:datastoreItem xmlns:ds="http://schemas.openxmlformats.org/officeDocument/2006/customXml" ds:itemID="{58393337-CB07-44A4-90B7-C12FC4192670}">
  <ds:schemaRefs>
    <ds:schemaRef ds:uri="http://schemas.microsoft.com/sharepoint/events"/>
  </ds:schemaRefs>
</ds:datastoreItem>
</file>

<file path=customXml/itemProps3.xml><?xml version="1.0" encoding="utf-8"?>
<ds:datastoreItem xmlns:ds="http://schemas.openxmlformats.org/officeDocument/2006/customXml" ds:itemID="{B078DE03-1B1E-4BB3-BFB8-1FE8E8D90566}">
  <ds:schemaRefs>
    <ds:schemaRef ds:uri="http://purl.org/dc/dcmitype/"/>
    <ds:schemaRef ds:uri="http://schemas.microsoft.com/office/2006/documentManagement/types"/>
    <ds:schemaRef ds:uri="1709d302-aa1c-49f7-a43d-f13e34b813dc"/>
    <ds:schemaRef ds:uri="http://purl.org/dc/terms/"/>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metadata/properties"/>
  </ds:schemaRefs>
</ds:datastoreItem>
</file>

<file path=customXml/itemProps4.xml><?xml version="1.0" encoding="utf-8"?>
<ds:datastoreItem xmlns:ds="http://schemas.openxmlformats.org/officeDocument/2006/customXml" ds:itemID="{4B2B89A1-36B4-4AC9-8BEA-4FFBA4C07C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09d302-aa1c-49f7-a43d-f13e34b813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ODE 21st CCLC Grantee Webinar August 2016</Template>
  <TotalTime>206</TotalTime>
  <Words>582</Words>
  <Application>Microsoft Office PowerPoint</Application>
  <PresentationFormat>On-screen Show (4:3)</PresentationFormat>
  <Paragraphs>92</Paragraphs>
  <Slides>8</Slides>
  <Notes>8</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8</vt:i4>
      </vt:variant>
    </vt:vector>
  </HeadingPairs>
  <TitlesOfParts>
    <vt:vector size="24" baseType="lpstr">
      <vt:lpstr>ＭＳ Ｐゴシック</vt:lpstr>
      <vt:lpstr>Arial</vt:lpstr>
      <vt:lpstr>Arial Narrow</vt:lpstr>
      <vt:lpstr>Calibri</vt:lpstr>
      <vt:lpstr>Franklin Gothic Book</vt:lpstr>
      <vt:lpstr>Franklin Gothic Demi</vt:lpstr>
      <vt:lpstr>FranklinGothic</vt:lpstr>
      <vt:lpstr>Garamond</vt:lpstr>
      <vt:lpstr>ITC Franklin Gothic Std Bk Cd</vt:lpstr>
      <vt:lpstr>Symbol</vt:lpstr>
      <vt:lpstr>Times New Roman</vt:lpstr>
      <vt:lpstr>Wingdings</vt:lpstr>
      <vt:lpstr>AIR_PowerPoint_Template_030615</vt:lpstr>
      <vt:lpstr>Divider Master</vt:lpstr>
      <vt:lpstr>Basic</vt:lpstr>
      <vt:lpstr>Contact</vt:lpstr>
      <vt:lpstr>Continuous Quality Improvement Process</vt:lpstr>
      <vt:lpstr>American Institutes for Research</vt:lpstr>
      <vt:lpstr>Background</vt:lpstr>
      <vt:lpstr>2016-2019 CQIP in Oregon</vt:lpstr>
      <vt:lpstr>2016-2019 CQIP in Oregon</vt:lpstr>
      <vt:lpstr>2016-2019 CQIP in Oregon</vt:lpstr>
      <vt:lpstr>2016-2019 CQIP in Oregon</vt:lpstr>
      <vt:lpstr>Jaime Singer</vt:lpstr>
    </vt:vector>
  </TitlesOfParts>
  <Company>American Institutes for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Using This Template</dc:title>
  <dc:subject>AIR Presentation</dc:subject>
  <dc:creator>Singer, Jaime</dc:creator>
  <cp:lastModifiedBy>Singer, Jaime</cp:lastModifiedBy>
  <cp:revision>18</cp:revision>
  <cp:lastPrinted>2016-08-19T19:57:55Z</cp:lastPrinted>
  <dcterms:created xsi:type="dcterms:W3CDTF">2016-08-12T13:55:15Z</dcterms:created>
  <dcterms:modified xsi:type="dcterms:W3CDTF">2016-09-09T19:52:33Z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0x0101000F2EE08176DAB5419159A53B04F1A034</vt:lpwstr>
  </property>
  <property fmtid="{D5CDD505-2E9C-101B-9397-08002B2CF9AE}" pid="3" name="_dlc_DocIdItemGuid">
    <vt:lpwstr>970f14ea-4b4c-4f44-b050-a506db029f19</vt:lpwstr>
  </property>
</Properties>
</file>