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rts/chart1.xml" ContentType="application/vnd.openxmlformats-officedocument.drawingml.chart+xml"/>
  <Override PartName="/ppt/theme/themeOverride1.xml" ContentType="application/vnd.openxmlformats-officedocument.themeOverr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bookmarkIdSeed="9">
  <p:sldMasterIdLst>
    <p:sldMasterId id="2147483672" r:id="rId1"/>
  </p:sldMasterIdLst>
  <p:notesMasterIdLst>
    <p:notesMasterId r:id="rId28"/>
  </p:notesMasterIdLst>
  <p:handoutMasterIdLst>
    <p:handoutMasterId r:id="rId29"/>
  </p:handoutMasterIdLst>
  <p:sldIdLst>
    <p:sldId id="256" r:id="rId2"/>
    <p:sldId id="272" r:id="rId3"/>
    <p:sldId id="273" r:id="rId4"/>
    <p:sldId id="268" r:id="rId5"/>
    <p:sldId id="267" r:id="rId6"/>
    <p:sldId id="269" r:id="rId7"/>
    <p:sldId id="279" r:id="rId8"/>
    <p:sldId id="257" r:id="rId9"/>
    <p:sldId id="258" r:id="rId10"/>
    <p:sldId id="259" r:id="rId11"/>
    <p:sldId id="260" r:id="rId12"/>
    <p:sldId id="284" r:id="rId13"/>
    <p:sldId id="261" r:id="rId14"/>
    <p:sldId id="262" r:id="rId15"/>
    <p:sldId id="282" r:id="rId16"/>
    <p:sldId id="283" r:id="rId17"/>
    <p:sldId id="291" r:id="rId18"/>
    <p:sldId id="292" r:id="rId19"/>
    <p:sldId id="297" r:id="rId20"/>
    <p:sldId id="294" r:id="rId21"/>
    <p:sldId id="295" r:id="rId22"/>
    <p:sldId id="296" r:id="rId23"/>
    <p:sldId id="287" r:id="rId24"/>
    <p:sldId id="275" r:id="rId25"/>
    <p:sldId id="281" r:id="rId26"/>
    <p:sldId id="277" r:id="rId27"/>
  </p:sldIdLst>
  <p:sldSz cx="9144000" cy="6858000" type="screen4x3"/>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75" d="100"/>
          <a:sy n="75" d="100"/>
        </p:scale>
        <p:origin x="1050" y="6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charts/_rels/chart1.xml.rels><?xml version="1.0" encoding="UTF-8" standalone="yes"?>
<Relationships xmlns="http://schemas.openxmlformats.org/package/2006/relationships"><Relationship Id="rId2" Type="http://schemas.openxmlformats.org/officeDocument/2006/relationships/package" Target="../embeddings/Microsoft_Excel_Worksheet.xlsx"/><Relationship Id="rId1" Type="http://schemas.openxmlformats.org/officeDocument/2006/relationships/themeOverride" Target="../theme/themeOverrid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7.7664959101410205E-2"/>
          <c:y val="3.1285551763367503E-2"/>
          <c:w val="0.81689415278997002"/>
          <c:h val="0.83061594689742302"/>
        </c:manualLayout>
      </c:layout>
      <c:lineChart>
        <c:grouping val="standard"/>
        <c:varyColors val="0"/>
        <c:ser>
          <c:idx val="1"/>
          <c:order val="1"/>
          <c:tx>
            <c:strRef>
              <c:f>Sheet3!$J$1</c:f>
              <c:strCache>
                <c:ptCount val="1"/>
                <c:pt idx="0">
                  <c:v>Step Applications</c:v>
                </c:pt>
              </c:strCache>
            </c:strRef>
          </c:tx>
          <c:spPr>
            <a:ln>
              <a:solidFill>
                <a:schemeClr val="accent6">
                  <a:lumMod val="75000"/>
                </a:schemeClr>
              </a:solidFill>
            </a:ln>
          </c:spPr>
          <c:marker>
            <c:symbol val="none"/>
          </c:marker>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layout/>
                <c15:showLeaderLines val="1"/>
              </c:ext>
            </c:extLst>
          </c:dLbls>
          <c:cat>
            <c:strRef>
              <c:f>Sheet3!$G$2:$G$12</c:f>
              <c:strCache>
                <c:ptCount val="11"/>
                <c:pt idx="0">
                  <c:v>Q2: 2013</c:v>
                </c:pt>
                <c:pt idx="1">
                  <c:v>Q3: 2013</c:v>
                </c:pt>
                <c:pt idx="2">
                  <c:v>Q4: 2013</c:v>
                </c:pt>
                <c:pt idx="3">
                  <c:v>Q1: 2014</c:v>
                </c:pt>
                <c:pt idx="4">
                  <c:v>Q 2: 2014</c:v>
                </c:pt>
                <c:pt idx="5">
                  <c:v>Q3: 2014</c:v>
                </c:pt>
                <c:pt idx="6">
                  <c:v>Q 4: 2014</c:v>
                </c:pt>
                <c:pt idx="7">
                  <c:v>Q 1: 2015</c:v>
                </c:pt>
                <c:pt idx="8">
                  <c:v>Q2: 2015</c:v>
                </c:pt>
                <c:pt idx="9">
                  <c:v>Q3: 2015</c:v>
                </c:pt>
                <c:pt idx="10">
                  <c:v>Q4: 2015</c:v>
                </c:pt>
              </c:strCache>
            </c:strRef>
          </c:cat>
          <c:val>
            <c:numRef>
              <c:f>Sheet3!$J$2:$J$12</c:f>
              <c:numCache>
                <c:formatCode>General</c:formatCode>
                <c:ptCount val="11"/>
                <c:pt idx="0">
                  <c:v>178</c:v>
                </c:pt>
                <c:pt idx="1">
                  <c:v>318</c:v>
                </c:pt>
                <c:pt idx="2">
                  <c:v>594</c:v>
                </c:pt>
                <c:pt idx="3">
                  <c:v>1114</c:v>
                </c:pt>
                <c:pt idx="4">
                  <c:v>2229</c:v>
                </c:pt>
                <c:pt idx="5">
                  <c:v>859</c:v>
                </c:pt>
                <c:pt idx="6">
                  <c:v>824</c:v>
                </c:pt>
                <c:pt idx="7">
                  <c:v>989</c:v>
                </c:pt>
                <c:pt idx="8">
                  <c:v>1150</c:v>
                </c:pt>
                <c:pt idx="9">
                  <c:v>898</c:v>
                </c:pt>
                <c:pt idx="10">
                  <c:v>773</c:v>
                </c:pt>
              </c:numCache>
            </c:numRef>
          </c:val>
          <c:smooth val="0"/>
          <c:extLst>
            <c:ext xmlns:c16="http://schemas.microsoft.com/office/drawing/2014/chart" uri="{C3380CC4-5D6E-409C-BE32-E72D297353CC}">
              <c16:uniqueId val="{00000000-CF4E-4997-9E61-7459D0CA2F03}"/>
            </c:ext>
          </c:extLst>
        </c:ser>
        <c:dLbls>
          <c:showLegendKey val="0"/>
          <c:showVal val="0"/>
          <c:showCatName val="0"/>
          <c:showSerName val="0"/>
          <c:showPercent val="0"/>
          <c:showBubbleSize val="0"/>
        </c:dLbls>
        <c:marker val="1"/>
        <c:smooth val="0"/>
        <c:axId val="-2122011880"/>
        <c:axId val="-2121820680"/>
      </c:lineChart>
      <c:lineChart>
        <c:grouping val="standard"/>
        <c:varyColors val="0"/>
        <c:ser>
          <c:idx val="0"/>
          <c:order val="0"/>
          <c:tx>
            <c:strRef>
              <c:f>Sheet3!$I$1</c:f>
              <c:strCache>
                <c:ptCount val="1"/>
                <c:pt idx="0">
                  <c:v>Portfolio Submissions</c:v>
                </c:pt>
              </c:strCache>
            </c:strRef>
          </c:tx>
          <c:spPr>
            <a:ln>
              <a:solidFill>
                <a:schemeClr val="accent3">
                  <a:lumMod val="75000"/>
                </a:schemeClr>
              </a:solidFill>
            </a:ln>
          </c:spPr>
          <c:marker>
            <c:symbol val="none"/>
          </c:marker>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layout/>
                <c15:showLeaderLines val="1"/>
              </c:ext>
            </c:extLst>
          </c:dLbls>
          <c:cat>
            <c:strRef>
              <c:f>Sheet3!$G$2:$G$12</c:f>
              <c:strCache>
                <c:ptCount val="11"/>
                <c:pt idx="0">
                  <c:v>Q2: 2013</c:v>
                </c:pt>
                <c:pt idx="1">
                  <c:v>Q3: 2013</c:v>
                </c:pt>
                <c:pt idx="2">
                  <c:v>Q4: 2013</c:v>
                </c:pt>
                <c:pt idx="3">
                  <c:v>Q1: 2014</c:v>
                </c:pt>
                <c:pt idx="4">
                  <c:v>Q 2: 2014</c:v>
                </c:pt>
                <c:pt idx="5">
                  <c:v>Q3: 2014</c:v>
                </c:pt>
                <c:pt idx="6">
                  <c:v>Q 4: 2014</c:v>
                </c:pt>
                <c:pt idx="7">
                  <c:v>Q 1: 2015</c:v>
                </c:pt>
                <c:pt idx="8">
                  <c:v>Q2: 2015</c:v>
                </c:pt>
                <c:pt idx="9">
                  <c:v>Q3: 2015</c:v>
                </c:pt>
                <c:pt idx="10">
                  <c:v>Q4: 2015</c:v>
                </c:pt>
              </c:strCache>
            </c:strRef>
          </c:cat>
          <c:val>
            <c:numRef>
              <c:f>Sheet3!$I$2:$I$12</c:f>
              <c:numCache>
                <c:formatCode>General</c:formatCode>
                <c:ptCount val="11"/>
                <c:pt idx="0">
                  <c:v>28</c:v>
                </c:pt>
                <c:pt idx="1">
                  <c:v>2</c:v>
                </c:pt>
                <c:pt idx="2">
                  <c:v>2</c:v>
                </c:pt>
                <c:pt idx="3">
                  <c:v>94</c:v>
                </c:pt>
                <c:pt idx="4">
                  <c:v>248</c:v>
                </c:pt>
                <c:pt idx="5">
                  <c:v>41</c:v>
                </c:pt>
                <c:pt idx="6">
                  <c:v>17</c:v>
                </c:pt>
                <c:pt idx="7">
                  <c:v>16</c:v>
                </c:pt>
                <c:pt idx="8">
                  <c:v>30</c:v>
                </c:pt>
                <c:pt idx="9">
                  <c:v>13</c:v>
                </c:pt>
                <c:pt idx="10">
                  <c:v>42</c:v>
                </c:pt>
              </c:numCache>
            </c:numRef>
          </c:val>
          <c:smooth val="0"/>
          <c:extLst>
            <c:ext xmlns:c16="http://schemas.microsoft.com/office/drawing/2014/chart" uri="{C3380CC4-5D6E-409C-BE32-E72D297353CC}">
              <c16:uniqueId val="{00000001-CF4E-4997-9E61-7459D0CA2F03}"/>
            </c:ext>
          </c:extLst>
        </c:ser>
        <c:dLbls>
          <c:showLegendKey val="0"/>
          <c:showVal val="0"/>
          <c:showCatName val="0"/>
          <c:showSerName val="0"/>
          <c:showPercent val="0"/>
          <c:showBubbleSize val="0"/>
        </c:dLbls>
        <c:marker val="1"/>
        <c:smooth val="0"/>
        <c:axId val="-2079177704"/>
        <c:axId val="-2078502440"/>
      </c:lineChart>
      <c:catAx>
        <c:axId val="-2122011880"/>
        <c:scaling>
          <c:orientation val="minMax"/>
        </c:scaling>
        <c:delete val="0"/>
        <c:axPos val="b"/>
        <c:numFmt formatCode="General" sourceLinked="0"/>
        <c:majorTickMark val="out"/>
        <c:minorTickMark val="none"/>
        <c:tickLblPos val="nextTo"/>
        <c:crossAx val="-2121820680"/>
        <c:crosses val="autoZero"/>
        <c:auto val="1"/>
        <c:lblAlgn val="ctr"/>
        <c:lblOffset val="100"/>
        <c:noMultiLvlLbl val="0"/>
      </c:catAx>
      <c:valAx>
        <c:axId val="-2121820680"/>
        <c:scaling>
          <c:orientation val="minMax"/>
        </c:scaling>
        <c:delete val="0"/>
        <c:axPos val="l"/>
        <c:numFmt formatCode="General" sourceLinked="1"/>
        <c:majorTickMark val="out"/>
        <c:minorTickMark val="none"/>
        <c:tickLblPos val="nextTo"/>
        <c:crossAx val="-2122011880"/>
        <c:crosses val="autoZero"/>
        <c:crossBetween val="between"/>
      </c:valAx>
      <c:valAx>
        <c:axId val="-2078502440"/>
        <c:scaling>
          <c:orientation val="minMax"/>
        </c:scaling>
        <c:delete val="0"/>
        <c:axPos val="r"/>
        <c:numFmt formatCode="General" sourceLinked="1"/>
        <c:majorTickMark val="out"/>
        <c:minorTickMark val="none"/>
        <c:tickLblPos val="nextTo"/>
        <c:crossAx val="-2079177704"/>
        <c:crosses val="max"/>
        <c:crossBetween val="between"/>
      </c:valAx>
      <c:catAx>
        <c:axId val="-2079177704"/>
        <c:scaling>
          <c:orientation val="minMax"/>
        </c:scaling>
        <c:delete val="1"/>
        <c:axPos val="b"/>
        <c:numFmt formatCode="General" sourceLinked="1"/>
        <c:majorTickMark val="out"/>
        <c:minorTickMark val="none"/>
        <c:tickLblPos val="nextTo"/>
        <c:crossAx val="-2078502440"/>
        <c:crosses val="autoZero"/>
        <c:auto val="1"/>
        <c:lblAlgn val="ctr"/>
        <c:lblOffset val="100"/>
        <c:noMultiLvlLbl val="0"/>
      </c:catAx>
    </c:plotArea>
    <c:legend>
      <c:legendPos val="r"/>
      <c:layout>
        <c:manualLayout>
          <c:xMode val="edge"/>
          <c:yMode val="edge"/>
          <c:x val="0.586200776483639"/>
          <c:y val="7.6324877052484502E-2"/>
          <c:w val="0.27181364392678897"/>
          <c:h val="9.6497003574211898E-2"/>
        </c:manualLayout>
      </c:layout>
      <c:overlay val="0"/>
    </c:legend>
    <c:plotVisOnly val="1"/>
    <c:dispBlanksAs val="gap"/>
    <c:showDLblsOverMax val="0"/>
  </c:chart>
  <c:txPr>
    <a:bodyPr/>
    <a:lstStyle/>
    <a:p>
      <a:pPr>
        <a:defRPr>
          <a:latin typeface="Times New Roman" panose="02020603050405020304" pitchFamily="18" charset="0"/>
          <a:cs typeface="Times New Roman" panose="02020603050405020304" pitchFamily="18" charset="0"/>
        </a:defRPr>
      </a:pPr>
      <a:endParaRPr lang="en-US"/>
    </a:p>
  </c:txPr>
  <c:externalData r:id="rId2">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6434"/>
          </a:xfrm>
          <a:prstGeom prst="rect">
            <a:avLst/>
          </a:prstGeom>
        </p:spPr>
        <p:txBody>
          <a:bodyPr vert="horz" lIns="93177" tIns="46589" rIns="93177" bIns="46589" rtlCol="0"/>
          <a:lstStyle>
            <a:lvl1pPr algn="r">
              <a:defRPr sz="1200"/>
            </a:lvl1pPr>
          </a:lstStyle>
          <a:p>
            <a:fld id="{59636872-479C-4FAA-819D-9EF6504ACF89}" type="datetimeFigureOut">
              <a:rPr lang="en-US" smtClean="0"/>
              <a:t>4/13/2016</a:t>
            </a:fld>
            <a:endParaRPr lang="en-US"/>
          </a:p>
        </p:txBody>
      </p:sp>
      <p:sp>
        <p:nvSpPr>
          <p:cNvPr id="4" name="Footer Placeholder 3"/>
          <p:cNvSpPr>
            <a:spLocks noGrp="1"/>
          </p:cNvSpPr>
          <p:nvPr>
            <p:ph type="ftr" sz="quarter" idx="2"/>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6433"/>
          </a:xfrm>
          <a:prstGeom prst="rect">
            <a:avLst/>
          </a:prstGeom>
        </p:spPr>
        <p:txBody>
          <a:bodyPr vert="horz" lIns="93177" tIns="46589" rIns="93177" bIns="46589" rtlCol="0" anchor="b"/>
          <a:lstStyle>
            <a:lvl1pPr algn="r">
              <a:defRPr sz="1200"/>
            </a:lvl1pPr>
          </a:lstStyle>
          <a:p>
            <a:fld id="{898416C2-3FC5-4232-A4F3-A73B0B8C8D12}" type="slidenum">
              <a:rPr lang="en-US" smtClean="0"/>
              <a:t>‹#›</a:t>
            </a:fld>
            <a:endParaRPr lang="en-US"/>
          </a:p>
        </p:txBody>
      </p:sp>
    </p:spTree>
    <p:extLst>
      <p:ext uri="{BB962C8B-B14F-4D97-AF65-F5344CB8AC3E}">
        <p14:creationId xmlns:p14="http://schemas.microsoft.com/office/powerpoint/2010/main" val="332592495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257648B1-0A90-4639-828C-6C1D1CF1DFD1}" type="datetimeFigureOut">
              <a:rPr lang="en-US" smtClean="0"/>
              <a:t>4/13/2016</a:t>
            </a:fld>
            <a:endParaRPr lang="en-US"/>
          </a:p>
        </p:txBody>
      </p:sp>
      <p:sp>
        <p:nvSpPr>
          <p:cNvPr id="4" name="Slide Image Placeholder 3"/>
          <p:cNvSpPr>
            <a:spLocks noGrp="1" noRot="1" noChangeAspect="1"/>
          </p:cNvSpPr>
          <p:nvPr>
            <p:ph type="sldImg" idx="2"/>
          </p:nvPr>
        </p:nvSpPr>
        <p:spPr>
          <a:xfrm>
            <a:off x="1414463" y="1162050"/>
            <a:ext cx="4181475"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C8C50A84-67E9-4E84-AAA0-A399582D391B}" type="slidenum">
              <a:rPr lang="en-US" smtClean="0"/>
              <a:t>‹#›</a:t>
            </a:fld>
            <a:endParaRPr lang="en-US"/>
          </a:p>
        </p:txBody>
      </p:sp>
    </p:spTree>
    <p:extLst>
      <p:ext uri="{BB962C8B-B14F-4D97-AF65-F5344CB8AC3E}">
        <p14:creationId xmlns:p14="http://schemas.microsoft.com/office/powerpoint/2010/main" val="259914297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baseline="30000" dirty="0" smtClean="0">
                <a:solidFill>
                  <a:schemeClr val="tx1"/>
                </a:solidFill>
                <a:effectLst/>
                <a:latin typeface="+mn-lt"/>
                <a:ea typeface="+mn-ea"/>
                <a:cs typeface="+mn-cs"/>
              </a:rPr>
              <a:t>Using positions defined by the Office of Child Care for use in licensing, we determined the positions in which individuals primarily work directly with children and thus meet our definition for the child care workforce.</a:t>
            </a:r>
          </a:p>
          <a:p>
            <a:r>
              <a:rPr lang="en-US" sz="1200" kern="1200" dirty="0" smtClean="0">
                <a:solidFill>
                  <a:schemeClr val="tx1"/>
                </a:solidFill>
                <a:effectLst/>
                <a:latin typeface="+mn-lt"/>
                <a:ea typeface="+mn-ea"/>
                <a:cs typeface="+mn-cs"/>
              </a:rPr>
              <a:t>For 2014: End date needed to be greater than 12/31/13; hire date needed to be less than 12/31/14; and start date also needed to be less than 12/31/14. </a:t>
            </a:r>
          </a:p>
          <a:p>
            <a:r>
              <a:rPr lang="en-US" sz="1200" kern="1200" dirty="0" smtClean="0">
                <a:solidFill>
                  <a:schemeClr val="tx1"/>
                </a:solidFill>
                <a:effectLst/>
                <a:latin typeface="+mn-lt"/>
                <a:ea typeface="+mn-ea"/>
                <a:cs typeface="+mn-cs"/>
              </a:rPr>
              <a:t>Of the persons included in the “Remained in Workforce” category, 321 were not in the 2013 workforce either because they were employed in a position that is not included in our definition (e.g., substitute) or they had dropped out of the workforce that year. Because of their ongoing attachment to the early learning workforce, they are being included as persons who remained in the workforce.</a:t>
            </a:r>
          </a:p>
          <a:p>
            <a:endParaRPr lang="en-US" dirty="0"/>
          </a:p>
        </p:txBody>
      </p:sp>
      <p:sp>
        <p:nvSpPr>
          <p:cNvPr id="4" name="Slide Number Placeholder 3"/>
          <p:cNvSpPr>
            <a:spLocks noGrp="1"/>
          </p:cNvSpPr>
          <p:nvPr>
            <p:ph type="sldNum" sz="quarter" idx="10"/>
          </p:nvPr>
        </p:nvSpPr>
        <p:spPr/>
        <p:txBody>
          <a:bodyPr/>
          <a:lstStyle/>
          <a:p>
            <a:fld id="{C8C50A84-67E9-4E84-AAA0-A399582D391B}" type="slidenum">
              <a:rPr lang="en-US" smtClean="0"/>
              <a:t>8</a:t>
            </a:fld>
            <a:endParaRPr lang="en-US"/>
          </a:p>
        </p:txBody>
      </p:sp>
    </p:spTree>
    <p:extLst>
      <p:ext uri="{BB962C8B-B14F-4D97-AF65-F5344CB8AC3E}">
        <p14:creationId xmlns:p14="http://schemas.microsoft.com/office/powerpoint/2010/main" val="76488760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8C50A84-67E9-4E84-AAA0-A399582D391B}" type="slidenum">
              <a:rPr lang="en-US" smtClean="0"/>
              <a:t>14</a:t>
            </a:fld>
            <a:endParaRPr lang="en-US"/>
          </a:p>
        </p:txBody>
      </p:sp>
    </p:spTree>
    <p:extLst>
      <p:ext uri="{BB962C8B-B14F-4D97-AF65-F5344CB8AC3E}">
        <p14:creationId xmlns:p14="http://schemas.microsoft.com/office/powerpoint/2010/main" val="237654423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8C50A84-67E9-4E84-AAA0-A399582D391B}" type="slidenum">
              <a:rPr lang="en-US" smtClean="0"/>
              <a:t>16</a:t>
            </a:fld>
            <a:endParaRPr lang="en-US"/>
          </a:p>
        </p:txBody>
      </p:sp>
    </p:spTree>
    <p:extLst>
      <p:ext uri="{BB962C8B-B14F-4D97-AF65-F5344CB8AC3E}">
        <p14:creationId xmlns:p14="http://schemas.microsoft.com/office/powerpoint/2010/main" val="2936664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Data from ORO and QRIS process evaluation</a:t>
            </a:r>
            <a:endParaRPr lang="en-US" dirty="0"/>
          </a:p>
        </p:txBody>
      </p:sp>
      <p:sp>
        <p:nvSpPr>
          <p:cNvPr id="4" name="Slide Number Placeholder 3"/>
          <p:cNvSpPr>
            <a:spLocks noGrp="1"/>
          </p:cNvSpPr>
          <p:nvPr>
            <p:ph type="sldNum" sz="quarter" idx="10"/>
          </p:nvPr>
        </p:nvSpPr>
        <p:spPr/>
        <p:txBody>
          <a:bodyPr/>
          <a:lstStyle/>
          <a:p>
            <a:fld id="{C8C50A84-67E9-4E84-AAA0-A399582D391B}" type="slidenum">
              <a:rPr lang="en-US" smtClean="0">
                <a:solidFill>
                  <a:prstClr val="black"/>
                </a:solidFill>
                <a:latin typeface="Calibri"/>
              </a:rPr>
              <a:pPr/>
              <a:t>20</a:t>
            </a:fld>
            <a:endParaRPr lang="en-US">
              <a:solidFill>
                <a:prstClr val="black"/>
              </a:solidFill>
              <a:latin typeface="Calibri"/>
            </a:endParaRPr>
          </a:p>
        </p:txBody>
      </p:sp>
    </p:spTree>
    <p:extLst>
      <p:ext uri="{BB962C8B-B14F-4D97-AF65-F5344CB8AC3E}">
        <p14:creationId xmlns:p14="http://schemas.microsoft.com/office/powerpoint/2010/main" val="208299181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January 2015-March</a:t>
            </a:r>
            <a:r>
              <a:rPr lang="en-US" baseline="0" dirty="0" smtClean="0"/>
              <a:t> 2016 TA log data</a:t>
            </a:r>
            <a:endParaRPr lang="en-US" dirty="0"/>
          </a:p>
        </p:txBody>
      </p:sp>
      <p:sp>
        <p:nvSpPr>
          <p:cNvPr id="4" name="Slide Number Placeholder 3"/>
          <p:cNvSpPr>
            <a:spLocks noGrp="1"/>
          </p:cNvSpPr>
          <p:nvPr>
            <p:ph type="sldNum" sz="quarter" idx="10"/>
          </p:nvPr>
        </p:nvSpPr>
        <p:spPr/>
        <p:txBody>
          <a:bodyPr/>
          <a:lstStyle/>
          <a:p>
            <a:fld id="{C8C50A84-67E9-4E84-AAA0-A399582D391B}" type="slidenum">
              <a:rPr lang="en-US" smtClean="0">
                <a:solidFill>
                  <a:prstClr val="black"/>
                </a:solidFill>
                <a:latin typeface="Calibri"/>
              </a:rPr>
              <a:pPr/>
              <a:t>21</a:t>
            </a:fld>
            <a:endParaRPr lang="en-US">
              <a:solidFill>
                <a:prstClr val="black"/>
              </a:solidFill>
              <a:latin typeface="Calibri"/>
            </a:endParaRPr>
          </a:p>
        </p:txBody>
      </p:sp>
    </p:spTree>
    <p:extLst>
      <p:ext uri="{BB962C8B-B14F-4D97-AF65-F5344CB8AC3E}">
        <p14:creationId xmlns:p14="http://schemas.microsoft.com/office/powerpoint/2010/main" val="295696751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grpSp>
        <p:nvGrpSpPr>
          <p:cNvPr id="9" name="Group 8"/>
          <p:cNvGrpSpPr/>
          <p:nvPr/>
        </p:nvGrpSpPr>
        <p:grpSpPr>
          <a:xfrm>
            <a:off x="486873" y="411480"/>
            <a:ext cx="8170254" cy="6035040"/>
            <a:chOff x="486873" y="411480"/>
            <a:chExt cx="8170254" cy="6035040"/>
          </a:xfrm>
        </p:grpSpPr>
        <p:sp>
          <p:nvSpPr>
            <p:cNvPr id="8" name="Rectangle 7"/>
            <p:cNvSpPr/>
            <p:nvPr/>
          </p:nvSpPr>
          <p:spPr>
            <a:xfrm>
              <a:off x="486873" y="411480"/>
              <a:ext cx="8170254" cy="6035040"/>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a:spLocks/>
            </p:cNvSpPr>
            <p:nvPr/>
          </p:nvSpPr>
          <p:spPr>
            <a:xfrm>
              <a:off x="562843" y="475488"/>
              <a:ext cx="7982712" cy="5888736"/>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cxnSp>
          <p:nvCxnSpPr>
            <p:cNvPr id="15" name="Straight Connector 14"/>
            <p:cNvCxnSpPr/>
            <p:nvPr/>
          </p:nvCxnSpPr>
          <p:spPr>
            <a:xfrm>
              <a:off x="562842" y="6133646"/>
              <a:ext cx="7982712" cy="1472"/>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sp>
          <p:nvSpPr>
            <p:cNvPr id="17" name="Rectangle 16"/>
            <p:cNvSpPr/>
            <p:nvPr/>
          </p:nvSpPr>
          <p:spPr>
            <a:xfrm>
              <a:off x="562843" y="457200"/>
              <a:ext cx="7982712" cy="2578608"/>
            </a:xfrm>
            <a:prstGeom prst="rect">
              <a:avLst/>
            </a:prstGeom>
            <a:solidFill>
              <a:schemeClr val="bg2">
                <a:lumMod val="40000"/>
                <a:lumOff val="60000"/>
              </a:schemeClr>
            </a:solidFill>
            <a:ln w="3175">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2" name="Title 1"/>
          <p:cNvSpPr>
            <a:spLocks noGrp="1"/>
          </p:cNvSpPr>
          <p:nvPr>
            <p:ph type="ctrTitle"/>
          </p:nvPr>
        </p:nvSpPr>
        <p:spPr>
          <a:xfrm>
            <a:off x="914400" y="1123950"/>
            <a:ext cx="7342188" cy="1924050"/>
          </a:xfrm>
        </p:spPr>
        <p:txBody>
          <a:bodyPr anchor="b" anchorCtr="0">
            <a:noAutofit/>
          </a:bodyPr>
          <a:lstStyle>
            <a:lvl1pPr>
              <a:defRPr sz="5400" kern="1200">
                <a:solidFill>
                  <a:schemeClr val="tx1">
                    <a:lumMod val="75000"/>
                    <a:lumOff val="25000"/>
                  </a:schemeClr>
                </a:solidFill>
                <a:latin typeface="+mj-lt"/>
                <a:ea typeface="+mj-ea"/>
                <a:cs typeface="+mj-cs"/>
              </a:defRPr>
            </a:lvl1pPr>
          </a:lstStyle>
          <a:p>
            <a:r>
              <a:rPr lang="en-US" smtClean="0"/>
              <a:t>Click to edit Master title style</a:t>
            </a:r>
            <a:endParaRPr dirty="0"/>
          </a:p>
        </p:txBody>
      </p:sp>
      <p:sp>
        <p:nvSpPr>
          <p:cNvPr id="3" name="Subtitle 2"/>
          <p:cNvSpPr>
            <a:spLocks noGrp="1"/>
          </p:cNvSpPr>
          <p:nvPr>
            <p:ph type="subTitle" idx="1"/>
          </p:nvPr>
        </p:nvSpPr>
        <p:spPr>
          <a:xfrm>
            <a:off x="914400" y="3429000"/>
            <a:ext cx="7342188" cy="1752600"/>
          </a:xfrm>
        </p:spPr>
        <p:txBody>
          <a:bodyPr vert="horz" lIns="91440" tIns="45720" rIns="91440" bIns="45720" rtlCol="0">
            <a:normAutofit/>
          </a:bodyPr>
          <a:lstStyle>
            <a:lvl1pPr marL="0" indent="0" algn="ctr" defTabSz="914400" rtl="0" eaLnBrk="1" latinLnBrk="0" hangingPunct="1">
              <a:spcBef>
                <a:spcPts val="300"/>
              </a:spcBef>
              <a:buClr>
                <a:schemeClr val="tx1">
                  <a:lumMod val="75000"/>
                  <a:lumOff val="25000"/>
                </a:schemeClr>
              </a:buClr>
              <a:buFont typeface="Arial" pitchFamily="34" charset="0"/>
              <a:buNone/>
              <a:defRPr sz="2000" kern="1200">
                <a:solidFill>
                  <a:schemeClr val="tx1">
                    <a:lumMod val="75000"/>
                    <a:lumOff val="25000"/>
                  </a:schemeClr>
                </a:solidFill>
                <a:latin typeface="+mn-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dirty="0"/>
          </a:p>
        </p:txBody>
      </p:sp>
      <p:sp>
        <p:nvSpPr>
          <p:cNvPr id="4" name="Date Placeholder 3"/>
          <p:cNvSpPr>
            <a:spLocks noGrp="1"/>
          </p:cNvSpPr>
          <p:nvPr>
            <p:ph type="dt" sz="half" idx="10"/>
          </p:nvPr>
        </p:nvSpPr>
        <p:spPr>
          <a:xfrm>
            <a:off x="573741" y="6122894"/>
            <a:ext cx="2133600" cy="259317"/>
          </a:xfrm>
        </p:spPr>
        <p:txBody>
          <a:bodyPr/>
          <a:lstStyle/>
          <a:p>
            <a:fld id="{83BDE46D-E652-3C49-96E6-9E5892DE9219}" type="datetimeFigureOut">
              <a:rPr lang="en-US" smtClean="0"/>
              <a:t>4/13/2016</a:t>
            </a:fld>
            <a:endParaRPr lang="en-US"/>
          </a:p>
        </p:txBody>
      </p:sp>
      <p:sp>
        <p:nvSpPr>
          <p:cNvPr id="5" name="Footer Placeholder 4"/>
          <p:cNvSpPr>
            <a:spLocks noGrp="1"/>
          </p:cNvSpPr>
          <p:nvPr>
            <p:ph type="ftr" sz="quarter" idx="11"/>
          </p:nvPr>
        </p:nvSpPr>
        <p:spPr>
          <a:xfrm>
            <a:off x="5638800" y="6122894"/>
            <a:ext cx="2895600" cy="257810"/>
          </a:xfrm>
        </p:spPr>
        <p:txBody>
          <a:bodyPr/>
          <a:lstStyle/>
          <a:p>
            <a:endParaRPr lang="en-US"/>
          </a:p>
        </p:txBody>
      </p:sp>
      <p:sp>
        <p:nvSpPr>
          <p:cNvPr id="6" name="Slide Number Placeholder 5"/>
          <p:cNvSpPr>
            <a:spLocks noGrp="1"/>
          </p:cNvSpPr>
          <p:nvPr>
            <p:ph type="sldNum" sz="quarter" idx="12"/>
          </p:nvPr>
        </p:nvSpPr>
        <p:spPr>
          <a:xfrm>
            <a:off x="4191000" y="6122894"/>
            <a:ext cx="762000" cy="271463"/>
          </a:xfrm>
        </p:spPr>
        <p:txBody>
          <a:bodyPr/>
          <a:lstStyle/>
          <a:p>
            <a:fld id="{A8401447-0E28-BE4B-A28A-3A399998C222}"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Content, Picture, and Caption">
    <p:spTree>
      <p:nvGrpSpPr>
        <p:cNvPr id="1" name=""/>
        <p:cNvGrpSpPr/>
        <p:nvPr/>
      </p:nvGrpSpPr>
      <p:grpSpPr>
        <a:xfrm>
          <a:off x="0" y="0"/>
          <a:ext cx="0" cy="0"/>
          <a:chOff x="0" y="0"/>
          <a:chExt cx="0" cy="0"/>
        </a:xfrm>
      </p:grpSpPr>
      <p:grpSp>
        <p:nvGrpSpPr>
          <p:cNvPr id="8" name="Group 7"/>
          <p:cNvGrpSpPr/>
          <p:nvPr/>
        </p:nvGrpSpPr>
        <p:grpSpPr>
          <a:xfrm>
            <a:off x="182880" y="173699"/>
            <a:ext cx="8778240" cy="6510602"/>
            <a:chOff x="182880" y="173699"/>
            <a:chExt cx="8778240" cy="6510602"/>
          </a:xfrm>
        </p:grpSpPr>
        <p:grpSp>
          <p:nvGrpSpPr>
            <p:cNvPr id="26" name="Group 25"/>
            <p:cNvGrpSpPr/>
            <p:nvPr/>
          </p:nvGrpSpPr>
          <p:grpSpPr>
            <a:xfrm>
              <a:off x="182880" y="173699"/>
              <a:ext cx="8778240" cy="6510602"/>
              <a:chOff x="182880" y="173699"/>
              <a:chExt cx="8778240" cy="6510602"/>
            </a:xfrm>
          </p:grpSpPr>
          <p:grpSp>
            <p:nvGrpSpPr>
              <p:cNvPr id="27" name="Group 26"/>
              <p:cNvGrpSpPr/>
              <p:nvPr/>
            </p:nvGrpSpPr>
            <p:grpSpPr>
              <a:xfrm>
                <a:off x="182880" y="173699"/>
                <a:ext cx="8778240" cy="6510602"/>
                <a:chOff x="182880" y="173699"/>
                <a:chExt cx="8778240" cy="6510602"/>
              </a:xfrm>
            </p:grpSpPr>
            <p:sp>
              <p:nvSpPr>
                <p:cNvPr id="29" name="Rectangle 28"/>
                <p:cNvSpPr/>
                <p:nvPr/>
              </p:nvSpPr>
              <p:spPr>
                <a:xfrm>
                  <a:off x="182880" y="173699"/>
                  <a:ext cx="8778240" cy="6510602"/>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nvGrpSpPr>
                <p:cNvPr id="30" name="Group 10"/>
                <p:cNvGrpSpPr/>
                <p:nvPr/>
              </p:nvGrpSpPr>
              <p:grpSpPr>
                <a:xfrm>
                  <a:off x="256032" y="237744"/>
                  <a:ext cx="8622792" cy="6364224"/>
                  <a:chOff x="247157" y="247430"/>
                  <a:chExt cx="8622792" cy="6364224"/>
                </a:xfrm>
              </p:grpSpPr>
              <p:sp>
                <p:nvSpPr>
                  <p:cNvPr id="31" name="Rectangle 30"/>
                  <p:cNvSpPr>
                    <a:spLocks/>
                  </p:cNvSpPr>
                  <p:nvPr/>
                </p:nvSpPr>
                <p:spPr>
                  <a:xfrm>
                    <a:off x="247157" y="247430"/>
                    <a:ext cx="8622792" cy="6364224"/>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cxnSp>
                <p:nvCxnSpPr>
                  <p:cNvPr id="32" name="Straight Connector 31"/>
                  <p:cNvCxnSpPr/>
                  <p:nvPr/>
                </p:nvCxnSpPr>
                <p:spPr>
                  <a:xfrm>
                    <a:off x="247157" y="6389024"/>
                    <a:ext cx="8622792" cy="1588"/>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grpSp>
          </p:grpSp>
          <p:sp>
            <p:nvSpPr>
              <p:cNvPr id="28" name="Rectangle 27"/>
              <p:cNvSpPr/>
              <p:nvPr/>
            </p:nvSpPr>
            <p:spPr>
              <a:xfrm rot="5400000">
                <a:off x="801086" y="3274090"/>
                <a:ext cx="6135624" cy="64008"/>
              </a:xfrm>
              <a:prstGeom prst="rect">
                <a:avLst/>
              </a:prstGeom>
              <a:solidFill>
                <a:schemeClr val="bg2">
                  <a:lumMod val="40000"/>
                  <a:lumOff val="60000"/>
                </a:schemeClr>
              </a:solidFill>
              <a:ln w="3175">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25" name="Rectangle 24"/>
            <p:cNvSpPr/>
            <p:nvPr/>
          </p:nvSpPr>
          <p:spPr>
            <a:xfrm rot="10800000">
              <a:off x="258763" y="1594462"/>
              <a:ext cx="3575304" cy="64008"/>
            </a:xfrm>
            <a:prstGeom prst="rect">
              <a:avLst/>
            </a:prstGeom>
            <a:solidFill>
              <a:schemeClr val="bg2">
                <a:lumMod val="40000"/>
                <a:lumOff val="60000"/>
              </a:schemeClr>
            </a:solidFill>
            <a:ln w="3175">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2" name="Title 1"/>
          <p:cNvSpPr>
            <a:spLocks noGrp="1"/>
          </p:cNvSpPr>
          <p:nvPr>
            <p:ph type="title"/>
          </p:nvPr>
        </p:nvSpPr>
        <p:spPr>
          <a:xfrm>
            <a:off x="530225" y="1694329"/>
            <a:ext cx="3008313" cy="914400"/>
          </a:xfrm>
        </p:spPr>
        <p:txBody>
          <a:bodyPr anchor="b">
            <a:normAutofit/>
          </a:bodyPr>
          <a:lstStyle>
            <a:lvl1pPr algn="l">
              <a:defRPr sz="2800" b="0"/>
            </a:lvl1pPr>
          </a:lstStyle>
          <a:p>
            <a:r>
              <a:rPr lang="en-US" smtClean="0"/>
              <a:t>Click to edit Master title style</a:t>
            </a:r>
            <a:endParaRPr dirty="0"/>
          </a:p>
        </p:txBody>
      </p:sp>
      <p:sp>
        <p:nvSpPr>
          <p:cNvPr id="3" name="Content Placeholder 2"/>
          <p:cNvSpPr>
            <a:spLocks noGrp="1"/>
          </p:cNvSpPr>
          <p:nvPr>
            <p:ph idx="1"/>
          </p:nvPr>
        </p:nvSpPr>
        <p:spPr>
          <a:xfrm>
            <a:off x="4328319" y="609600"/>
            <a:ext cx="4114800" cy="5465763"/>
          </a:xfrm>
        </p:spPr>
        <p:txBody>
          <a:bodyPr>
            <a:normAutofit/>
          </a:bodyPr>
          <a:lstStyle>
            <a:lvl1pPr>
              <a:defRPr sz="2400" baseline="0"/>
            </a:lvl1pPr>
            <a:lvl2pPr>
              <a:defRPr sz="2200" baseline="0"/>
            </a:lvl2pPr>
            <a:lvl3pPr>
              <a:defRPr sz="2000" baseline="0"/>
            </a:lvl3pPr>
            <a:lvl4pPr>
              <a:defRPr sz="1800" baseline="0"/>
            </a:lvl4pPr>
            <a:lvl5pPr>
              <a:defRPr sz="1800" baseline="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Text Placeholder 3"/>
          <p:cNvSpPr>
            <a:spLocks noGrp="1"/>
          </p:cNvSpPr>
          <p:nvPr>
            <p:ph type="body" sz="half" idx="2"/>
          </p:nvPr>
        </p:nvSpPr>
        <p:spPr>
          <a:xfrm>
            <a:off x="530225" y="2672323"/>
            <a:ext cx="3008313" cy="3403040"/>
          </a:xfrm>
        </p:spPr>
        <p:txBody>
          <a:bodyPr>
            <a:normAutofit/>
          </a:bodyPr>
          <a:lstStyle>
            <a:lvl1pPr marL="0" indent="0">
              <a:lnSpc>
                <a:spcPct val="120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3BDE46D-E652-3C49-96E6-9E5892DE9219}" type="datetimeFigureOut">
              <a:rPr lang="en-US" smtClean="0"/>
              <a:t>4/13/2016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8401447-0E28-BE4B-A28A-3A399998C222}" type="slidenum">
              <a:rPr lang="en-US" smtClean="0"/>
              <a:t>‹#›</a:t>
            </a:fld>
            <a:endParaRPr lang="en-US"/>
          </a:p>
        </p:txBody>
      </p:sp>
      <p:sp>
        <p:nvSpPr>
          <p:cNvPr id="17" name="Picture Placeholder 16"/>
          <p:cNvSpPr>
            <a:spLocks noGrp="1"/>
          </p:cNvSpPr>
          <p:nvPr>
            <p:ph type="pic" sz="quarter" idx="13"/>
          </p:nvPr>
        </p:nvSpPr>
        <p:spPr>
          <a:xfrm>
            <a:off x="352892" y="310123"/>
            <a:ext cx="3398837" cy="1204912"/>
          </a:xfrm>
        </p:spPr>
        <p:txBody>
          <a:bodyPr>
            <a:normAutofit/>
          </a:bodyPr>
          <a:lstStyle>
            <a:lvl1pPr>
              <a:buNone/>
              <a:defRPr sz="1800"/>
            </a:lvl1pPr>
          </a:lstStyle>
          <a:p>
            <a:r>
              <a:rPr lang="en-US" smtClean="0"/>
              <a:t>Drag picture to placeholder or click icon to add</a:t>
            </a:r>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15" name="Group 14"/>
          <p:cNvGrpSpPr/>
          <p:nvPr/>
        </p:nvGrpSpPr>
        <p:grpSpPr>
          <a:xfrm>
            <a:off x="182880" y="173699"/>
            <a:ext cx="8778240" cy="6510602"/>
            <a:chOff x="182880" y="173699"/>
            <a:chExt cx="8778240" cy="6510602"/>
          </a:xfrm>
        </p:grpSpPr>
        <p:grpSp>
          <p:nvGrpSpPr>
            <p:cNvPr id="16" name="Group 15"/>
            <p:cNvGrpSpPr/>
            <p:nvPr/>
          </p:nvGrpSpPr>
          <p:grpSpPr>
            <a:xfrm>
              <a:off x="182880" y="173699"/>
              <a:ext cx="8778240" cy="6510602"/>
              <a:chOff x="182880" y="173699"/>
              <a:chExt cx="8778240" cy="6510602"/>
            </a:xfrm>
          </p:grpSpPr>
          <p:sp>
            <p:nvSpPr>
              <p:cNvPr id="18" name="Rectangle 17"/>
              <p:cNvSpPr/>
              <p:nvPr/>
            </p:nvSpPr>
            <p:spPr>
              <a:xfrm>
                <a:off x="182880" y="173699"/>
                <a:ext cx="8778240" cy="6510602"/>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nvGrpSpPr>
              <p:cNvPr id="19" name="Group 10"/>
              <p:cNvGrpSpPr/>
              <p:nvPr/>
            </p:nvGrpSpPr>
            <p:grpSpPr>
              <a:xfrm>
                <a:off x="256032" y="237744"/>
                <a:ext cx="8622792" cy="6364224"/>
                <a:chOff x="247157" y="247430"/>
                <a:chExt cx="8622792" cy="6364224"/>
              </a:xfrm>
            </p:grpSpPr>
            <p:sp>
              <p:nvSpPr>
                <p:cNvPr id="20" name="Rectangle 19"/>
                <p:cNvSpPr>
                  <a:spLocks/>
                </p:cNvSpPr>
                <p:nvPr/>
              </p:nvSpPr>
              <p:spPr>
                <a:xfrm>
                  <a:off x="247157" y="247430"/>
                  <a:ext cx="8622792" cy="6364224"/>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cxnSp>
              <p:nvCxnSpPr>
                <p:cNvPr id="21" name="Straight Connector 20"/>
                <p:cNvCxnSpPr/>
                <p:nvPr/>
              </p:nvCxnSpPr>
              <p:spPr>
                <a:xfrm>
                  <a:off x="247157" y="6389024"/>
                  <a:ext cx="8622792" cy="1588"/>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grpSp>
        </p:grpSp>
        <p:sp>
          <p:nvSpPr>
            <p:cNvPr id="17" name="Rectangle 16"/>
            <p:cNvSpPr/>
            <p:nvPr/>
          </p:nvSpPr>
          <p:spPr>
            <a:xfrm rot="5400000">
              <a:off x="801086" y="3274090"/>
              <a:ext cx="6135624" cy="64008"/>
            </a:xfrm>
            <a:prstGeom prst="rect">
              <a:avLst/>
            </a:prstGeom>
            <a:solidFill>
              <a:schemeClr val="bg2">
                <a:lumMod val="40000"/>
                <a:lumOff val="60000"/>
              </a:schemeClr>
            </a:solidFill>
            <a:ln w="3175">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2" name="Title 1"/>
          <p:cNvSpPr>
            <a:spLocks noGrp="1"/>
          </p:cNvSpPr>
          <p:nvPr>
            <p:ph type="title"/>
          </p:nvPr>
        </p:nvSpPr>
        <p:spPr>
          <a:xfrm>
            <a:off x="530352" y="1691640"/>
            <a:ext cx="3008376" cy="914400"/>
          </a:xfrm>
        </p:spPr>
        <p:txBody>
          <a:bodyPr anchor="b">
            <a:noAutofit/>
          </a:bodyPr>
          <a:lstStyle>
            <a:lvl1pPr algn="l">
              <a:defRPr sz="2800" b="0"/>
            </a:lvl1pPr>
          </a:lstStyle>
          <a:p>
            <a:r>
              <a:rPr lang="en-US" smtClean="0"/>
              <a:t>Click to edit Master title style</a:t>
            </a:r>
            <a:endParaRPr/>
          </a:p>
        </p:txBody>
      </p:sp>
      <p:sp>
        <p:nvSpPr>
          <p:cNvPr id="3" name="Picture Placeholder 2"/>
          <p:cNvSpPr>
            <a:spLocks noGrp="1"/>
          </p:cNvSpPr>
          <p:nvPr>
            <p:ph type="pic" idx="1"/>
          </p:nvPr>
        </p:nvSpPr>
        <p:spPr>
          <a:xfrm>
            <a:off x="4338559" y="612775"/>
            <a:ext cx="4114800" cy="5468112"/>
          </a:xfrm>
        </p:spPr>
        <p:txBody>
          <a:bodyPr>
            <a:normAutofit/>
          </a:bodyPr>
          <a:lstStyle>
            <a:lvl1pPr marL="0" indent="0">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a:p>
        </p:txBody>
      </p:sp>
      <p:sp>
        <p:nvSpPr>
          <p:cNvPr id="4" name="Text Placeholder 3"/>
          <p:cNvSpPr>
            <a:spLocks noGrp="1"/>
          </p:cNvSpPr>
          <p:nvPr>
            <p:ph type="body" sz="half" idx="2"/>
          </p:nvPr>
        </p:nvSpPr>
        <p:spPr>
          <a:xfrm>
            <a:off x="530352" y="2670048"/>
            <a:ext cx="3008376" cy="3401568"/>
          </a:xfrm>
        </p:spPr>
        <p:txBody>
          <a:bodyPr vert="horz" lIns="91440" tIns="45720" rIns="91440" bIns="45720" rtlCol="0">
            <a:normAutofit/>
          </a:bodyPr>
          <a:lstStyle>
            <a:lvl1pPr marL="0" indent="0">
              <a:lnSpc>
                <a:spcPct val="120000"/>
              </a:lnSpc>
              <a:spcBef>
                <a:spcPts val="600"/>
              </a:spcBef>
              <a:buNone/>
              <a:defRPr sz="1600" kern="1200">
                <a:solidFill>
                  <a:schemeClr val="tx1">
                    <a:lumMod val="75000"/>
                    <a:lumOff val="25000"/>
                  </a:schemeClr>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lgn="l" defTabSz="914400" rtl="0" eaLnBrk="1" latinLnBrk="0" hangingPunct="1">
              <a:lnSpc>
                <a:spcPct val="120000"/>
              </a:lnSpc>
              <a:spcBef>
                <a:spcPts val="2000"/>
              </a:spcBef>
              <a:buClr>
                <a:schemeClr val="bg1">
                  <a:lumMod val="75000"/>
                  <a:lumOff val="25000"/>
                </a:schemeClr>
              </a:buClr>
              <a:buFont typeface="Arial" pitchFamily="34" charset="0"/>
              <a:buNone/>
            </a:pPr>
            <a:r>
              <a:rPr lang="en-US" smtClean="0"/>
              <a:t>Click to edit Master text styles</a:t>
            </a:r>
          </a:p>
        </p:txBody>
      </p:sp>
      <p:sp>
        <p:nvSpPr>
          <p:cNvPr id="5" name="Date Placeholder 4"/>
          <p:cNvSpPr>
            <a:spLocks noGrp="1"/>
          </p:cNvSpPr>
          <p:nvPr>
            <p:ph type="dt" sz="half" idx="10"/>
          </p:nvPr>
        </p:nvSpPr>
        <p:spPr/>
        <p:txBody>
          <a:bodyPr/>
          <a:lstStyle/>
          <a:p>
            <a:fld id="{83BDE46D-E652-3C49-96E6-9E5892DE9219}" type="datetimeFigureOut">
              <a:rPr lang="en-US" smtClean="0"/>
              <a:t>4/13/2016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8401447-0E28-BE4B-A28A-3A399998C222}" type="slidenum">
              <a:rPr lang="en-US" smtClean="0"/>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picTx" preserve="1">
  <p:cSld name="Picture above Caption">
    <p:spTree>
      <p:nvGrpSpPr>
        <p:cNvPr id="1" name=""/>
        <p:cNvGrpSpPr/>
        <p:nvPr/>
      </p:nvGrpSpPr>
      <p:grpSpPr>
        <a:xfrm>
          <a:off x="0" y="0"/>
          <a:ext cx="0" cy="0"/>
          <a:chOff x="0" y="0"/>
          <a:chExt cx="0" cy="0"/>
        </a:xfrm>
      </p:grpSpPr>
      <p:grpSp>
        <p:nvGrpSpPr>
          <p:cNvPr id="10" name="Group 9"/>
          <p:cNvGrpSpPr/>
          <p:nvPr/>
        </p:nvGrpSpPr>
        <p:grpSpPr>
          <a:xfrm>
            <a:off x="182880" y="173699"/>
            <a:ext cx="8778240" cy="6510602"/>
            <a:chOff x="182880" y="173699"/>
            <a:chExt cx="8778240" cy="6510602"/>
          </a:xfrm>
        </p:grpSpPr>
        <p:grpSp>
          <p:nvGrpSpPr>
            <p:cNvPr id="17" name="Group 16"/>
            <p:cNvGrpSpPr/>
            <p:nvPr/>
          </p:nvGrpSpPr>
          <p:grpSpPr>
            <a:xfrm>
              <a:off x="182880" y="173699"/>
              <a:ext cx="8778240" cy="6510602"/>
              <a:chOff x="182880" y="173699"/>
              <a:chExt cx="8778240" cy="6510602"/>
            </a:xfrm>
          </p:grpSpPr>
          <p:sp>
            <p:nvSpPr>
              <p:cNvPr id="19" name="Rectangle 18"/>
              <p:cNvSpPr/>
              <p:nvPr/>
            </p:nvSpPr>
            <p:spPr>
              <a:xfrm>
                <a:off x="182880" y="173699"/>
                <a:ext cx="8778240" cy="6510602"/>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nvGrpSpPr>
              <p:cNvPr id="21" name="Group 10"/>
              <p:cNvGrpSpPr/>
              <p:nvPr/>
            </p:nvGrpSpPr>
            <p:grpSpPr>
              <a:xfrm>
                <a:off x="256032" y="237744"/>
                <a:ext cx="8622792" cy="6364224"/>
                <a:chOff x="247157" y="247430"/>
                <a:chExt cx="8622792" cy="6364224"/>
              </a:xfrm>
            </p:grpSpPr>
            <p:sp>
              <p:nvSpPr>
                <p:cNvPr id="22" name="Rectangle 21"/>
                <p:cNvSpPr>
                  <a:spLocks/>
                </p:cNvSpPr>
                <p:nvPr/>
              </p:nvSpPr>
              <p:spPr>
                <a:xfrm>
                  <a:off x="247157" y="247430"/>
                  <a:ext cx="8622792" cy="6364224"/>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cxnSp>
              <p:nvCxnSpPr>
                <p:cNvPr id="23" name="Straight Connector 22"/>
                <p:cNvCxnSpPr/>
                <p:nvPr/>
              </p:nvCxnSpPr>
              <p:spPr>
                <a:xfrm>
                  <a:off x="247157" y="6389024"/>
                  <a:ext cx="8622792" cy="1588"/>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grpSp>
        </p:grpSp>
        <p:sp>
          <p:nvSpPr>
            <p:cNvPr id="20" name="Rectangle 19"/>
            <p:cNvSpPr/>
            <p:nvPr/>
          </p:nvSpPr>
          <p:spPr>
            <a:xfrm>
              <a:off x="256032" y="4203192"/>
              <a:ext cx="8622792" cy="64008"/>
            </a:xfrm>
            <a:prstGeom prst="rect">
              <a:avLst/>
            </a:prstGeom>
            <a:solidFill>
              <a:schemeClr val="bg2">
                <a:lumMod val="40000"/>
                <a:lumOff val="60000"/>
              </a:schemeClr>
            </a:solidFill>
            <a:ln w="3175">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2" name="Title 1"/>
          <p:cNvSpPr>
            <a:spLocks noGrp="1"/>
          </p:cNvSpPr>
          <p:nvPr>
            <p:ph type="title"/>
          </p:nvPr>
        </p:nvSpPr>
        <p:spPr>
          <a:xfrm>
            <a:off x="530351" y="4287819"/>
            <a:ext cx="8021977" cy="916193"/>
          </a:xfrm>
        </p:spPr>
        <p:txBody>
          <a:bodyPr anchor="b">
            <a:noAutofit/>
          </a:bodyPr>
          <a:lstStyle>
            <a:lvl1pPr algn="l">
              <a:defRPr sz="3600" b="0"/>
            </a:lvl1pPr>
          </a:lstStyle>
          <a:p>
            <a:r>
              <a:rPr lang="en-US" smtClean="0"/>
              <a:t>Click to edit Master title style</a:t>
            </a:r>
            <a:endParaRPr dirty="0"/>
          </a:p>
        </p:txBody>
      </p:sp>
      <p:sp>
        <p:nvSpPr>
          <p:cNvPr id="3" name="Picture Placeholder 2"/>
          <p:cNvSpPr>
            <a:spLocks noGrp="1"/>
          </p:cNvSpPr>
          <p:nvPr>
            <p:ph type="pic" idx="1"/>
          </p:nvPr>
        </p:nvSpPr>
        <p:spPr>
          <a:xfrm>
            <a:off x="356347" y="331694"/>
            <a:ext cx="8421624" cy="3783106"/>
          </a:xfrm>
        </p:spPr>
        <p:txBody>
          <a:bodyPr>
            <a:normAutofit/>
          </a:bodyPr>
          <a:lstStyle>
            <a:lvl1pPr marL="0" indent="0">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a:p>
        </p:txBody>
      </p:sp>
      <p:sp>
        <p:nvSpPr>
          <p:cNvPr id="4" name="Text Placeholder 3"/>
          <p:cNvSpPr>
            <a:spLocks noGrp="1"/>
          </p:cNvSpPr>
          <p:nvPr>
            <p:ph type="body" sz="half" idx="2"/>
          </p:nvPr>
        </p:nvSpPr>
        <p:spPr>
          <a:xfrm>
            <a:off x="530351" y="5271247"/>
            <a:ext cx="8021977" cy="1013011"/>
          </a:xfrm>
        </p:spPr>
        <p:txBody>
          <a:bodyPr vert="horz" lIns="91440" tIns="45720" rIns="91440" bIns="45720" rtlCol="0">
            <a:normAutofit/>
          </a:bodyPr>
          <a:lstStyle>
            <a:lvl1pPr marL="0" indent="0">
              <a:spcBef>
                <a:spcPts val="0"/>
              </a:spcBef>
              <a:buNone/>
              <a:defRPr sz="1800" kern="1200">
                <a:solidFill>
                  <a:schemeClr val="tx1">
                    <a:lumMod val="75000"/>
                    <a:lumOff val="25000"/>
                  </a:schemeClr>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lgn="l" defTabSz="914400" rtl="0" eaLnBrk="1" latinLnBrk="0" hangingPunct="1">
              <a:lnSpc>
                <a:spcPct val="120000"/>
              </a:lnSpc>
              <a:spcBef>
                <a:spcPts val="2000"/>
              </a:spcBef>
              <a:buClr>
                <a:schemeClr val="bg1">
                  <a:lumMod val="75000"/>
                  <a:lumOff val="25000"/>
                </a:schemeClr>
              </a:buClr>
              <a:buFont typeface="Arial" pitchFamily="34" charset="0"/>
              <a:buNone/>
            </a:pPr>
            <a:r>
              <a:rPr lang="en-US" smtClean="0"/>
              <a:t>Click to edit Master text styles</a:t>
            </a:r>
          </a:p>
        </p:txBody>
      </p:sp>
      <p:sp>
        <p:nvSpPr>
          <p:cNvPr id="5" name="Date Placeholder 4"/>
          <p:cNvSpPr>
            <a:spLocks noGrp="1"/>
          </p:cNvSpPr>
          <p:nvPr>
            <p:ph type="dt" sz="half" idx="10"/>
          </p:nvPr>
        </p:nvSpPr>
        <p:spPr/>
        <p:txBody>
          <a:bodyPr/>
          <a:lstStyle/>
          <a:p>
            <a:fld id="{83BDE46D-E652-3C49-96E6-9E5892DE9219}" type="datetimeFigureOut">
              <a:rPr lang="en-US" smtClean="0"/>
              <a:t>4/13/2016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8401447-0E28-BE4B-A28A-3A399998C222}" type="slidenum">
              <a:rPr lang="en-US" smtClean="0"/>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grpSp>
        <p:nvGrpSpPr>
          <p:cNvPr id="13" name="Group 12"/>
          <p:cNvGrpSpPr/>
          <p:nvPr/>
        </p:nvGrpSpPr>
        <p:grpSpPr>
          <a:xfrm>
            <a:off x="182880" y="173699"/>
            <a:ext cx="8778240" cy="6510602"/>
            <a:chOff x="182880" y="173699"/>
            <a:chExt cx="8778240" cy="6510602"/>
          </a:xfrm>
        </p:grpSpPr>
        <p:sp>
          <p:nvSpPr>
            <p:cNvPr id="14" name="Rectangle 13"/>
            <p:cNvSpPr/>
            <p:nvPr/>
          </p:nvSpPr>
          <p:spPr>
            <a:xfrm>
              <a:off x="182880" y="173699"/>
              <a:ext cx="8778240" cy="6510602"/>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nvGrpSpPr>
            <p:cNvPr id="15" name="Group 10"/>
            <p:cNvGrpSpPr/>
            <p:nvPr/>
          </p:nvGrpSpPr>
          <p:grpSpPr>
            <a:xfrm>
              <a:off x="256032" y="237744"/>
              <a:ext cx="8622792" cy="6364224"/>
              <a:chOff x="247157" y="247430"/>
              <a:chExt cx="8622792" cy="6364224"/>
            </a:xfrm>
          </p:grpSpPr>
          <p:sp>
            <p:nvSpPr>
              <p:cNvPr id="16" name="Rectangle 15"/>
              <p:cNvSpPr>
                <a:spLocks/>
              </p:cNvSpPr>
              <p:nvPr/>
            </p:nvSpPr>
            <p:spPr>
              <a:xfrm>
                <a:off x="247157" y="247430"/>
                <a:ext cx="8622792" cy="6364224"/>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cxnSp>
            <p:nvCxnSpPr>
              <p:cNvPr id="17" name="Straight Connector 16"/>
              <p:cNvCxnSpPr/>
              <p:nvPr/>
            </p:nvCxnSpPr>
            <p:spPr>
              <a:xfrm>
                <a:off x="247157" y="6389024"/>
                <a:ext cx="8622792" cy="1588"/>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sp>
            <p:nvSpPr>
              <p:cNvPr id="18" name="Rectangle 17"/>
              <p:cNvSpPr/>
              <p:nvPr/>
            </p:nvSpPr>
            <p:spPr>
              <a:xfrm>
                <a:off x="247157" y="1612392"/>
                <a:ext cx="8622792" cy="64008"/>
              </a:xfrm>
              <a:prstGeom prst="rect">
                <a:avLst/>
              </a:prstGeom>
              <a:solidFill>
                <a:schemeClr val="bg2">
                  <a:lumMod val="40000"/>
                  <a:lumOff val="60000"/>
                </a:schemeClr>
              </a:solidFill>
              <a:ln w="3175">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grpSp>
      <p:sp>
        <p:nvSpPr>
          <p:cNvPr id="2" name="Title 1"/>
          <p:cNvSpPr>
            <a:spLocks noGrp="1"/>
          </p:cNvSpPr>
          <p:nvPr>
            <p:ph type="title"/>
          </p:nvPr>
        </p:nvSpPr>
        <p:spPr/>
        <p:txBody>
          <a:bodyPr/>
          <a:lstStyle/>
          <a:p>
            <a:r>
              <a:rPr lang="en-US" smtClean="0"/>
              <a:t>Click to edit Master title style</a:t>
            </a:r>
            <a:endParaRPr/>
          </a:p>
        </p:txBody>
      </p:sp>
      <p:sp>
        <p:nvSpPr>
          <p:cNvPr id="3" name="Vertical Text Placeholder 2"/>
          <p:cNvSpPr>
            <a:spLocks noGrp="1"/>
          </p:cNvSpPr>
          <p:nvPr>
            <p:ph type="body" orient="vert" idx="1"/>
          </p:nvPr>
        </p:nvSpPr>
        <p:spPr/>
        <p:txBody>
          <a:bodyPr vert="eaVert"/>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p:txBody>
          <a:bodyPr/>
          <a:lstStyle/>
          <a:p>
            <a:fld id="{83BDE46D-E652-3C49-96E6-9E5892DE9219}" type="datetimeFigureOut">
              <a:rPr lang="en-US" smtClean="0"/>
              <a:t>4/13/2016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8401447-0E28-BE4B-A28A-3A399998C222}" type="slidenum">
              <a:rPr lang="en-US" smtClean="0"/>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grpSp>
        <p:nvGrpSpPr>
          <p:cNvPr id="9" name="Group 8"/>
          <p:cNvGrpSpPr/>
          <p:nvPr/>
        </p:nvGrpSpPr>
        <p:grpSpPr>
          <a:xfrm>
            <a:off x="182880" y="173699"/>
            <a:ext cx="8778240" cy="6510602"/>
            <a:chOff x="182880" y="173699"/>
            <a:chExt cx="8778240" cy="6510602"/>
          </a:xfrm>
        </p:grpSpPr>
        <p:grpSp>
          <p:nvGrpSpPr>
            <p:cNvPr id="14" name="Group 13"/>
            <p:cNvGrpSpPr/>
            <p:nvPr/>
          </p:nvGrpSpPr>
          <p:grpSpPr>
            <a:xfrm>
              <a:off x="182880" y="173699"/>
              <a:ext cx="8778240" cy="6510602"/>
              <a:chOff x="182880" y="173699"/>
              <a:chExt cx="8778240" cy="6510602"/>
            </a:xfrm>
          </p:grpSpPr>
          <p:sp>
            <p:nvSpPr>
              <p:cNvPr id="15" name="Rectangle 14"/>
              <p:cNvSpPr/>
              <p:nvPr/>
            </p:nvSpPr>
            <p:spPr>
              <a:xfrm>
                <a:off x="182880" y="173699"/>
                <a:ext cx="8778240" cy="6510602"/>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nvGrpSpPr>
              <p:cNvPr id="16" name="Group 10"/>
              <p:cNvGrpSpPr/>
              <p:nvPr/>
            </p:nvGrpSpPr>
            <p:grpSpPr>
              <a:xfrm>
                <a:off x="256032" y="237744"/>
                <a:ext cx="8622792" cy="6364224"/>
                <a:chOff x="247157" y="247430"/>
                <a:chExt cx="8622792" cy="6364224"/>
              </a:xfrm>
            </p:grpSpPr>
            <p:sp>
              <p:nvSpPr>
                <p:cNvPr id="17" name="Rectangle 16"/>
                <p:cNvSpPr>
                  <a:spLocks/>
                </p:cNvSpPr>
                <p:nvPr/>
              </p:nvSpPr>
              <p:spPr>
                <a:xfrm>
                  <a:off x="247157" y="247430"/>
                  <a:ext cx="8622792" cy="6364224"/>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cxnSp>
              <p:nvCxnSpPr>
                <p:cNvPr id="19" name="Straight Connector 18"/>
                <p:cNvCxnSpPr/>
                <p:nvPr/>
              </p:nvCxnSpPr>
              <p:spPr>
                <a:xfrm>
                  <a:off x="247157" y="6389024"/>
                  <a:ext cx="8622792" cy="1588"/>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grpSp>
        </p:grpSp>
        <p:sp>
          <p:nvSpPr>
            <p:cNvPr id="18" name="Rectangle 17"/>
            <p:cNvSpPr/>
            <p:nvPr/>
          </p:nvSpPr>
          <p:spPr>
            <a:xfrm rot="5400000">
              <a:off x="4242277" y="3274090"/>
              <a:ext cx="6135624" cy="64008"/>
            </a:xfrm>
            <a:prstGeom prst="rect">
              <a:avLst/>
            </a:prstGeom>
            <a:solidFill>
              <a:schemeClr val="bg2">
                <a:lumMod val="40000"/>
                <a:lumOff val="60000"/>
              </a:schemeClr>
            </a:solidFill>
            <a:ln w="3175">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2" name="Vertical Title 1"/>
          <p:cNvSpPr>
            <a:spLocks noGrp="1"/>
          </p:cNvSpPr>
          <p:nvPr>
            <p:ph type="title" orient="vert"/>
          </p:nvPr>
        </p:nvSpPr>
        <p:spPr>
          <a:xfrm>
            <a:off x="7391399" y="609600"/>
            <a:ext cx="1416423" cy="5516563"/>
          </a:xfrm>
        </p:spPr>
        <p:txBody>
          <a:bodyPr vert="eaVert">
            <a:normAutofit/>
          </a:bodyPr>
          <a:lstStyle>
            <a:lvl1pPr>
              <a:defRPr sz="3600"/>
            </a:lvl1pPr>
          </a:lstStyle>
          <a:p>
            <a:r>
              <a:rPr lang="en-US" smtClean="0"/>
              <a:t>Click to edit Master title style</a:t>
            </a:r>
            <a:endParaRPr/>
          </a:p>
        </p:txBody>
      </p:sp>
      <p:sp>
        <p:nvSpPr>
          <p:cNvPr id="3" name="Vertical Text Placeholder 2"/>
          <p:cNvSpPr>
            <a:spLocks noGrp="1"/>
          </p:cNvSpPr>
          <p:nvPr>
            <p:ph type="body" orient="vert" idx="1"/>
          </p:nvPr>
        </p:nvSpPr>
        <p:spPr>
          <a:xfrm>
            <a:off x="578222" y="609600"/>
            <a:ext cx="6279777" cy="5516563"/>
          </a:xfrm>
        </p:spPr>
        <p:txBody>
          <a:bodyPr vert="eaVert"/>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p:txBody>
          <a:bodyPr/>
          <a:lstStyle/>
          <a:p>
            <a:fld id="{83BDE46D-E652-3C49-96E6-9E5892DE9219}" type="datetimeFigureOut">
              <a:rPr lang="en-US" smtClean="0"/>
              <a:t>4/13/2016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8401447-0E28-BE4B-A28A-3A399998C222}"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grpSp>
        <p:nvGrpSpPr>
          <p:cNvPr id="9" name="Group 8"/>
          <p:cNvGrpSpPr/>
          <p:nvPr/>
        </p:nvGrpSpPr>
        <p:grpSpPr>
          <a:xfrm>
            <a:off x="182880" y="173699"/>
            <a:ext cx="8778240" cy="6510602"/>
            <a:chOff x="182880" y="173699"/>
            <a:chExt cx="8778240" cy="6510602"/>
          </a:xfrm>
        </p:grpSpPr>
        <p:sp>
          <p:nvSpPr>
            <p:cNvPr id="13" name="Rectangle 12"/>
            <p:cNvSpPr/>
            <p:nvPr/>
          </p:nvSpPr>
          <p:spPr>
            <a:xfrm>
              <a:off x="182880" y="173699"/>
              <a:ext cx="8778240" cy="6510602"/>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nvGrpSpPr>
            <p:cNvPr id="8" name="Group 10"/>
            <p:cNvGrpSpPr/>
            <p:nvPr/>
          </p:nvGrpSpPr>
          <p:grpSpPr>
            <a:xfrm>
              <a:off x="256032" y="237744"/>
              <a:ext cx="8622792" cy="6364224"/>
              <a:chOff x="247157" y="247430"/>
              <a:chExt cx="8622792" cy="6364224"/>
            </a:xfrm>
          </p:grpSpPr>
          <p:sp>
            <p:nvSpPr>
              <p:cNvPr id="19" name="Rectangle 18"/>
              <p:cNvSpPr>
                <a:spLocks/>
              </p:cNvSpPr>
              <p:nvPr/>
            </p:nvSpPr>
            <p:spPr>
              <a:xfrm>
                <a:off x="247157" y="247430"/>
                <a:ext cx="8622792" cy="6364224"/>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cxnSp>
            <p:nvCxnSpPr>
              <p:cNvPr id="20" name="Straight Connector 19"/>
              <p:cNvCxnSpPr/>
              <p:nvPr/>
            </p:nvCxnSpPr>
            <p:spPr>
              <a:xfrm>
                <a:off x="247157" y="6389024"/>
                <a:ext cx="8622792" cy="1588"/>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sp>
            <p:nvSpPr>
              <p:cNvPr id="21" name="Rectangle 20"/>
              <p:cNvSpPr/>
              <p:nvPr/>
            </p:nvSpPr>
            <p:spPr>
              <a:xfrm>
                <a:off x="247157" y="1612392"/>
                <a:ext cx="8622792" cy="64008"/>
              </a:xfrm>
              <a:prstGeom prst="rect">
                <a:avLst/>
              </a:prstGeom>
              <a:solidFill>
                <a:schemeClr val="bg2">
                  <a:lumMod val="40000"/>
                  <a:lumOff val="60000"/>
                </a:schemeClr>
              </a:solidFill>
              <a:ln w="3175">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grpSp>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idx="1"/>
          </p:nvPr>
        </p:nvSpPr>
        <p:spPr/>
        <p:txBody>
          <a:bodyPr/>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p:txBody>
          <a:bodyPr/>
          <a:lstStyle/>
          <a:p>
            <a:fld id="{83BDE46D-E652-3C49-96E6-9E5892DE9219}" type="datetimeFigureOut">
              <a:rPr lang="en-US" smtClean="0"/>
              <a:t>4/13/2016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8401447-0E28-BE4B-A28A-3A399998C222}"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Slide with Picture">
    <p:spTree>
      <p:nvGrpSpPr>
        <p:cNvPr id="1" name=""/>
        <p:cNvGrpSpPr/>
        <p:nvPr/>
      </p:nvGrpSpPr>
      <p:grpSpPr>
        <a:xfrm>
          <a:off x="0" y="0"/>
          <a:ext cx="0" cy="0"/>
          <a:chOff x="0" y="0"/>
          <a:chExt cx="0" cy="0"/>
        </a:xfrm>
      </p:grpSpPr>
      <p:grpSp>
        <p:nvGrpSpPr>
          <p:cNvPr id="10" name="Group 9"/>
          <p:cNvGrpSpPr/>
          <p:nvPr/>
        </p:nvGrpSpPr>
        <p:grpSpPr>
          <a:xfrm>
            <a:off x="486873" y="411480"/>
            <a:ext cx="8170254" cy="6035040"/>
            <a:chOff x="486873" y="411480"/>
            <a:chExt cx="8170254" cy="6035040"/>
          </a:xfrm>
        </p:grpSpPr>
        <p:sp>
          <p:nvSpPr>
            <p:cNvPr id="12" name="Rectangle 11"/>
            <p:cNvSpPr/>
            <p:nvPr/>
          </p:nvSpPr>
          <p:spPr>
            <a:xfrm>
              <a:off x="486873" y="411480"/>
              <a:ext cx="8170254" cy="6035040"/>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nvGrpSpPr>
            <p:cNvPr id="6" name="Group 11"/>
            <p:cNvGrpSpPr/>
            <p:nvPr/>
          </p:nvGrpSpPr>
          <p:grpSpPr>
            <a:xfrm>
              <a:off x="562842" y="475488"/>
              <a:ext cx="7982713" cy="5888736"/>
              <a:chOff x="562842" y="475488"/>
              <a:chExt cx="7982713" cy="5888736"/>
            </a:xfrm>
          </p:grpSpPr>
          <p:sp>
            <p:nvSpPr>
              <p:cNvPr id="8" name="Rectangle 7"/>
              <p:cNvSpPr>
                <a:spLocks/>
              </p:cNvSpPr>
              <p:nvPr/>
            </p:nvSpPr>
            <p:spPr>
              <a:xfrm>
                <a:off x="562843" y="475488"/>
                <a:ext cx="7982712" cy="5888736"/>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cxnSp>
            <p:nvCxnSpPr>
              <p:cNvPr id="9" name="Straight Connector 8"/>
              <p:cNvCxnSpPr/>
              <p:nvPr/>
            </p:nvCxnSpPr>
            <p:spPr>
              <a:xfrm>
                <a:off x="562842" y="6133646"/>
                <a:ext cx="7982712" cy="1472"/>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cxnSp>
            <p:nvCxnSpPr>
              <p:cNvPr id="11" name="Straight Connector 10"/>
              <p:cNvCxnSpPr/>
              <p:nvPr/>
            </p:nvCxnSpPr>
            <p:spPr>
              <a:xfrm>
                <a:off x="562842" y="3427528"/>
                <a:ext cx="7982712" cy="1472"/>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grpSp>
      </p:grpSp>
      <p:sp>
        <p:nvSpPr>
          <p:cNvPr id="2" name="Title 1"/>
          <p:cNvSpPr>
            <a:spLocks noGrp="1"/>
          </p:cNvSpPr>
          <p:nvPr>
            <p:ph type="ctrTitle"/>
          </p:nvPr>
        </p:nvSpPr>
        <p:spPr>
          <a:xfrm>
            <a:off x="900113" y="3442447"/>
            <a:ext cx="7345362" cy="1532965"/>
          </a:xfrm>
        </p:spPr>
        <p:txBody>
          <a:bodyPr anchor="b" anchorCtr="0">
            <a:normAutofit/>
          </a:bodyPr>
          <a:lstStyle>
            <a:lvl1pPr>
              <a:defRPr sz="5400"/>
            </a:lvl1pPr>
          </a:lstStyle>
          <a:p>
            <a:r>
              <a:rPr lang="en-US" smtClean="0"/>
              <a:t>Click to edit Master title style</a:t>
            </a:r>
            <a:endParaRPr/>
          </a:p>
        </p:txBody>
      </p:sp>
      <p:sp>
        <p:nvSpPr>
          <p:cNvPr id="3" name="Subtitle 2"/>
          <p:cNvSpPr>
            <a:spLocks noGrp="1"/>
          </p:cNvSpPr>
          <p:nvPr>
            <p:ph type="subTitle" idx="1"/>
          </p:nvPr>
        </p:nvSpPr>
        <p:spPr>
          <a:xfrm>
            <a:off x="900113" y="5029200"/>
            <a:ext cx="7345362" cy="990600"/>
          </a:xfrm>
        </p:spPr>
        <p:txBody>
          <a:bodyPr>
            <a:normAutofit/>
          </a:bodyPr>
          <a:lstStyle>
            <a:lvl1pPr marL="0" indent="0" algn="ctr">
              <a:spcBef>
                <a:spcPts val="300"/>
              </a:spcBef>
              <a:buNone/>
              <a:defRPr sz="2000">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dirty="0"/>
          </a:p>
        </p:txBody>
      </p:sp>
      <p:sp>
        <p:nvSpPr>
          <p:cNvPr id="4" name="Date Placeholder 3"/>
          <p:cNvSpPr>
            <a:spLocks noGrp="1"/>
          </p:cNvSpPr>
          <p:nvPr>
            <p:ph type="dt" sz="half" idx="10"/>
          </p:nvPr>
        </p:nvSpPr>
        <p:spPr>
          <a:xfrm>
            <a:off x="569259" y="6122894"/>
            <a:ext cx="2133600" cy="259317"/>
          </a:xfrm>
        </p:spPr>
        <p:txBody>
          <a:bodyPr/>
          <a:lstStyle/>
          <a:p>
            <a:fld id="{83BDE46D-E652-3C49-96E6-9E5892DE9219}" type="datetimeFigureOut">
              <a:rPr lang="en-US" smtClean="0"/>
              <a:t>4/13/2016</a:t>
            </a:fld>
            <a:endParaRPr lang="en-US"/>
          </a:p>
        </p:txBody>
      </p:sp>
      <p:sp>
        <p:nvSpPr>
          <p:cNvPr id="5" name="Footer Placeholder 4"/>
          <p:cNvSpPr>
            <a:spLocks noGrp="1"/>
          </p:cNvSpPr>
          <p:nvPr>
            <p:ph type="ftr" sz="quarter" idx="11"/>
          </p:nvPr>
        </p:nvSpPr>
        <p:spPr>
          <a:xfrm>
            <a:off x="5638800" y="6124401"/>
            <a:ext cx="2895600" cy="257810"/>
          </a:xfrm>
        </p:spPr>
        <p:txBody>
          <a:bodyPr/>
          <a:lstStyle/>
          <a:p>
            <a:endParaRPr lang="en-US"/>
          </a:p>
        </p:txBody>
      </p:sp>
      <p:sp>
        <p:nvSpPr>
          <p:cNvPr id="14" name="Picture Placeholder 13"/>
          <p:cNvSpPr>
            <a:spLocks noGrp="1"/>
          </p:cNvSpPr>
          <p:nvPr>
            <p:ph type="pic" sz="quarter" idx="12"/>
          </p:nvPr>
        </p:nvSpPr>
        <p:spPr>
          <a:xfrm>
            <a:off x="636493" y="533400"/>
            <a:ext cx="7836408" cy="2828925"/>
          </a:xfrm>
        </p:spPr>
        <p:txBody>
          <a:bodyPr>
            <a:normAutofit/>
          </a:bodyPr>
          <a:lstStyle>
            <a:lvl1pPr>
              <a:buNone/>
              <a:defRPr sz="2000"/>
            </a:lvl1pPr>
          </a:lstStyle>
          <a:p>
            <a:r>
              <a:rPr lang="en-US" smtClean="0"/>
              <a:t>Drag picture to placeholder or click icon to add</a:t>
            </a:r>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grpSp>
        <p:nvGrpSpPr>
          <p:cNvPr id="9" name="Group 8"/>
          <p:cNvGrpSpPr/>
          <p:nvPr/>
        </p:nvGrpSpPr>
        <p:grpSpPr>
          <a:xfrm>
            <a:off x="182880" y="173699"/>
            <a:ext cx="8778240" cy="6510602"/>
            <a:chOff x="182880" y="173699"/>
            <a:chExt cx="8778240" cy="6510602"/>
          </a:xfrm>
        </p:grpSpPr>
        <p:sp>
          <p:nvSpPr>
            <p:cNvPr id="12" name="Rectangle 11"/>
            <p:cNvSpPr/>
            <p:nvPr/>
          </p:nvSpPr>
          <p:spPr>
            <a:xfrm>
              <a:off x="182880" y="173699"/>
              <a:ext cx="8778240" cy="6510602"/>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nvGrpSpPr>
            <p:cNvPr id="8" name="Group 10"/>
            <p:cNvGrpSpPr/>
            <p:nvPr/>
          </p:nvGrpSpPr>
          <p:grpSpPr>
            <a:xfrm>
              <a:off x="256032" y="237744"/>
              <a:ext cx="8622792" cy="6364224"/>
              <a:chOff x="247157" y="247430"/>
              <a:chExt cx="8622792" cy="6364224"/>
            </a:xfrm>
          </p:grpSpPr>
          <p:sp>
            <p:nvSpPr>
              <p:cNvPr id="27" name="Rectangle 26"/>
              <p:cNvSpPr>
                <a:spLocks/>
              </p:cNvSpPr>
              <p:nvPr/>
            </p:nvSpPr>
            <p:spPr>
              <a:xfrm>
                <a:off x="247157" y="247430"/>
                <a:ext cx="8622792" cy="6364224"/>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cxnSp>
            <p:nvCxnSpPr>
              <p:cNvPr id="28" name="Straight Connector 27"/>
              <p:cNvCxnSpPr/>
              <p:nvPr/>
            </p:nvCxnSpPr>
            <p:spPr>
              <a:xfrm>
                <a:off x="247157" y="6389024"/>
                <a:ext cx="8622792" cy="1588"/>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grpSp>
      </p:grpSp>
      <p:sp>
        <p:nvSpPr>
          <p:cNvPr id="2" name="Title 1"/>
          <p:cNvSpPr>
            <a:spLocks noGrp="1"/>
          </p:cNvSpPr>
          <p:nvPr>
            <p:ph type="title"/>
          </p:nvPr>
        </p:nvSpPr>
        <p:spPr>
          <a:xfrm>
            <a:off x="900113" y="1371600"/>
            <a:ext cx="7345362" cy="1676400"/>
          </a:xfrm>
        </p:spPr>
        <p:txBody>
          <a:bodyPr anchor="b" anchorCtr="0">
            <a:noAutofit/>
          </a:bodyPr>
          <a:lstStyle>
            <a:lvl1pPr algn="ctr">
              <a:defRPr sz="5400" b="0" i="0" cap="none" baseline="0">
                <a:solidFill>
                  <a:schemeClr val="tx1">
                    <a:lumMod val="75000"/>
                    <a:lumOff val="25000"/>
                  </a:schemeClr>
                </a:solidFill>
              </a:defRPr>
            </a:lvl1pPr>
          </a:lstStyle>
          <a:p>
            <a:r>
              <a:rPr lang="en-US" smtClean="0"/>
              <a:t>Click to edit Master title style</a:t>
            </a:r>
            <a:endParaRPr dirty="0"/>
          </a:p>
        </p:txBody>
      </p:sp>
      <p:sp>
        <p:nvSpPr>
          <p:cNvPr id="3" name="Text Placeholder 2"/>
          <p:cNvSpPr>
            <a:spLocks noGrp="1"/>
          </p:cNvSpPr>
          <p:nvPr>
            <p:ph type="body" idx="1"/>
          </p:nvPr>
        </p:nvSpPr>
        <p:spPr>
          <a:xfrm>
            <a:off x="900113" y="3134566"/>
            <a:ext cx="7345362" cy="1500187"/>
          </a:xfrm>
        </p:spPr>
        <p:txBody>
          <a:bodyPr anchor="t" anchorCtr="0"/>
          <a:lstStyle>
            <a:lvl1pPr marL="0" indent="0" algn="ctr">
              <a:spcBef>
                <a:spcPts val="300"/>
              </a:spcBef>
              <a:buNone/>
              <a:defRPr sz="20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3BDE46D-E652-3C49-96E6-9E5892DE9219}" type="datetimeFigureOut">
              <a:rPr lang="en-US" smtClean="0"/>
              <a:t>4/13/2016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8401447-0E28-BE4B-A28A-3A399998C222}"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grpSp>
        <p:nvGrpSpPr>
          <p:cNvPr id="20" name="Group 19"/>
          <p:cNvGrpSpPr/>
          <p:nvPr/>
        </p:nvGrpSpPr>
        <p:grpSpPr>
          <a:xfrm>
            <a:off x="182880" y="173699"/>
            <a:ext cx="8778240" cy="6510602"/>
            <a:chOff x="182880" y="173699"/>
            <a:chExt cx="8778240" cy="6510602"/>
          </a:xfrm>
        </p:grpSpPr>
        <p:sp>
          <p:nvSpPr>
            <p:cNvPr id="21" name="Rectangle 20"/>
            <p:cNvSpPr/>
            <p:nvPr/>
          </p:nvSpPr>
          <p:spPr>
            <a:xfrm>
              <a:off x="182880" y="173699"/>
              <a:ext cx="8778240" cy="6510602"/>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nvGrpSpPr>
            <p:cNvPr id="22" name="Group 10"/>
            <p:cNvGrpSpPr/>
            <p:nvPr/>
          </p:nvGrpSpPr>
          <p:grpSpPr>
            <a:xfrm>
              <a:off x="256032" y="237744"/>
              <a:ext cx="8622792" cy="6364224"/>
              <a:chOff x="247157" y="247430"/>
              <a:chExt cx="8622792" cy="6364224"/>
            </a:xfrm>
          </p:grpSpPr>
          <p:sp>
            <p:nvSpPr>
              <p:cNvPr id="23" name="Rectangle 22"/>
              <p:cNvSpPr>
                <a:spLocks/>
              </p:cNvSpPr>
              <p:nvPr/>
            </p:nvSpPr>
            <p:spPr>
              <a:xfrm>
                <a:off x="247157" y="247430"/>
                <a:ext cx="8622792" cy="6364224"/>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cxnSp>
            <p:nvCxnSpPr>
              <p:cNvPr id="24" name="Straight Connector 23"/>
              <p:cNvCxnSpPr/>
              <p:nvPr/>
            </p:nvCxnSpPr>
            <p:spPr>
              <a:xfrm>
                <a:off x="247157" y="6389024"/>
                <a:ext cx="8622792" cy="1588"/>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sp>
            <p:nvSpPr>
              <p:cNvPr id="25" name="Rectangle 24"/>
              <p:cNvSpPr/>
              <p:nvPr/>
            </p:nvSpPr>
            <p:spPr>
              <a:xfrm>
                <a:off x="247157" y="1612392"/>
                <a:ext cx="8622792" cy="64008"/>
              </a:xfrm>
              <a:prstGeom prst="rect">
                <a:avLst/>
              </a:prstGeom>
              <a:solidFill>
                <a:schemeClr val="bg2">
                  <a:lumMod val="40000"/>
                  <a:lumOff val="60000"/>
                </a:schemeClr>
              </a:solidFill>
              <a:ln w="3175">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grpSp>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sz="half" idx="1"/>
          </p:nvPr>
        </p:nvSpPr>
        <p:spPr>
          <a:xfrm>
            <a:off x="900111" y="2147888"/>
            <a:ext cx="3566160" cy="3927475"/>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Content Placeholder 3"/>
          <p:cNvSpPr>
            <a:spLocks noGrp="1"/>
          </p:cNvSpPr>
          <p:nvPr>
            <p:ph sz="half" idx="2"/>
          </p:nvPr>
        </p:nvSpPr>
        <p:spPr>
          <a:xfrm>
            <a:off x="4648199" y="2147888"/>
            <a:ext cx="3566160" cy="3927475"/>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5" name="Date Placeholder 4"/>
          <p:cNvSpPr>
            <a:spLocks noGrp="1"/>
          </p:cNvSpPr>
          <p:nvPr>
            <p:ph type="dt" sz="half" idx="10"/>
          </p:nvPr>
        </p:nvSpPr>
        <p:spPr/>
        <p:txBody>
          <a:bodyPr/>
          <a:lstStyle/>
          <a:p>
            <a:fld id="{83BDE46D-E652-3C49-96E6-9E5892DE9219}" type="datetimeFigureOut">
              <a:rPr lang="en-US" smtClean="0"/>
              <a:t>4/13/2016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8401447-0E28-BE4B-A28A-3A399998C222}"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grpSp>
        <p:nvGrpSpPr>
          <p:cNvPr id="10" name="Group 9"/>
          <p:cNvGrpSpPr/>
          <p:nvPr/>
        </p:nvGrpSpPr>
        <p:grpSpPr>
          <a:xfrm>
            <a:off x="182880" y="173699"/>
            <a:ext cx="8778240" cy="6510602"/>
            <a:chOff x="182880" y="173699"/>
            <a:chExt cx="8778240" cy="6510602"/>
          </a:xfrm>
        </p:grpSpPr>
        <p:grpSp>
          <p:nvGrpSpPr>
            <p:cNvPr id="26" name="Group 25"/>
            <p:cNvGrpSpPr/>
            <p:nvPr/>
          </p:nvGrpSpPr>
          <p:grpSpPr>
            <a:xfrm>
              <a:off x="182880" y="173699"/>
              <a:ext cx="8778240" cy="6510602"/>
              <a:chOff x="182880" y="173699"/>
              <a:chExt cx="8778240" cy="6510602"/>
            </a:xfrm>
          </p:grpSpPr>
          <p:sp>
            <p:nvSpPr>
              <p:cNvPr id="27" name="Rectangle 26"/>
              <p:cNvSpPr/>
              <p:nvPr/>
            </p:nvSpPr>
            <p:spPr>
              <a:xfrm>
                <a:off x="182880" y="173699"/>
                <a:ext cx="8778240" cy="6510602"/>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nvGrpSpPr>
              <p:cNvPr id="28" name="Group 10"/>
              <p:cNvGrpSpPr/>
              <p:nvPr/>
            </p:nvGrpSpPr>
            <p:grpSpPr>
              <a:xfrm>
                <a:off x="256032" y="237744"/>
                <a:ext cx="8622792" cy="6364224"/>
                <a:chOff x="247157" y="247430"/>
                <a:chExt cx="8622792" cy="6364224"/>
              </a:xfrm>
            </p:grpSpPr>
            <p:sp>
              <p:nvSpPr>
                <p:cNvPr id="29" name="Rectangle 28"/>
                <p:cNvSpPr>
                  <a:spLocks/>
                </p:cNvSpPr>
                <p:nvPr/>
              </p:nvSpPr>
              <p:spPr>
                <a:xfrm>
                  <a:off x="247157" y="247430"/>
                  <a:ext cx="8622792" cy="6364224"/>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cxnSp>
              <p:nvCxnSpPr>
                <p:cNvPr id="31" name="Straight Connector 30"/>
                <p:cNvCxnSpPr/>
                <p:nvPr/>
              </p:nvCxnSpPr>
              <p:spPr>
                <a:xfrm>
                  <a:off x="247157" y="6389024"/>
                  <a:ext cx="8622792" cy="1588"/>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sp>
              <p:nvSpPr>
                <p:cNvPr id="32" name="Rectangle 31"/>
                <p:cNvSpPr/>
                <p:nvPr/>
              </p:nvSpPr>
              <p:spPr>
                <a:xfrm>
                  <a:off x="247157" y="1612392"/>
                  <a:ext cx="8622792" cy="64008"/>
                </a:xfrm>
                <a:prstGeom prst="rect">
                  <a:avLst/>
                </a:prstGeom>
                <a:solidFill>
                  <a:schemeClr val="bg2">
                    <a:lumMod val="40000"/>
                    <a:lumOff val="60000"/>
                  </a:schemeClr>
                </a:solidFill>
                <a:ln w="3175">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grpSp>
        <p:cxnSp>
          <p:nvCxnSpPr>
            <p:cNvPr id="23" name="Straight Connector 22"/>
            <p:cNvCxnSpPr/>
            <p:nvPr/>
          </p:nvCxnSpPr>
          <p:spPr>
            <a:xfrm rot="16200000" flipH="1">
              <a:off x="2217480" y="4026438"/>
              <a:ext cx="4711326" cy="2286"/>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grpSp>
      <p:sp>
        <p:nvSpPr>
          <p:cNvPr id="2" name="Title 1"/>
          <p:cNvSpPr>
            <a:spLocks noGrp="1"/>
          </p:cNvSpPr>
          <p:nvPr>
            <p:ph type="title"/>
          </p:nvPr>
        </p:nvSpPr>
        <p:spPr/>
        <p:txBody>
          <a:bodyPr/>
          <a:lstStyle>
            <a:lvl1pPr>
              <a:defRPr/>
            </a:lvl1pPr>
          </a:lstStyle>
          <a:p>
            <a:r>
              <a:rPr lang="en-US" smtClean="0"/>
              <a:t>Click to edit Master title style</a:t>
            </a:r>
            <a:endParaRPr/>
          </a:p>
        </p:txBody>
      </p:sp>
      <p:sp>
        <p:nvSpPr>
          <p:cNvPr id="3" name="Text Placeholder 2"/>
          <p:cNvSpPr>
            <a:spLocks noGrp="1"/>
          </p:cNvSpPr>
          <p:nvPr>
            <p:ph type="body" idx="1"/>
          </p:nvPr>
        </p:nvSpPr>
        <p:spPr>
          <a:xfrm>
            <a:off x="632301" y="1708990"/>
            <a:ext cx="3566160" cy="832503"/>
          </a:xfrm>
        </p:spPr>
        <p:txBody>
          <a:bodyPr anchor="ctr" anchorCtr="0">
            <a:noAutofit/>
          </a:bodyPr>
          <a:lstStyle>
            <a:lvl1pPr marL="0" indent="0" algn="ctr">
              <a:spcBef>
                <a:spcPts val="300"/>
              </a:spcBef>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2301" y="2590801"/>
            <a:ext cx="3566160" cy="3484562"/>
          </a:xfrm>
        </p:spPr>
        <p:txBody>
          <a:bodyPr>
            <a:normAutofit/>
          </a:bodyPr>
          <a:lstStyle>
            <a:lvl1pPr>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Text Placeholder 4"/>
          <p:cNvSpPr>
            <a:spLocks noGrp="1"/>
          </p:cNvSpPr>
          <p:nvPr>
            <p:ph type="body" sz="quarter" idx="3"/>
          </p:nvPr>
        </p:nvSpPr>
        <p:spPr>
          <a:xfrm>
            <a:off x="4945539" y="1708990"/>
            <a:ext cx="3566160" cy="832503"/>
          </a:xfrm>
        </p:spPr>
        <p:txBody>
          <a:bodyPr anchor="ctr" anchorCtr="0">
            <a:noAutofit/>
          </a:bodyPr>
          <a:lstStyle>
            <a:lvl1pPr marL="0" indent="0" algn="ctr">
              <a:spcBef>
                <a:spcPts val="300"/>
              </a:spcBef>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945539" y="2590801"/>
            <a:ext cx="3566160" cy="3484562"/>
          </a:xfrm>
        </p:spPr>
        <p:txBody>
          <a:bodyPr>
            <a:normAutofit/>
          </a:bodyPr>
          <a:lstStyle>
            <a:lvl1pPr>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7" name="Date Placeholder 6"/>
          <p:cNvSpPr>
            <a:spLocks noGrp="1"/>
          </p:cNvSpPr>
          <p:nvPr>
            <p:ph type="dt" sz="half" idx="10"/>
          </p:nvPr>
        </p:nvSpPr>
        <p:spPr/>
        <p:txBody>
          <a:bodyPr/>
          <a:lstStyle/>
          <a:p>
            <a:fld id="{83BDE46D-E652-3C49-96E6-9E5892DE9219}" type="datetimeFigureOut">
              <a:rPr lang="en-US" smtClean="0"/>
              <a:t>4/13/2016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8401447-0E28-BE4B-A28A-3A399998C222}"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grpSp>
        <p:nvGrpSpPr>
          <p:cNvPr id="12" name="Group 11"/>
          <p:cNvGrpSpPr/>
          <p:nvPr/>
        </p:nvGrpSpPr>
        <p:grpSpPr>
          <a:xfrm>
            <a:off x="182880" y="173699"/>
            <a:ext cx="8778240" cy="6510602"/>
            <a:chOff x="182880" y="173699"/>
            <a:chExt cx="8778240" cy="6510602"/>
          </a:xfrm>
        </p:grpSpPr>
        <p:sp>
          <p:nvSpPr>
            <p:cNvPr id="13" name="Rectangle 12"/>
            <p:cNvSpPr/>
            <p:nvPr/>
          </p:nvSpPr>
          <p:spPr>
            <a:xfrm>
              <a:off x="182880" y="173699"/>
              <a:ext cx="8778240" cy="6510602"/>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nvGrpSpPr>
            <p:cNvPr id="14" name="Group 10"/>
            <p:cNvGrpSpPr/>
            <p:nvPr/>
          </p:nvGrpSpPr>
          <p:grpSpPr>
            <a:xfrm>
              <a:off x="256032" y="237744"/>
              <a:ext cx="8622792" cy="6364224"/>
              <a:chOff x="247157" y="247430"/>
              <a:chExt cx="8622792" cy="6364224"/>
            </a:xfrm>
          </p:grpSpPr>
          <p:sp>
            <p:nvSpPr>
              <p:cNvPr id="15" name="Rectangle 14"/>
              <p:cNvSpPr>
                <a:spLocks/>
              </p:cNvSpPr>
              <p:nvPr/>
            </p:nvSpPr>
            <p:spPr>
              <a:xfrm>
                <a:off x="247157" y="247430"/>
                <a:ext cx="8622792" cy="6364224"/>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cxnSp>
            <p:nvCxnSpPr>
              <p:cNvPr id="16" name="Straight Connector 15"/>
              <p:cNvCxnSpPr/>
              <p:nvPr/>
            </p:nvCxnSpPr>
            <p:spPr>
              <a:xfrm>
                <a:off x="247157" y="6389024"/>
                <a:ext cx="8622792" cy="1588"/>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sp>
            <p:nvSpPr>
              <p:cNvPr id="17" name="Rectangle 16"/>
              <p:cNvSpPr/>
              <p:nvPr/>
            </p:nvSpPr>
            <p:spPr>
              <a:xfrm>
                <a:off x="247157" y="1612392"/>
                <a:ext cx="8622792" cy="64008"/>
              </a:xfrm>
              <a:prstGeom prst="rect">
                <a:avLst/>
              </a:prstGeom>
              <a:solidFill>
                <a:schemeClr val="bg2">
                  <a:lumMod val="40000"/>
                  <a:lumOff val="60000"/>
                </a:schemeClr>
              </a:solidFill>
              <a:ln w="3175">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grpSp>
      <p:sp>
        <p:nvSpPr>
          <p:cNvPr id="2" name="Title 1"/>
          <p:cNvSpPr>
            <a:spLocks noGrp="1"/>
          </p:cNvSpPr>
          <p:nvPr>
            <p:ph type="title"/>
          </p:nvPr>
        </p:nvSpPr>
        <p:spPr/>
        <p:txBody>
          <a:bodyPr/>
          <a:lstStyle/>
          <a:p>
            <a:r>
              <a:rPr lang="en-US" smtClean="0"/>
              <a:t>Click to edit Master title style</a:t>
            </a:r>
            <a:endParaRPr/>
          </a:p>
        </p:txBody>
      </p:sp>
      <p:sp>
        <p:nvSpPr>
          <p:cNvPr id="3" name="Date Placeholder 2"/>
          <p:cNvSpPr>
            <a:spLocks noGrp="1"/>
          </p:cNvSpPr>
          <p:nvPr>
            <p:ph type="dt" sz="half" idx="10"/>
          </p:nvPr>
        </p:nvSpPr>
        <p:spPr/>
        <p:txBody>
          <a:bodyPr/>
          <a:lstStyle/>
          <a:p>
            <a:fld id="{83BDE46D-E652-3C49-96E6-9E5892DE9219}" type="datetimeFigureOut">
              <a:rPr lang="en-US" smtClean="0"/>
              <a:t>4/13/2016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8401447-0E28-BE4B-A28A-3A399998C222}"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grpSp>
        <p:nvGrpSpPr>
          <p:cNvPr id="10" name="Group 9"/>
          <p:cNvGrpSpPr/>
          <p:nvPr/>
        </p:nvGrpSpPr>
        <p:grpSpPr>
          <a:xfrm>
            <a:off x="182880" y="173699"/>
            <a:ext cx="8778240" cy="6510602"/>
            <a:chOff x="182880" y="173699"/>
            <a:chExt cx="8778240" cy="6510602"/>
          </a:xfrm>
        </p:grpSpPr>
        <p:sp>
          <p:nvSpPr>
            <p:cNvPr id="11" name="Rectangle 10"/>
            <p:cNvSpPr/>
            <p:nvPr/>
          </p:nvSpPr>
          <p:spPr>
            <a:xfrm>
              <a:off x="182880" y="173699"/>
              <a:ext cx="8778240" cy="6510602"/>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nvGrpSpPr>
            <p:cNvPr id="12" name="Group 10"/>
            <p:cNvGrpSpPr/>
            <p:nvPr/>
          </p:nvGrpSpPr>
          <p:grpSpPr>
            <a:xfrm>
              <a:off x="256032" y="237744"/>
              <a:ext cx="8622792" cy="6364224"/>
              <a:chOff x="247157" y="247430"/>
              <a:chExt cx="8622792" cy="6364224"/>
            </a:xfrm>
          </p:grpSpPr>
          <p:sp>
            <p:nvSpPr>
              <p:cNvPr id="13" name="Rectangle 12"/>
              <p:cNvSpPr>
                <a:spLocks/>
              </p:cNvSpPr>
              <p:nvPr/>
            </p:nvSpPr>
            <p:spPr>
              <a:xfrm>
                <a:off x="247157" y="247430"/>
                <a:ext cx="8622792" cy="6364224"/>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cxnSp>
            <p:nvCxnSpPr>
              <p:cNvPr id="14" name="Straight Connector 13"/>
              <p:cNvCxnSpPr/>
              <p:nvPr/>
            </p:nvCxnSpPr>
            <p:spPr>
              <a:xfrm>
                <a:off x="247157" y="6389024"/>
                <a:ext cx="8622792" cy="1588"/>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grpSp>
      </p:grpSp>
      <p:sp>
        <p:nvSpPr>
          <p:cNvPr id="2" name="Date Placeholder 1"/>
          <p:cNvSpPr>
            <a:spLocks noGrp="1"/>
          </p:cNvSpPr>
          <p:nvPr>
            <p:ph type="dt" sz="half" idx="10"/>
          </p:nvPr>
        </p:nvSpPr>
        <p:spPr/>
        <p:txBody>
          <a:bodyPr/>
          <a:lstStyle/>
          <a:p>
            <a:fld id="{83BDE46D-E652-3C49-96E6-9E5892DE9219}" type="datetimeFigureOut">
              <a:rPr lang="en-US" smtClean="0"/>
              <a:t>4/13/2016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8401447-0E28-BE4B-A28A-3A399998C222}"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grpSp>
        <p:nvGrpSpPr>
          <p:cNvPr id="11" name="Group 10"/>
          <p:cNvGrpSpPr/>
          <p:nvPr/>
        </p:nvGrpSpPr>
        <p:grpSpPr>
          <a:xfrm>
            <a:off x="182880" y="173699"/>
            <a:ext cx="8778240" cy="6510602"/>
            <a:chOff x="182880" y="173699"/>
            <a:chExt cx="8778240" cy="6510602"/>
          </a:xfrm>
        </p:grpSpPr>
        <p:grpSp>
          <p:nvGrpSpPr>
            <p:cNvPr id="16" name="Group 15"/>
            <p:cNvGrpSpPr/>
            <p:nvPr/>
          </p:nvGrpSpPr>
          <p:grpSpPr>
            <a:xfrm>
              <a:off x="182880" y="173699"/>
              <a:ext cx="8778240" cy="6510602"/>
              <a:chOff x="182880" y="173699"/>
              <a:chExt cx="8778240" cy="6510602"/>
            </a:xfrm>
          </p:grpSpPr>
          <p:sp>
            <p:nvSpPr>
              <p:cNvPr id="17" name="Rectangle 16"/>
              <p:cNvSpPr/>
              <p:nvPr/>
            </p:nvSpPr>
            <p:spPr>
              <a:xfrm>
                <a:off x="182880" y="173699"/>
                <a:ext cx="8778240" cy="6510602"/>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nvGrpSpPr>
              <p:cNvPr id="18" name="Group 10"/>
              <p:cNvGrpSpPr/>
              <p:nvPr/>
            </p:nvGrpSpPr>
            <p:grpSpPr>
              <a:xfrm>
                <a:off x="256032" y="237744"/>
                <a:ext cx="8622792" cy="6364224"/>
                <a:chOff x="247157" y="247430"/>
                <a:chExt cx="8622792" cy="6364224"/>
              </a:xfrm>
            </p:grpSpPr>
            <p:sp>
              <p:nvSpPr>
                <p:cNvPr id="19" name="Rectangle 18"/>
                <p:cNvSpPr>
                  <a:spLocks/>
                </p:cNvSpPr>
                <p:nvPr/>
              </p:nvSpPr>
              <p:spPr>
                <a:xfrm>
                  <a:off x="247157" y="247430"/>
                  <a:ext cx="8622792" cy="6364224"/>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cxnSp>
              <p:nvCxnSpPr>
                <p:cNvPr id="20" name="Straight Connector 19"/>
                <p:cNvCxnSpPr/>
                <p:nvPr/>
              </p:nvCxnSpPr>
              <p:spPr>
                <a:xfrm>
                  <a:off x="247157" y="6389024"/>
                  <a:ext cx="8622792" cy="1588"/>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grpSp>
        </p:grpSp>
        <p:sp>
          <p:nvSpPr>
            <p:cNvPr id="33" name="Rectangle 32"/>
            <p:cNvSpPr/>
            <p:nvPr/>
          </p:nvSpPr>
          <p:spPr>
            <a:xfrm rot="5400000">
              <a:off x="801086" y="3274090"/>
              <a:ext cx="6135624" cy="64008"/>
            </a:xfrm>
            <a:prstGeom prst="rect">
              <a:avLst/>
            </a:prstGeom>
            <a:solidFill>
              <a:schemeClr val="bg2">
                <a:lumMod val="40000"/>
                <a:lumOff val="60000"/>
              </a:schemeClr>
            </a:solidFill>
            <a:ln w="3175">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2" name="Title 1"/>
          <p:cNvSpPr>
            <a:spLocks noGrp="1"/>
          </p:cNvSpPr>
          <p:nvPr>
            <p:ph type="title"/>
          </p:nvPr>
        </p:nvSpPr>
        <p:spPr>
          <a:xfrm>
            <a:off x="530225" y="1169892"/>
            <a:ext cx="3008313" cy="914400"/>
          </a:xfrm>
        </p:spPr>
        <p:txBody>
          <a:bodyPr anchor="b">
            <a:normAutofit/>
          </a:bodyPr>
          <a:lstStyle>
            <a:lvl1pPr algn="l">
              <a:defRPr sz="2800" b="0"/>
            </a:lvl1pPr>
          </a:lstStyle>
          <a:p>
            <a:r>
              <a:rPr lang="en-US" smtClean="0"/>
              <a:t>Click to edit Master title style</a:t>
            </a:r>
            <a:endParaRPr dirty="0"/>
          </a:p>
        </p:txBody>
      </p:sp>
      <p:sp>
        <p:nvSpPr>
          <p:cNvPr id="3" name="Content Placeholder 2"/>
          <p:cNvSpPr>
            <a:spLocks noGrp="1"/>
          </p:cNvSpPr>
          <p:nvPr>
            <p:ph idx="1"/>
          </p:nvPr>
        </p:nvSpPr>
        <p:spPr>
          <a:xfrm>
            <a:off x="4328319" y="609600"/>
            <a:ext cx="4114800" cy="5465763"/>
          </a:xfrm>
        </p:spPr>
        <p:txBody>
          <a:bodyPr>
            <a:normAutofit/>
          </a:bodyPr>
          <a:lstStyle>
            <a:lvl1pPr>
              <a:defRPr sz="2400" baseline="0"/>
            </a:lvl1pPr>
            <a:lvl2pPr>
              <a:defRPr sz="2200" baseline="0"/>
            </a:lvl2pPr>
            <a:lvl3pPr>
              <a:defRPr sz="2000" baseline="0"/>
            </a:lvl3pPr>
            <a:lvl4pPr>
              <a:defRPr sz="1800" baseline="0"/>
            </a:lvl4pPr>
            <a:lvl5pPr>
              <a:defRPr sz="1800" baseline="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Text Placeholder 3"/>
          <p:cNvSpPr>
            <a:spLocks noGrp="1"/>
          </p:cNvSpPr>
          <p:nvPr>
            <p:ph type="body" sz="half" idx="2"/>
          </p:nvPr>
        </p:nvSpPr>
        <p:spPr>
          <a:xfrm>
            <a:off x="530225" y="2147888"/>
            <a:ext cx="3008313" cy="3262313"/>
          </a:xfrm>
        </p:spPr>
        <p:txBody>
          <a:bodyPr vert="horz" lIns="91440" tIns="45720" rIns="91440" bIns="45720" rtlCol="0">
            <a:normAutofit/>
          </a:bodyPr>
          <a:lstStyle>
            <a:lvl1pPr marL="0" indent="0">
              <a:lnSpc>
                <a:spcPct val="120000"/>
              </a:lnSpc>
              <a:spcBef>
                <a:spcPts val="600"/>
              </a:spcBef>
              <a:buNone/>
              <a:defRPr sz="1600" kern="1200">
                <a:solidFill>
                  <a:schemeClr val="tx1">
                    <a:lumMod val="75000"/>
                    <a:lumOff val="25000"/>
                  </a:schemeClr>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lgn="l" defTabSz="914400" rtl="0" eaLnBrk="1" latinLnBrk="0" hangingPunct="1">
              <a:lnSpc>
                <a:spcPct val="110000"/>
              </a:lnSpc>
              <a:spcBef>
                <a:spcPts val="2000"/>
              </a:spcBef>
              <a:buClr>
                <a:schemeClr val="bg1">
                  <a:lumMod val="75000"/>
                  <a:lumOff val="25000"/>
                </a:schemeClr>
              </a:buClr>
              <a:buFont typeface="Arial" pitchFamily="34" charset="0"/>
              <a:buNone/>
            </a:pPr>
            <a:r>
              <a:rPr lang="en-US" smtClean="0"/>
              <a:t>Click to edit Master text styles</a:t>
            </a:r>
          </a:p>
        </p:txBody>
      </p:sp>
      <p:sp>
        <p:nvSpPr>
          <p:cNvPr id="5" name="Date Placeholder 4"/>
          <p:cNvSpPr>
            <a:spLocks noGrp="1"/>
          </p:cNvSpPr>
          <p:nvPr>
            <p:ph type="dt" sz="half" idx="10"/>
          </p:nvPr>
        </p:nvSpPr>
        <p:spPr/>
        <p:txBody>
          <a:bodyPr/>
          <a:lstStyle/>
          <a:p>
            <a:fld id="{83BDE46D-E652-3C49-96E6-9E5892DE9219}" type="datetimeFigureOut">
              <a:rPr lang="en-US" smtClean="0"/>
              <a:t>4/13/2016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8401447-0E28-BE4B-A28A-3A399998C222}"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900113" y="244158"/>
            <a:ext cx="7345362" cy="1339850"/>
          </a:xfrm>
          <a:prstGeom prst="rect">
            <a:avLst/>
          </a:prstGeom>
        </p:spPr>
        <p:txBody>
          <a:bodyPr vert="horz" lIns="91440" tIns="45720" rIns="91440" bIns="45720" rtlCol="0" anchor="ctr">
            <a:normAutofit/>
          </a:bodyPr>
          <a:lstStyle/>
          <a:p>
            <a:r>
              <a:rPr lang="en-US" smtClean="0"/>
              <a:t>Click to edit Master title style</a:t>
            </a:r>
            <a:endParaRPr dirty="0"/>
          </a:p>
        </p:txBody>
      </p:sp>
      <p:sp>
        <p:nvSpPr>
          <p:cNvPr id="3" name="Text Placeholder 2"/>
          <p:cNvSpPr>
            <a:spLocks noGrp="1"/>
          </p:cNvSpPr>
          <p:nvPr>
            <p:ph type="body" idx="1"/>
          </p:nvPr>
        </p:nvSpPr>
        <p:spPr>
          <a:xfrm>
            <a:off x="900112" y="2133601"/>
            <a:ext cx="7345363" cy="393192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2"/>
          </p:nvPr>
        </p:nvSpPr>
        <p:spPr>
          <a:xfrm>
            <a:off x="243840" y="6371591"/>
            <a:ext cx="2133600" cy="259317"/>
          </a:xfrm>
          <a:prstGeom prst="rect">
            <a:avLst/>
          </a:prstGeom>
        </p:spPr>
        <p:txBody>
          <a:bodyPr vert="horz" lIns="91440" tIns="45720" rIns="91440" bIns="45720" rtlCol="0" anchor="ctr"/>
          <a:lstStyle>
            <a:lvl1pPr algn="l">
              <a:defRPr sz="1200">
                <a:solidFill>
                  <a:schemeClr val="bg2">
                    <a:lumMod val="60000"/>
                    <a:lumOff val="40000"/>
                  </a:schemeClr>
                </a:solidFill>
                <a:latin typeface="Brush Script MT" pitchFamily="66" charset="0"/>
              </a:defRPr>
            </a:lvl1pPr>
          </a:lstStyle>
          <a:p>
            <a:fld id="{83BDE46D-E652-3C49-96E6-9E5892DE9219}" type="datetimeFigureOut">
              <a:rPr lang="en-US" smtClean="0"/>
              <a:t>4/13/2016</a:t>
            </a:fld>
            <a:endParaRPr lang="en-US"/>
          </a:p>
        </p:txBody>
      </p:sp>
      <p:sp>
        <p:nvSpPr>
          <p:cNvPr id="5" name="Footer Placeholder 4"/>
          <p:cNvSpPr>
            <a:spLocks noGrp="1"/>
          </p:cNvSpPr>
          <p:nvPr>
            <p:ph type="ftr" sz="quarter" idx="3"/>
          </p:nvPr>
        </p:nvSpPr>
        <p:spPr>
          <a:xfrm>
            <a:off x="5958840" y="6371591"/>
            <a:ext cx="2895600" cy="257810"/>
          </a:xfrm>
          <a:prstGeom prst="rect">
            <a:avLst/>
          </a:prstGeom>
        </p:spPr>
        <p:txBody>
          <a:bodyPr vert="horz" lIns="91440" tIns="45720" rIns="91440" bIns="45720" rtlCol="0" anchor="ctr"/>
          <a:lstStyle>
            <a:lvl1pPr marL="0" algn="r" defTabSz="914400" rtl="0" eaLnBrk="1" latinLnBrk="0" hangingPunct="1">
              <a:defRPr sz="1200" kern="1200">
                <a:solidFill>
                  <a:schemeClr val="bg2">
                    <a:lumMod val="60000"/>
                    <a:lumOff val="40000"/>
                  </a:schemeClr>
                </a:solidFill>
                <a:latin typeface="Brush Script MT" pitchFamily="66" charset="0"/>
                <a:ea typeface="+mn-ea"/>
                <a:cs typeface="+mn-cs"/>
              </a:defRPr>
            </a:lvl1pPr>
          </a:lstStyle>
          <a:p>
            <a:endParaRPr lang="en-US"/>
          </a:p>
        </p:txBody>
      </p:sp>
      <p:sp>
        <p:nvSpPr>
          <p:cNvPr id="6" name="Slide Number Placeholder 5"/>
          <p:cNvSpPr>
            <a:spLocks noGrp="1"/>
          </p:cNvSpPr>
          <p:nvPr>
            <p:ph type="sldNum" sz="quarter" idx="4"/>
          </p:nvPr>
        </p:nvSpPr>
        <p:spPr>
          <a:xfrm>
            <a:off x="4191000" y="6356350"/>
            <a:ext cx="762000" cy="271463"/>
          </a:xfrm>
          <a:prstGeom prst="rect">
            <a:avLst/>
          </a:prstGeom>
        </p:spPr>
        <p:txBody>
          <a:bodyPr vert="horz" lIns="91440" tIns="45720" rIns="91440" bIns="45720" rtlCol="0" anchor="ctr"/>
          <a:lstStyle>
            <a:lvl1pPr marL="0" algn="ctr" defTabSz="914400" rtl="0" eaLnBrk="1" latinLnBrk="0" hangingPunct="1">
              <a:defRPr sz="1200" kern="1200">
                <a:solidFill>
                  <a:schemeClr val="bg2">
                    <a:lumMod val="60000"/>
                    <a:lumOff val="40000"/>
                  </a:schemeClr>
                </a:solidFill>
                <a:latin typeface="+mn-lt"/>
                <a:ea typeface="+mn-ea"/>
                <a:cs typeface="+mn-cs"/>
              </a:defRPr>
            </a:lvl1pPr>
          </a:lstStyle>
          <a:p>
            <a:fld id="{A8401447-0E28-BE4B-A28A-3A399998C222}"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 id="2147483685" r:id="rId13"/>
    <p:sldLayoutId id="2147483686" r:id="rId14"/>
  </p:sldLayoutIdLst>
  <p:txStyles>
    <p:titleStyle>
      <a:lvl1pPr algn="ctr" defTabSz="914400" rtl="0" eaLnBrk="1" latinLnBrk="0" hangingPunct="1">
        <a:spcBef>
          <a:spcPct val="0"/>
        </a:spcBef>
        <a:buNone/>
        <a:defRPr sz="4800" kern="1200">
          <a:solidFill>
            <a:schemeClr val="tx1">
              <a:lumMod val="75000"/>
              <a:lumOff val="25000"/>
            </a:schemeClr>
          </a:solidFill>
          <a:latin typeface="+mj-lt"/>
          <a:ea typeface="+mj-ea"/>
          <a:cs typeface="+mj-cs"/>
        </a:defRPr>
      </a:lvl1pPr>
    </p:titleStyle>
    <p:bodyStyle>
      <a:lvl1pPr marL="342900" indent="-342900" algn="l" defTabSz="914400" rtl="0" eaLnBrk="1" latinLnBrk="0" hangingPunct="1">
        <a:spcBef>
          <a:spcPts val="2000"/>
        </a:spcBef>
        <a:buClr>
          <a:schemeClr val="tx1">
            <a:lumMod val="75000"/>
            <a:lumOff val="25000"/>
          </a:schemeClr>
        </a:buClr>
        <a:buFont typeface="Arial" pitchFamily="34" charset="0"/>
        <a:buChar char="•"/>
        <a:defRPr sz="2400" kern="1200">
          <a:solidFill>
            <a:schemeClr val="tx1">
              <a:lumMod val="75000"/>
              <a:lumOff val="25000"/>
            </a:schemeClr>
          </a:solidFill>
          <a:latin typeface="+mn-lt"/>
          <a:ea typeface="+mn-ea"/>
          <a:cs typeface="+mn-cs"/>
        </a:defRPr>
      </a:lvl1pPr>
      <a:lvl2pPr marL="579438" indent="-228600" algn="l" defTabSz="914400" rtl="0" eaLnBrk="1" latinLnBrk="0" hangingPunct="1">
        <a:spcBef>
          <a:spcPts val="600"/>
        </a:spcBef>
        <a:buClr>
          <a:schemeClr val="bg2">
            <a:lumMod val="60000"/>
            <a:lumOff val="40000"/>
          </a:schemeClr>
        </a:buClr>
        <a:buFont typeface="Arial" pitchFamily="34" charset="0"/>
        <a:buChar char="•"/>
        <a:defRPr sz="2200" kern="1200">
          <a:solidFill>
            <a:schemeClr val="tx1">
              <a:lumMod val="75000"/>
              <a:lumOff val="25000"/>
            </a:schemeClr>
          </a:solidFill>
          <a:latin typeface="+mn-lt"/>
          <a:ea typeface="+mn-ea"/>
          <a:cs typeface="+mn-cs"/>
        </a:defRPr>
      </a:lvl2pPr>
      <a:lvl3pPr marL="808038" indent="-228600" algn="l" defTabSz="914400" rtl="0" eaLnBrk="1" latinLnBrk="0" hangingPunct="1">
        <a:spcBef>
          <a:spcPts val="600"/>
        </a:spcBef>
        <a:buClr>
          <a:schemeClr val="tx1">
            <a:lumMod val="75000"/>
            <a:lumOff val="25000"/>
          </a:schemeClr>
        </a:buClr>
        <a:buFont typeface="Arial" pitchFamily="34" charset="0"/>
        <a:buChar char="•"/>
        <a:defRPr sz="2000" kern="1200">
          <a:solidFill>
            <a:schemeClr val="tx1">
              <a:lumMod val="75000"/>
              <a:lumOff val="25000"/>
            </a:schemeClr>
          </a:solidFill>
          <a:latin typeface="+mn-lt"/>
          <a:ea typeface="+mn-ea"/>
          <a:cs typeface="+mn-cs"/>
        </a:defRPr>
      </a:lvl3pPr>
      <a:lvl4pPr marL="1036638" indent="-228600" algn="l" defTabSz="914400" rtl="0" eaLnBrk="1" latinLnBrk="0" hangingPunct="1">
        <a:spcBef>
          <a:spcPts val="600"/>
        </a:spcBef>
        <a:buClr>
          <a:schemeClr val="bg2">
            <a:lumMod val="60000"/>
            <a:lumOff val="40000"/>
          </a:schemeClr>
        </a:buClr>
        <a:buFont typeface="Arial" pitchFamily="34" charset="0"/>
        <a:buChar char="•"/>
        <a:defRPr sz="1800" kern="1200">
          <a:solidFill>
            <a:schemeClr val="tx1">
              <a:lumMod val="75000"/>
              <a:lumOff val="25000"/>
            </a:schemeClr>
          </a:solidFill>
          <a:latin typeface="+mn-lt"/>
          <a:ea typeface="+mn-ea"/>
          <a:cs typeface="+mn-cs"/>
        </a:defRPr>
      </a:lvl4pPr>
      <a:lvl5pPr marL="1265238" indent="-228600" algn="l" defTabSz="914400" rtl="0" eaLnBrk="1" latinLnBrk="0" hangingPunct="1">
        <a:spcBef>
          <a:spcPts val="600"/>
        </a:spcBef>
        <a:buClr>
          <a:schemeClr val="tx1">
            <a:lumMod val="75000"/>
            <a:lumOff val="25000"/>
          </a:schemeClr>
        </a:buClr>
        <a:buFont typeface="Arial" pitchFamily="34" charset="0"/>
        <a:buChar char="•"/>
        <a:defRPr sz="1800" kern="1200">
          <a:solidFill>
            <a:schemeClr val="tx1">
              <a:lumMod val="75000"/>
              <a:lumOff val="25000"/>
            </a:schemeClr>
          </a:solidFill>
          <a:latin typeface="+mn-lt"/>
          <a:ea typeface="+mn-ea"/>
          <a:cs typeface="+mn-cs"/>
        </a:defRPr>
      </a:lvl5pPr>
      <a:lvl6pPr marL="1485900" indent="-228600" algn="l" defTabSz="914400" rtl="0" eaLnBrk="1" latinLnBrk="0" hangingPunct="1">
        <a:spcBef>
          <a:spcPct val="20000"/>
        </a:spcBef>
        <a:buClr>
          <a:schemeClr val="bg2">
            <a:lumMod val="60000"/>
            <a:lumOff val="40000"/>
          </a:schemeClr>
        </a:buClr>
        <a:buFont typeface="Arial" pitchFamily="34" charset="0"/>
        <a:buChar char="•"/>
        <a:defRPr lang="en-US" sz="1800" kern="1200" dirty="0" smtClean="0">
          <a:solidFill>
            <a:schemeClr val="tx1">
              <a:lumMod val="75000"/>
              <a:lumOff val="25000"/>
            </a:schemeClr>
          </a:solidFill>
          <a:latin typeface="+mn-lt"/>
          <a:ea typeface="+mn-ea"/>
          <a:cs typeface="+mn-cs"/>
        </a:defRPr>
      </a:lvl6pPr>
      <a:lvl7pPr marL="1712913" indent="-228600" algn="l" defTabSz="914400" rtl="0" eaLnBrk="1" latinLnBrk="0" hangingPunct="1">
        <a:spcBef>
          <a:spcPct val="20000"/>
        </a:spcBef>
        <a:buClr>
          <a:schemeClr val="tx1">
            <a:lumMod val="75000"/>
            <a:lumOff val="25000"/>
          </a:schemeClr>
        </a:buClr>
        <a:buFont typeface="Arial" pitchFamily="34" charset="0"/>
        <a:buChar char="•"/>
        <a:defRPr lang="en-US" sz="1800" kern="1200" dirty="0" smtClean="0">
          <a:solidFill>
            <a:schemeClr val="tx1">
              <a:lumMod val="75000"/>
              <a:lumOff val="25000"/>
            </a:schemeClr>
          </a:solidFill>
          <a:latin typeface="+mn-lt"/>
          <a:ea typeface="+mn-ea"/>
          <a:cs typeface="+mn-cs"/>
        </a:defRPr>
      </a:lvl7pPr>
      <a:lvl8pPr marL="1947863" indent="-228600" algn="l" defTabSz="914400" rtl="0" eaLnBrk="1" latinLnBrk="0" hangingPunct="1">
        <a:spcBef>
          <a:spcPct val="20000"/>
        </a:spcBef>
        <a:buClr>
          <a:schemeClr val="bg2">
            <a:lumMod val="60000"/>
            <a:lumOff val="40000"/>
          </a:schemeClr>
        </a:buClr>
        <a:buFont typeface="Arial" pitchFamily="34" charset="0"/>
        <a:buChar char="•"/>
        <a:defRPr lang="en-US" sz="1800" kern="1200" dirty="0" smtClean="0">
          <a:solidFill>
            <a:schemeClr val="tx1">
              <a:lumMod val="75000"/>
              <a:lumOff val="25000"/>
            </a:schemeClr>
          </a:solidFill>
          <a:latin typeface="+mn-lt"/>
          <a:ea typeface="+mn-ea"/>
          <a:cs typeface="+mn-cs"/>
        </a:defRPr>
      </a:lvl8pPr>
      <a:lvl9pPr marL="2174875" indent="-228600" algn="l" defTabSz="914400" rtl="0" eaLnBrk="1" latinLnBrk="0" hangingPunct="1">
        <a:spcBef>
          <a:spcPct val="20000"/>
        </a:spcBef>
        <a:buClr>
          <a:schemeClr val="tx1">
            <a:lumMod val="75000"/>
            <a:lumOff val="25000"/>
          </a:schemeClr>
        </a:buClr>
        <a:buFont typeface="Arial" pitchFamily="34" charset="0"/>
        <a:buChar char="•"/>
        <a:defRPr lang="en-US" sz="1800" kern="1200" dirty="0">
          <a:solidFill>
            <a:schemeClr val="tx1">
              <a:lumMod val="75000"/>
              <a:lumOff val="25000"/>
            </a:schemeClr>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4.jpg"/><Relationship Id="rId1" Type="http://schemas.openxmlformats.org/officeDocument/2006/relationships/slideLayout" Target="../slideLayouts/slideLayout1.xml"/><Relationship Id="rId4" Type="http://schemas.openxmlformats.org/officeDocument/2006/relationships/image" Target="../media/image6.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6.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99293" y="4170649"/>
            <a:ext cx="1251397" cy="1251397"/>
          </a:xfrm>
          <a:prstGeom prst="rect">
            <a:avLst/>
          </a:prstGeom>
        </p:spPr>
      </p:pic>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781906" y="5109154"/>
            <a:ext cx="1040171" cy="1038979"/>
          </a:xfrm>
          <a:prstGeom prst="rect">
            <a:avLst/>
          </a:prstGeom>
        </p:spPr>
      </p:pic>
      <p:sp>
        <p:nvSpPr>
          <p:cNvPr id="2" name="Title 1"/>
          <p:cNvSpPr>
            <a:spLocks noGrp="1"/>
          </p:cNvSpPr>
          <p:nvPr>
            <p:ph type="ctrTitle"/>
          </p:nvPr>
        </p:nvSpPr>
        <p:spPr>
          <a:xfrm>
            <a:off x="699294" y="733425"/>
            <a:ext cx="7772400" cy="2581276"/>
          </a:xfrm>
        </p:spPr>
        <p:txBody>
          <a:bodyPr>
            <a:noAutofit/>
          </a:bodyPr>
          <a:lstStyle/>
          <a:p>
            <a:r>
              <a:rPr lang="en-US" sz="4000" dirty="0" smtClean="0"/>
              <a:t>Oregon’s Early Learning Workforce: </a:t>
            </a:r>
            <a:br>
              <a:rPr lang="en-US" sz="4000" dirty="0" smtClean="0"/>
            </a:br>
            <a:r>
              <a:rPr lang="en-US" sz="4000" dirty="0" smtClean="0"/>
              <a:t>What is the data telling us?</a:t>
            </a:r>
            <a:br>
              <a:rPr lang="en-US" sz="4000" dirty="0" smtClean="0"/>
            </a:br>
            <a:endParaRPr lang="en-US" sz="4000" dirty="0"/>
          </a:p>
        </p:txBody>
      </p:sp>
      <p:sp>
        <p:nvSpPr>
          <p:cNvPr id="3" name="Subtitle 2"/>
          <p:cNvSpPr>
            <a:spLocks noGrp="1"/>
          </p:cNvSpPr>
          <p:nvPr>
            <p:ph type="subTitle" idx="1"/>
          </p:nvPr>
        </p:nvSpPr>
        <p:spPr>
          <a:xfrm>
            <a:off x="951706" y="3180722"/>
            <a:ext cx="7267575" cy="2867023"/>
          </a:xfrm>
        </p:spPr>
        <p:txBody>
          <a:bodyPr>
            <a:normAutofit/>
          </a:bodyPr>
          <a:lstStyle/>
          <a:p>
            <a:r>
              <a:rPr lang="en-US" dirty="0" smtClean="0"/>
              <a:t>Oregon Association for the Education of Young Children</a:t>
            </a:r>
          </a:p>
          <a:p>
            <a:r>
              <a:rPr lang="en-US" dirty="0" smtClean="0"/>
              <a:t>Saturday, April 16, 2016</a:t>
            </a:r>
          </a:p>
          <a:p>
            <a:r>
              <a:rPr lang="en-US" dirty="0" smtClean="0"/>
              <a:t>Megan Irwin, Oregon Early Learning </a:t>
            </a:r>
            <a:r>
              <a:rPr lang="en-US" dirty="0" smtClean="0"/>
              <a:t>System </a:t>
            </a:r>
            <a:r>
              <a:rPr lang="en-US" dirty="0" smtClean="0"/>
              <a:t>Director</a:t>
            </a:r>
          </a:p>
          <a:p>
            <a:r>
              <a:rPr lang="en-US" dirty="0" smtClean="0"/>
              <a:t>Dawn </a:t>
            </a:r>
            <a:r>
              <a:rPr lang="en-US" dirty="0" smtClean="0"/>
              <a:t>Woods, </a:t>
            </a:r>
            <a:r>
              <a:rPr lang="en-US" dirty="0" smtClean="0"/>
              <a:t>Oregon Child Care </a:t>
            </a:r>
            <a:r>
              <a:rPr lang="en-US" dirty="0" smtClean="0"/>
              <a:t>Director</a:t>
            </a:r>
            <a:endParaRPr lang="en-US" dirty="0" smtClean="0"/>
          </a:p>
          <a:p>
            <a:r>
              <a:rPr lang="en-US" dirty="0" smtClean="0"/>
              <a:t>Robyn Lopez Melton, QRIS Coordinator</a:t>
            </a:r>
          </a:p>
          <a:p>
            <a:r>
              <a:rPr lang="en-US" dirty="0"/>
              <a:t>Pamela Deardorff, OCCD </a:t>
            </a:r>
            <a:r>
              <a:rPr lang="en-US" dirty="0" smtClean="0"/>
              <a:t>Director</a:t>
            </a:r>
          </a:p>
          <a:p>
            <a:pPr algn="l"/>
            <a:endParaRPr lang="en-US" dirty="0" smtClean="0"/>
          </a:p>
          <a:p>
            <a:endParaRPr lang="en-US" dirty="0"/>
          </a:p>
          <a:p>
            <a:endParaRPr lang="en-US" dirty="0" smtClean="0"/>
          </a:p>
        </p:txBody>
      </p:sp>
      <p:pic>
        <p:nvPicPr>
          <p:cNvPr id="11268" name="Picture 4" descr="https://ci6.googleusercontent.com/proxy/zaAf3JcrFtsZEdOZiNn_OWrBjoAAnXjyVHvgpVHJ4B_7PIJyL75_RStJGgiLaaZSNTm5ULaxB3CPsn29KLkmADizJolJbY9l0qJHBEwbVBHrI87YNz25db2yxneFiXPlIvGKn9Lqn2QLIp6b7oSA65WxAlZM1q3wYxmyj_qpXq_IxgYjCDhvASDGnuBJXuGOu2dm4gErjVFdMNE=s0-d-e1-ft#https://docs.google.com/uc?export=download&amp;id=0BzWPnAb-7yCkNG9EbWhsc3pudDQ&amp;revid=0BzWPnAb-7yCkUnlkSGVST1J3WDVpSUlQTkZaLzVvN1Y3c3JzPQ"/>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383338" y="5053880"/>
            <a:ext cx="1962150" cy="838201"/>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val="332397807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Workforce by Position</a:t>
            </a:r>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4257229516"/>
              </p:ext>
            </p:extLst>
          </p:nvPr>
        </p:nvGraphicFramePr>
        <p:xfrm>
          <a:off x="645459" y="1842252"/>
          <a:ext cx="7600015" cy="4468395"/>
        </p:xfrm>
        <a:graphic>
          <a:graphicData uri="http://schemas.openxmlformats.org/drawingml/2006/table">
            <a:tbl>
              <a:tblPr firstRow="1" firstCol="1" bandRow="1">
                <a:tableStyleId>{5C22544A-7EE6-4342-B048-85BDC9FD1C3A}</a:tableStyleId>
              </a:tblPr>
              <a:tblGrid>
                <a:gridCol w="2234030">
                  <a:extLst>
                    <a:ext uri="{9D8B030D-6E8A-4147-A177-3AD203B41FA5}">
                      <a16:colId xmlns:a16="http://schemas.microsoft.com/office/drawing/2014/main" val="3289030303"/>
                    </a:ext>
                  </a:extLst>
                </a:gridCol>
                <a:gridCol w="757846">
                  <a:extLst>
                    <a:ext uri="{9D8B030D-6E8A-4147-A177-3AD203B41FA5}">
                      <a16:colId xmlns:a16="http://schemas.microsoft.com/office/drawing/2014/main" val="1997981843"/>
                    </a:ext>
                  </a:extLst>
                </a:gridCol>
                <a:gridCol w="757846">
                  <a:extLst>
                    <a:ext uri="{9D8B030D-6E8A-4147-A177-3AD203B41FA5}">
                      <a16:colId xmlns:a16="http://schemas.microsoft.com/office/drawing/2014/main" val="1177819"/>
                    </a:ext>
                  </a:extLst>
                </a:gridCol>
                <a:gridCol w="775805">
                  <a:extLst>
                    <a:ext uri="{9D8B030D-6E8A-4147-A177-3AD203B41FA5}">
                      <a16:colId xmlns:a16="http://schemas.microsoft.com/office/drawing/2014/main" val="1582162557"/>
                    </a:ext>
                  </a:extLst>
                </a:gridCol>
                <a:gridCol w="775805">
                  <a:extLst>
                    <a:ext uri="{9D8B030D-6E8A-4147-A177-3AD203B41FA5}">
                      <a16:colId xmlns:a16="http://schemas.microsoft.com/office/drawing/2014/main" val="1543643446"/>
                    </a:ext>
                  </a:extLst>
                </a:gridCol>
                <a:gridCol w="675237">
                  <a:extLst>
                    <a:ext uri="{9D8B030D-6E8A-4147-A177-3AD203B41FA5}">
                      <a16:colId xmlns:a16="http://schemas.microsoft.com/office/drawing/2014/main" val="2459810233"/>
                    </a:ext>
                  </a:extLst>
                </a:gridCol>
                <a:gridCol w="811723">
                  <a:extLst>
                    <a:ext uri="{9D8B030D-6E8A-4147-A177-3AD203B41FA5}">
                      <a16:colId xmlns:a16="http://schemas.microsoft.com/office/drawing/2014/main" val="2964640533"/>
                    </a:ext>
                  </a:extLst>
                </a:gridCol>
                <a:gridCol w="811723">
                  <a:extLst>
                    <a:ext uri="{9D8B030D-6E8A-4147-A177-3AD203B41FA5}">
                      <a16:colId xmlns:a16="http://schemas.microsoft.com/office/drawing/2014/main" val="1641651678"/>
                    </a:ext>
                  </a:extLst>
                </a:gridCol>
              </a:tblGrid>
              <a:tr h="367550">
                <a:tc rowSpan="2">
                  <a:txBody>
                    <a:bodyPr/>
                    <a:lstStyle/>
                    <a:p>
                      <a:pPr marL="0" marR="0">
                        <a:lnSpc>
                          <a:spcPct val="115000"/>
                        </a:lnSpc>
                        <a:spcBef>
                          <a:spcPts val="0"/>
                        </a:spcBef>
                        <a:spcAft>
                          <a:spcPts val="300"/>
                        </a:spcAft>
                      </a:pPr>
                      <a:r>
                        <a:rPr lang="en-US" sz="1100">
                          <a:effectLst/>
                        </a:rPr>
                        <a:t>Workforce by Position</a:t>
                      </a:r>
                      <a:endParaRPr lang="en-US" sz="900" b="1">
                        <a:solidFill>
                          <a:srgbClr val="4A442A"/>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gridSpan="2">
                  <a:txBody>
                    <a:bodyPr/>
                    <a:lstStyle/>
                    <a:p>
                      <a:pPr marL="0" marR="0" algn="ctr">
                        <a:lnSpc>
                          <a:spcPct val="115000"/>
                        </a:lnSpc>
                        <a:spcBef>
                          <a:spcPts val="0"/>
                        </a:spcBef>
                        <a:spcAft>
                          <a:spcPts val="0"/>
                        </a:spcAft>
                      </a:pPr>
                      <a:r>
                        <a:rPr lang="en-US" sz="1100">
                          <a:effectLst/>
                        </a:rPr>
                        <a:t>2012</a:t>
                      </a:r>
                      <a:endParaRPr lang="en-US" sz="1100">
                        <a:solidFill>
                          <a:srgbClr val="4A442A"/>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hMerge="1">
                  <a:txBody>
                    <a:bodyPr/>
                    <a:lstStyle/>
                    <a:p>
                      <a:endParaRPr lang="en-US"/>
                    </a:p>
                  </a:txBody>
                  <a:tcPr/>
                </a:tc>
                <a:tc gridSpan="2">
                  <a:txBody>
                    <a:bodyPr/>
                    <a:lstStyle/>
                    <a:p>
                      <a:pPr marL="0" marR="0" algn="ctr">
                        <a:lnSpc>
                          <a:spcPct val="115000"/>
                        </a:lnSpc>
                        <a:spcBef>
                          <a:spcPts val="0"/>
                        </a:spcBef>
                        <a:spcAft>
                          <a:spcPts val="0"/>
                        </a:spcAft>
                      </a:pPr>
                      <a:r>
                        <a:rPr lang="en-US" sz="1100">
                          <a:effectLst/>
                        </a:rPr>
                        <a:t>2014</a:t>
                      </a:r>
                      <a:endParaRPr lang="en-US" sz="1100">
                        <a:solidFill>
                          <a:srgbClr val="4A442A"/>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hMerge="1">
                  <a:txBody>
                    <a:bodyPr/>
                    <a:lstStyle/>
                    <a:p>
                      <a:endParaRPr lang="en-US"/>
                    </a:p>
                  </a:txBody>
                  <a:tcPr/>
                </a:tc>
                <a:tc>
                  <a:txBody>
                    <a:bodyPr/>
                    <a:lstStyle/>
                    <a:p>
                      <a:pPr>
                        <a:lnSpc>
                          <a:spcPct val="115000"/>
                        </a:lnSpc>
                      </a:pPr>
                      <a:endParaRPr lang="en-US" sz="1100">
                        <a:effectLst/>
                        <a:latin typeface="Calibri" panose="020F0502020204030204" pitchFamily="34" charset="0"/>
                      </a:endParaRPr>
                    </a:p>
                  </a:txBody>
                  <a:tcPr marL="68580" marR="68580" marT="0" marB="0" anchor="b"/>
                </a:tc>
                <a:tc gridSpan="2">
                  <a:txBody>
                    <a:bodyPr/>
                    <a:lstStyle/>
                    <a:p>
                      <a:pPr marL="0" marR="0" algn="ctr">
                        <a:lnSpc>
                          <a:spcPct val="115000"/>
                        </a:lnSpc>
                        <a:spcBef>
                          <a:spcPts val="0"/>
                        </a:spcBef>
                        <a:spcAft>
                          <a:spcPts val="0"/>
                        </a:spcAft>
                      </a:pPr>
                      <a:r>
                        <a:rPr lang="en-US" sz="900">
                          <a:effectLst/>
                        </a:rPr>
                        <a:t>Difference</a:t>
                      </a:r>
                      <a:endParaRPr lang="en-US" sz="1100">
                        <a:effectLst/>
                      </a:endParaRPr>
                    </a:p>
                    <a:p>
                      <a:pPr marL="0" marR="0" algn="ctr">
                        <a:lnSpc>
                          <a:spcPct val="115000"/>
                        </a:lnSpc>
                        <a:spcBef>
                          <a:spcPts val="0"/>
                        </a:spcBef>
                        <a:spcAft>
                          <a:spcPts val="0"/>
                        </a:spcAft>
                      </a:pPr>
                      <a:r>
                        <a:rPr lang="en-US" sz="900">
                          <a:effectLst/>
                        </a:rPr>
                        <a:t>2012 to 2014</a:t>
                      </a:r>
                      <a:endParaRPr lang="en-US" sz="1100">
                        <a:solidFill>
                          <a:srgbClr val="4A442A"/>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hMerge="1">
                  <a:txBody>
                    <a:bodyPr/>
                    <a:lstStyle/>
                    <a:p>
                      <a:endParaRPr lang="en-US"/>
                    </a:p>
                  </a:txBody>
                  <a:tcPr/>
                </a:tc>
                <a:extLst>
                  <a:ext uri="{0D108BD9-81ED-4DB2-BD59-A6C34878D82A}">
                    <a16:rowId xmlns:a16="http://schemas.microsoft.com/office/drawing/2014/main" val="3077960652"/>
                  </a:ext>
                </a:extLst>
              </a:tr>
              <a:tr h="706229">
                <a:tc vMerge="1">
                  <a:txBody>
                    <a:bodyPr/>
                    <a:lstStyle/>
                    <a:p>
                      <a:endParaRPr lang="en-US"/>
                    </a:p>
                  </a:txBody>
                  <a:tcPr/>
                </a:tc>
                <a:tc>
                  <a:txBody>
                    <a:bodyPr/>
                    <a:lstStyle/>
                    <a:p>
                      <a:pPr marL="0" marR="0" algn="ctr">
                        <a:lnSpc>
                          <a:spcPct val="115000"/>
                        </a:lnSpc>
                        <a:spcBef>
                          <a:spcPts val="0"/>
                        </a:spcBef>
                        <a:spcAft>
                          <a:spcPts val="0"/>
                        </a:spcAft>
                      </a:pPr>
                      <a:r>
                        <a:rPr lang="en-US" sz="1000">
                          <a:effectLst/>
                        </a:rPr>
                        <a:t>N</a:t>
                      </a:r>
                      <a:endParaRPr lang="en-US" sz="1100">
                        <a:solidFill>
                          <a:srgbClr val="4A442A"/>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1000">
                          <a:effectLst/>
                        </a:rPr>
                        <a:t>% </a:t>
                      </a:r>
                      <a:r>
                        <a:rPr lang="en-US" sz="800">
                          <a:effectLst/>
                        </a:rPr>
                        <a:t>of persons </a:t>
                      </a:r>
                      <a:br>
                        <a:rPr lang="en-US" sz="800">
                          <a:effectLst/>
                        </a:rPr>
                      </a:br>
                      <a:r>
                        <a:rPr lang="en-US" sz="800">
                          <a:effectLst/>
                        </a:rPr>
                        <a:t>within type </a:t>
                      </a:r>
                      <a:br>
                        <a:rPr lang="en-US" sz="800">
                          <a:effectLst/>
                        </a:rPr>
                      </a:br>
                      <a:r>
                        <a:rPr lang="en-US" sz="800">
                          <a:effectLst/>
                        </a:rPr>
                        <a:t>of care</a:t>
                      </a:r>
                      <a:endParaRPr lang="en-US" sz="1100">
                        <a:solidFill>
                          <a:srgbClr val="4A442A"/>
                        </a:solidFill>
                        <a:effectLst/>
                        <a:latin typeface="Calibri" panose="020F0502020204030204" pitchFamily="34" charset="0"/>
                        <a:ea typeface="Calibri" panose="020F0502020204030204" pitchFamily="34" charset="0"/>
                        <a:cs typeface="Times New Roman" panose="02020603050405020304" pitchFamily="18" charset="0"/>
                      </a:endParaRPr>
                    </a:p>
                  </a:txBody>
                  <a:tcPr marL="18415" marR="18415" marT="0" marB="0" anchor="ctr"/>
                </a:tc>
                <a:tc>
                  <a:txBody>
                    <a:bodyPr/>
                    <a:lstStyle/>
                    <a:p>
                      <a:pPr marL="0" marR="0" algn="ctr">
                        <a:lnSpc>
                          <a:spcPct val="115000"/>
                        </a:lnSpc>
                        <a:spcBef>
                          <a:spcPts val="0"/>
                        </a:spcBef>
                        <a:spcAft>
                          <a:spcPts val="0"/>
                        </a:spcAft>
                      </a:pPr>
                      <a:r>
                        <a:rPr lang="en-US" sz="1000">
                          <a:effectLst/>
                        </a:rPr>
                        <a:t>N</a:t>
                      </a:r>
                      <a:endParaRPr lang="en-US" sz="1100">
                        <a:solidFill>
                          <a:srgbClr val="4A442A"/>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1000">
                          <a:effectLst/>
                        </a:rPr>
                        <a:t>% </a:t>
                      </a:r>
                      <a:r>
                        <a:rPr lang="en-US" sz="800">
                          <a:effectLst/>
                        </a:rPr>
                        <a:t>of persons </a:t>
                      </a:r>
                      <a:br>
                        <a:rPr lang="en-US" sz="800">
                          <a:effectLst/>
                        </a:rPr>
                      </a:br>
                      <a:r>
                        <a:rPr lang="en-US" sz="800">
                          <a:effectLst/>
                        </a:rPr>
                        <a:t>within type </a:t>
                      </a:r>
                      <a:br>
                        <a:rPr lang="en-US" sz="800">
                          <a:effectLst/>
                        </a:rPr>
                      </a:br>
                      <a:r>
                        <a:rPr lang="en-US" sz="800">
                          <a:effectLst/>
                        </a:rPr>
                        <a:t>of care</a:t>
                      </a:r>
                      <a:endParaRPr lang="en-US" sz="1100">
                        <a:solidFill>
                          <a:srgbClr val="4A442A"/>
                        </a:solidFill>
                        <a:effectLst/>
                        <a:latin typeface="Calibri" panose="020F0502020204030204" pitchFamily="34" charset="0"/>
                        <a:ea typeface="Calibri" panose="020F0502020204030204" pitchFamily="34" charset="0"/>
                        <a:cs typeface="Times New Roman" panose="02020603050405020304" pitchFamily="18" charset="0"/>
                      </a:endParaRPr>
                    </a:p>
                  </a:txBody>
                  <a:tcPr marL="18415" marR="18415" marT="0" marB="0" anchor="ctr"/>
                </a:tc>
                <a:tc>
                  <a:txBody>
                    <a:bodyPr/>
                    <a:lstStyle/>
                    <a:p>
                      <a:pPr>
                        <a:lnSpc>
                          <a:spcPct val="115000"/>
                        </a:lnSpc>
                      </a:pPr>
                      <a:endParaRPr lang="en-US" sz="1100">
                        <a:effectLst/>
                        <a:latin typeface="Calibri" panose="020F0502020204030204" pitchFamily="34" charset="0"/>
                      </a:endParaRPr>
                    </a:p>
                  </a:txBody>
                  <a:tcPr marL="68580" marR="68580" marT="0" marB="0" anchor="ctr"/>
                </a:tc>
                <a:tc>
                  <a:txBody>
                    <a:bodyPr/>
                    <a:lstStyle/>
                    <a:p>
                      <a:pPr marL="0" marR="0" algn="ctr">
                        <a:lnSpc>
                          <a:spcPct val="115000"/>
                        </a:lnSpc>
                        <a:spcBef>
                          <a:spcPts val="0"/>
                        </a:spcBef>
                        <a:spcAft>
                          <a:spcPts val="0"/>
                        </a:spcAft>
                      </a:pPr>
                      <a:r>
                        <a:rPr lang="en-US" sz="1000">
                          <a:effectLst/>
                        </a:rPr>
                        <a:t>N</a:t>
                      </a:r>
                      <a:endParaRPr lang="en-US" sz="1100">
                        <a:solidFill>
                          <a:srgbClr val="4A442A"/>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1000">
                          <a:effectLst/>
                        </a:rPr>
                        <a:t>% </a:t>
                      </a:r>
                      <a:endParaRPr lang="en-US" sz="1100">
                        <a:solidFill>
                          <a:srgbClr val="4A442A"/>
                        </a:solidFill>
                        <a:effectLst/>
                        <a:latin typeface="Calibri" panose="020F0502020204030204" pitchFamily="34" charset="0"/>
                        <a:ea typeface="Calibri" panose="020F0502020204030204" pitchFamily="34" charset="0"/>
                        <a:cs typeface="Times New Roman" panose="02020603050405020304" pitchFamily="18" charset="0"/>
                      </a:endParaRPr>
                    </a:p>
                  </a:txBody>
                  <a:tcPr marL="18415" marR="18415" marT="0" marB="0" anchor="ctr"/>
                </a:tc>
                <a:extLst>
                  <a:ext uri="{0D108BD9-81ED-4DB2-BD59-A6C34878D82A}">
                    <a16:rowId xmlns:a16="http://schemas.microsoft.com/office/drawing/2014/main" val="819243498"/>
                  </a:ext>
                </a:extLst>
              </a:tr>
              <a:tr h="240603">
                <a:tc>
                  <a:txBody>
                    <a:bodyPr/>
                    <a:lstStyle/>
                    <a:p>
                      <a:pPr marL="0" marR="0">
                        <a:lnSpc>
                          <a:spcPct val="115000"/>
                        </a:lnSpc>
                        <a:spcBef>
                          <a:spcPts val="0"/>
                        </a:spcBef>
                        <a:spcAft>
                          <a:spcPts val="0"/>
                        </a:spcAft>
                      </a:pPr>
                      <a:r>
                        <a:rPr lang="en-US" sz="1100">
                          <a:effectLst/>
                        </a:rPr>
                        <a:t>Center Staff</a:t>
                      </a:r>
                      <a:endParaRPr lang="en-US" sz="1100">
                        <a:solidFill>
                          <a:srgbClr val="4A442A"/>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1100">
                          <a:effectLst/>
                        </a:rPr>
                        <a:t> </a:t>
                      </a:r>
                      <a:endParaRPr lang="en-US" sz="1100">
                        <a:solidFill>
                          <a:srgbClr val="4A442A"/>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1100">
                          <a:effectLst/>
                        </a:rPr>
                        <a:t> </a:t>
                      </a:r>
                      <a:endParaRPr lang="en-US" sz="1100">
                        <a:solidFill>
                          <a:srgbClr val="4A442A"/>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1100">
                          <a:effectLst/>
                        </a:rPr>
                        <a:t> </a:t>
                      </a:r>
                      <a:endParaRPr lang="en-US" sz="1100">
                        <a:solidFill>
                          <a:srgbClr val="4A442A"/>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1100">
                          <a:effectLst/>
                        </a:rPr>
                        <a:t> </a:t>
                      </a:r>
                      <a:endParaRPr lang="en-US" sz="1100">
                        <a:solidFill>
                          <a:srgbClr val="4A442A"/>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nSpc>
                          <a:spcPct val="115000"/>
                        </a:lnSpc>
                      </a:pPr>
                      <a:endParaRPr lang="en-US" sz="1100">
                        <a:effectLst/>
                        <a:latin typeface="Calibri" panose="020F0502020204030204" pitchFamily="34" charset="0"/>
                      </a:endParaRPr>
                    </a:p>
                  </a:txBody>
                  <a:tcPr marL="68580" marR="68580" marT="0" marB="0" anchor="b"/>
                </a:tc>
                <a:tc>
                  <a:txBody>
                    <a:bodyPr/>
                    <a:lstStyle/>
                    <a:p>
                      <a:pPr marL="0" marR="0" algn="ctr">
                        <a:lnSpc>
                          <a:spcPct val="115000"/>
                        </a:lnSpc>
                        <a:spcBef>
                          <a:spcPts val="0"/>
                        </a:spcBef>
                        <a:spcAft>
                          <a:spcPts val="0"/>
                        </a:spcAft>
                      </a:pPr>
                      <a:r>
                        <a:rPr lang="en-US" sz="1100">
                          <a:effectLst/>
                        </a:rPr>
                        <a:t> </a:t>
                      </a:r>
                      <a:endParaRPr lang="en-US" sz="1100">
                        <a:solidFill>
                          <a:srgbClr val="4A442A"/>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1100">
                          <a:effectLst/>
                        </a:rPr>
                        <a:t> </a:t>
                      </a:r>
                      <a:endParaRPr lang="en-US" sz="1100">
                        <a:solidFill>
                          <a:srgbClr val="4A442A"/>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011770232"/>
                  </a:ext>
                </a:extLst>
              </a:tr>
              <a:tr h="240603">
                <a:tc>
                  <a:txBody>
                    <a:bodyPr/>
                    <a:lstStyle/>
                    <a:p>
                      <a:pPr marL="0" marR="0">
                        <a:lnSpc>
                          <a:spcPct val="115000"/>
                        </a:lnSpc>
                        <a:spcBef>
                          <a:spcPts val="0"/>
                        </a:spcBef>
                        <a:spcAft>
                          <a:spcPts val="0"/>
                        </a:spcAft>
                      </a:pPr>
                      <a:r>
                        <a:rPr lang="en-US" sz="1100">
                          <a:effectLst/>
                        </a:rPr>
                        <a:t>    Director</a:t>
                      </a:r>
                      <a:endParaRPr lang="en-US" sz="1100">
                        <a:solidFill>
                          <a:srgbClr val="4A442A"/>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r">
                        <a:lnSpc>
                          <a:spcPct val="115000"/>
                        </a:lnSpc>
                        <a:spcBef>
                          <a:spcPts val="0"/>
                        </a:spcBef>
                        <a:spcAft>
                          <a:spcPts val="0"/>
                        </a:spcAft>
                      </a:pPr>
                      <a:r>
                        <a:rPr lang="en-US" sz="1100">
                          <a:effectLst/>
                        </a:rPr>
                        <a:t>1,176</a:t>
                      </a:r>
                      <a:endParaRPr lang="en-US" sz="1100">
                        <a:solidFill>
                          <a:srgbClr val="4A442A"/>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r">
                        <a:lnSpc>
                          <a:spcPct val="115000"/>
                        </a:lnSpc>
                        <a:spcBef>
                          <a:spcPts val="0"/>
                        </a:spcBef>
                        <a:spcAft>
                          <a:spcPts val="0"/>
                        </a:spcAft>
                      </a:pPr>
                      <a:r>
                        <a:rPr lang="en-US" sz="1100">
                          <a:effectLst/>
                        </a:rPr>
                        <a:t>8%</a:t>
                      </a:r>
                      <a:endParaRPr lang="en-US" sz="1100">
                        <a:solidFill>
                          <a:srgbClr val="4A442A"/>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r">
                        <a:lnSpc>
                          <a:spcPct val="115000"/>
                        </a:lnSpc>
                        <a:spcBef>
                          <a:spcPts val="0"/>
                        </a:spcBef>
                        <a:spcAft>
                          <a:spcPts val="0"/>
                        </a:spcAft>
                      </a:pPr>
                      <a:r>
                        <a:rPr lang="en-US" sz="1100">
                          <a:effectLst/>
                        </a:rPr>
                        <a:t>1,015</a:t>
                      </a:r>
                      <a:endParaRPr lang="en-US" sz="1100">
                        <a:solidFill>
                          <a:srgbClr val="4A442A"/>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r">
                        <a:lnSpc>
                          <a:spcPct val="115000"/>
                        </a:lnSpc>
                        <a:spcBef>
                          <a:spcPts val="0"/>
                        </a:spcBef>
                        <a:spcAft>
                          <a:spcPts val="0"/>
                        </a:spcAft>
                      </a:pPr>
                      <a:r>
                        <a:rPr lang="en-US" sz="1100">
                          <a:effectLst/>
                        </a:rPr>
                        <a:t>6%</a:t>
                      </a:r>
                      <a:endParaRPr lang="en-US" sz="1100">
                        <a:solidFill>
                          <a:srgbClr val="4A442A"/>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nSpc>
                          <a:spcPct val="115000"/>
                        </a:lnSpc>
                      </a:pPr>
                      <a:endParaRPr lang="en-US" sz="1100">
                        <a:effectLst/>
                        <a:latin typeface="Calibri" panose="020F0502020204030204" pitchFamily="34" charset="0"/>
                      </a:endParaRPr>
                    </a:p>
                  </a:txBody>
                  <a:tcPr marL="68580" marR="68580" marT="0" marB="0" anchor="b"/>
                </a:tc>
                <a:tc>
                  <a:txBody>
                    <a:bodyPr/>
                    <a:lstStyle/>
                    <a:p>
                      <a:pPr marL="0" marR="0" algn="r">
                        <a:lnSpc>
                          <a:spcPct val="115000"/>
                        </a:lnSpc>
                        <a:spcBef>
                          <a:spcPts val="0"/>
                        </a:spcBef>
                        <a:spcAft>
                          <a:spcPts val="0"/>
                        </a:spcAft>
                      </a:pPr>
                      <a:r>
                        <a:rPr lang="en-US" sz="1100">
                          <a:effectLst/>
                        </a:rPr>
                        <a:t>-161</a:t>
                      </a:r>
                      <a:endParaRPr lang="en-US" sz="1100">
                        <a:solidFill>
                          <a:srgbClr val="4A442A"/>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r">
                        <a:lnSpc>
                          <a:spcPct val="115000"/>
                        </a:lnSpc>
                        <a:spcBef>
                          <a:spcPts val="0"/>
                        </a:spcBef>
                        <a:spcAft>
                          <a:spcPts val="0"/>
                        </a:spcAft>
                      </a:pPr>
                      <a:r>
                        <a:rPr lang="en-US" sz="1100">
                          <a:effectLst/>
                        </a:rPr>
                        <a:t>-2%</a:t>
                      </a:r>
                      <a:endParaRPr lang="en-US" sz="1100">
                        <a:solidFill>
                          <a:srgbClr val="4A442A"/>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719833749"/>
                  </a:ext>
                </a:extLst>
              </a:tr>
              <a:tr h="449280">
                <a:tc>
                  <a:txBody>
                    <a:bodyPr/>
                    <a:lstStyle/>
                    <a:p>
                      <a:pPr marL="0" marR="0">
                        <a:lnSpc>
                          <a:spcPct val="115000"/>
                        </a:lnSpc>
                        <a:spcBef>
                          <a:spcPts val="0"/>
                        </a:spcBef>
                        <a:spcAft>
                          <a:spcPts val="0"/>
                        </a:spcAft>
                      </a:pPr>
                      <a:r>
                        <a:rPr lang="en-US" sz="1100">
                          <a:effectLst/>
                        </a:rPr>
                        <a:t>    Site Director / Supervisor</a:t>
                      </a:r>
                      <a:endParaRPr lang="en-US" sz="1100">
                        <a:solidFill>
                          <a:srgbClr val="4A442A"/>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r">
                        <a:lnSpc>
                          <a:spcPct val="115000"/>
                        </a:lnSpc>
                        <a:spcBef>
                          <a:spcPts val="0"/>
                        </a:spcBef>
                        <a:spcAft>
                          <a:spcPts val="0"/>
                        </a:spcAft>
                      </a:pPr>
                      <a:r>
                        <a:rPr lang="en-US" sz="1100">
                          <a:effectLst/>
                        </a:rPr>
                        <a:t>41</a:t>
                      </a:r>
                      <a:endParaRPr lang="en-US" sz="1100">
                        <a:solidFill>
                          <a:srgbClr val="4A442A"/>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r">
                        <a:lnSpc>
                          <a:spcPct val="115000"/>
                        </a:lnSpc>
                        <a:spcBef>
                          <a:spcPts val="0"/>
                        </a:spcBef>
                        <a:spcAft>
                          <a:spcPts val="0"/>
                        </a:spcAft>
                      </a:pPr>
                      <a:r>
                        <a:rPr lang="en-US" sz="1100">
                          <a:effectLst/>
                        </a:rPr>
                        <a:t>0%</a:t>
                      </a:r>
                      <a:endParaRPr lang="en-US" sz="1100">
                        <a:solidFill>
                          <a:srgbClr val="4A442A"/>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r">
                        <a:lnSpc>
                          <a:spcPct val="115000"/>
                        </a:lnSpc>
                        <a:spcBef>
                          <a:spcPts val="0"/>
                        </a:spcBef>
                        <a:spcAft>
                          <a:spcPts val="0"/>
                        </a:spcAft>
                      </a:pPr>
                      <a:r>
                        <a:rPr lang="en-US" sz="1100">
                          <a:effectLst/>
                        </a:rPr>
                        <a:t>208</a:t>
                      </a:r>
                      <a:endParaRPr lang="en-US" sz="1100">
                        <a:solidFill>
                          <a:srgbClr val="4A442A"/>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r">
                        <a:lnSpc>
                          <a:spcPct val="115000"/>
                        </a:lnSpc>
                        <a:spcBef>
                          <a:spcPts val="0"/>
                        </a:spcBef>
                        <a:spcAft>
                          <a:spcPts val="0"/>
                        </a:spcAft>
                      </a:pPr>
                      <a:r>
                        <a:rPr lang="en-US" sz="1100">
                          <a:effectLst/>
                        </a:rPr>
                        <a:t>1%</a:t>
                      </a:r>
                      <a:endParaRPr lang="en-US" sz="1100">
                        <a:solidFill>
                          <a:srgbClr val="4A442A"/>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nSpc>
                          <a:spcPct val="115000"/>
                        </a:lnSpc>
                      </a:pPr>
                      <a:endParaRPr lang="en-US" sz="1100">
                        <a:effectLst/>
                        <a:latin typeface="Calibri" panose="020F0502020204030204" pitchFamily="34" charset="0"/>
                      </a:endParaRPr>
                    </a:p>
                  </a:txBody>
                  <a:tcPr marL="68580" marR="68580" marT="0" marB="0" anchor="b"/>
                </a:tc>
                <a:tc>
                  <a:txBody>
                    <a:bodyPr/>
                    <a:lstStyle/>
                    <a:p>
                      <a:pPr marL="0" marR="0" algn="r">
                        <a:lnSpc>
                          <a:spcPct val="115000"/>
                        </a:lnSpc>
                        <a:spcBef>
                          <a:spcPts val="0"/>
                        </a:spcBef>
                        <a:spcAft>
                          <a:spcPts val="0"/>
                        </a:spcAft>
                      </a:pPr>
                      <a:r>
                        <a:rPr lang="en-US" sz="1100" dirty="0">
                          <a:effectLst/>
                        </a:rPr>
                        <a:t>167</a:t>
                      </a:r>
                      <a:endParaRPr lang="en-US" sz="1100" dirty="0">
                        <a:solidFill>
                          <a:srgbClr val="4A442A"/>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r">
                        <a:lnSpc>
                          <a:spcPct val="115000"/>
                        </a:lnSpc>
                        <a:spcBef>
                          <a:spcPts val="0"/>
                        </a:spcBef>
                        <a:spcAft>
                          <a:spcPts val="0"/>
                        </a:spcAft>
                      </a:pPr>
                      <a:r>
                        <a:rPr lang="en-US" sz="1100">
                          <a:effectLst/>
                        </a:rPr>
                        <a:t>1%</a:t>
                      </a:r>
                      <a:endParaRPr lang="en-US" sz="1100">
                        <a:solidFill>
                          <a:srgbClr val="4A442A"/>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484465839"/>
                  </a:ext>
                </a:extLst>
              </a:tr>
              <a:tr h="240603">
                <a:tc>
                  <a:txBody>
                    <a:bodyPr/>
                    <a:lstStyle/>
                    <a:p>
                      <a:pPr marL="0" marR="0">
                        <a:lnSpc>
                          <a:spcPct val="115000"/>
                        </a:lnSpc>
                        <a:spcBef>
                          <a:spcPts val="0"/>
                        </a:spcBef>
                        <a:spcAft>
                          <a:spcPts val="0"/>
                        </a:spcAft>
                      </a:pPr>
                      <a:r>
                        <a:rPr lang="en-US" sz="1100">
                          <a:effectLst/>
                        </a:rPr>
                        <a:t>    Head Teacher</a:t>
                      </a:r>
                      <a:endParaRPr lang="en-US" sz="1100">
                        <a:solidFill>
                          <a:srgbClr val="4A442A"/>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r">
                        <a:lnSpc>
                          <a:spcPct val="115000"/>
                        </a:lnSpc>
                        <a:spcBef>
                          <a:spcPts val="0"/>
                        </a:spcBef>
                        <a:spcAft>
                          <a:spcPts val="0"/>
                        </a:spcAft>
                      </a:pPr>
                      <a:r>
                        <a:rPr lang="en-US" sz="1100">
                          <a:effectLst/>
                        </a:rPr>
                        <a:t>2,283</a:t>
                      </a:r>
                      <a:endParaRPr lang="en-US" sz="1100">
                        <a:solidFill>
                          <a:srgbClr val="4A442A"/>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r">
                        <a:lnSpc>
                          <a:spcPct val="115000"/>
                        </a:lnSpc>
                        <a:spcBef>
                          <a:spcPts val="0"/>
                        </a:spcBef>
                        <a:spcAft>
                          <a:spcPts val="0"/>
                        </a:spcAft>
                      </a:pPr>
                      <a:r>
                        <a:rPr lang="en-US" sz="1100">
                          <a:effectLst/>
                        </a:rPr>
                        <a:t>15%</a:t>
                      </a:r>
                      <a:endParaRPr lang="en-US" sz="1100">
                        <a:solidFill>
                          <a:srgbClr val="4A442A"/>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r">
                        <a:lnSpc>
                          <a:spcPct val="115000"/>
                        </a:lnSpc>
                        <a:spcBef>
                          <a:spcPts val="0"/>
                        </a:spcBef>
                        <a:spcAft>
                          <a:spcPts val="0"/>
                        </a:spcAft>
                      </a:pPr>
                      <a:r>
                        <a:rPr lang="en-US" sz="1100">
                          <a:effectLst/>
                        </a:rPr>
                        <a:t>2,538</a:t>
                      </a:r>
                      <a:endParaRPr lang="en-US" sz="1100">
                        <a:solidFill>
                          <a:srgbClr val="4A442A"/>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r">
                        <a:lnSpc>
                          <a:spcPct val="115000"/>
                        </a:lnSpc>
                        <a:spcBef>
                          <a:spcPts val="0"/>
                        </a:spcBef>
                        <a:spcAft>
                          <a:spcPts val="0"/>
                        </a:spcAft>
                      </a:pPr>
                      <a:r>
                        <a:rPr lang="en-US" sz="1100">
                          <a:effectLst/>
                        </a:rPr>
                        <a:t>16%</a:t>
                      </a:r>
                      <a:endParaRPr lang="en-US" sz="1100">
                        <a:solidFill>
                          <a:srgbClr val="4A442A"/>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nSpc>
                          <a:spcPct val="115000"/>
                        </a:lnSpc>
                      </a:pPr>
                      <a:endParaRPr lang="en-US" sz="1100">
                        <a:effectLst/>
                        <a:latin typeface="Calibri" panose="020F0502020204030204" pitchFamily="34" charset="0"/>
                      </a:endParaRPr>
                    </a:p>
                  </a:txBody>
                  <a:tcPr marL="68580" marR="68580" marT="0" marB="0" anchor="b"/>
                </a:tc>
                <a:tc>
                  <a:txBody>
                    <a:bodyPr/>
                    <a:lstStyle/>
                    <a:p>
                      <a:pPr marL="0" marR="0" algn="r">
                        <a:lnSpc>
                          <a:spcPct val="115000"/>
                        </a:lnSpc>
                        <a:spcBef>
                          <a:spcPts val="0"/>
                        </a:spcBef>
                        <a:spcAft>
                          <a:spcPts val="0"/>
                        </a:spcAft>
                      </a:pPr>
                      <a:r>
                        <a:rPr lang="en-US" sz="1100">
                          <a:effectLst/>
                        </a:rPr>
                        <a:t>255</a:t>
                      </a:r>
                      <a:endParaRPr lang="en-US" sz="1100">
                        <a:solidFill>
                          <a:srgbClr val="4A442A"/>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r">
                        <a:lnSpc>
                          <a:spcPct val="115000"/>
                        </a:lnSpc>
                        <a:spcBef>
                          <a:spcPts val="0"/>
                        </a:spcBef>
                        <a:spcAft>
                          <a:spcPts val="0"/>
                        </a:spcAft>
                      </a:pPr>
                      <a:r>
                        <a:rPr lang="en-US" sz="1100">
                          <a:effectLst/>
                        </a:rPr>
                        <a:t>1%</a:t>
                      </a:r>
                      <a:endParaRPr lang="en-US" sz="1100">
                        <a:solidFill>
                          <a:srgbClr val="4A442A"/>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2269017686"/>
                  </a:ext>
                </a:extLst>
              </a:tr>
              <a:tr h="240603">
                <a:tc>
                  <a:txBody>
                    <a:bodyPr/>
                    <a:lstStyle/>
                    <a:p>
                      <a:pPr marL="0" marR="0">
                        <a:lnSpc>
                          <a:spcPct val="115000"/>
                        </a:lnSpc>
                        <a:spcBef>
                          <a:spcPts val="0"/>
                        </a:spcBef>
                        <a:spcAft>
                          <a:spcPts val="0"/>
                        </a:spcAft>
                      </a:pPr>
                      <a:r>
                        <a:rPr lang="en-US" sz="1100">
                          <a:effectLst/>
                        </a:rPr>
                        <a:t>    Teacher </a:t>
                      </a:r>
                      <a:endParaRPr lang="en-US" sz="1100">
                        <a:solidFill>
                          <a:srgbClr val="4A442A"/>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r">
                        <a:lnSpc>
                          <a:spcPct val="115000"/>
                        </a:lnSpc>
                        <a:spcBef>
                          <a:spcPts val="0"/>
                        </a:spcBef>
                        <a:spcAft>
                          <a:spcPts val="0"/>
                        </a:spcAft>
                      </a:pPr>
                      <a:r>
                        <a:rPr lang="en-US" sz="1100">
                          <a:effectLst/>
                        </a:rPr>
                        <a:t>7,672</a:t>
                      </a:r>
                      <a:endParaRPr lang="en-US" sz="1100">
                        <a:solidFill>
                          <a:srgbClr val="4A442A"/>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r">
                        <a:lnSpc>
                          <a:spcPct val="115000"/>
                        </a:lnSpc>
                        <a:spcBef>
                          <a:spcPts val="0"/>
                        </a:spcBef>
                        <a:spcAft>
                          <a:spcPts val="0"/>
                        </a:spcAft>
                      </a:pPr>
                      <a:r>
                        <a:rPr lang="en-US" sz="1100">
                          <a:effectLst/>
                        </a:rPr>
                        <a:t>51%</a:t>
                      </a:r>
                      <a:endParaRPr lang="en-US" sz="1100">
                        <a:solidFill>
                          <a:srgbClr val="4A442A"/>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r">
                        <a:lnSpc>
                          <a:spcPct val="115000"/>
                        </a:lnSpc>
                        <a:spcBef>
                          <a:spcPts val="0"/>
                        </a:spcBef>
                        <a:spcAft>
                          <a:spcPts val="0"/>
                        </a:spcAft>
                      </a:pPr>
                      <a:r>
                        <a:rPr lang="en-US" sz="1100">
                          <a:effectLst/>
                        </a:rPr>
                        <a:t>7,784</a:t>
                      </a:r>
                      <a:endParaRPr lang="en-US" sz="1100">
                        <a:solidFill>
                          <a:srgbClr val="4A442A"/>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r">
                        <a:lnSpc>
                          <a:spcPct val="115000"/>
                        </a:lnSpc>
                        <a:spcBef>
                          <a:spcPts val="0"/>
                        </a:spcBef>
                        <a:spcAft>
                          <a:spcPts val="0"/>
                        </a:spcAft>
                      </a:pPr>
                      <a:r>
                        <a:rPr lang="en-US" sz="1100">
                          <a:effectLst/>
                        </a:rPr>
                        <a:t>48%</a:t>
                      </a:r>
                      <a:endParaRPr lang="en-US" sz="1100">
                        <a:solidFill>
                          <a:srgbClr val="4A442A"/>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nSpc>
                          <a:spcPct val="115000"/>
                        </a:lnSpc>
                      </a:pPr>
                      <a:endParaRPr lang="en-US" sz="1100">
                        <a:effectLst/>
                        <a:latin typeface="Calibri" panose="020F0502020204030204" pitchFamily="34" charset="0"/>
                      </a:endParaRPr>
                    </a:p>
                  </a:txBody>
                  <a:tcPr marL="68580" marR="68580" marT="0" marB="0" anchor="b"/>
                </a:tc>
                <a:tc>
                  <a:txBody>
                    <a:bodyPr/>
                    <a:lstStyle/>
                    <a:p>
                      <a:pPr marL="0" marR="0" algn="r">
                        <a:lnSpc>
                          <a:spcPct val="115000"/>
                        </a:lnSpc>
                        <a:spcBef>
                          <a:spcPts val="0"/>
                        </a:spcBef>
                        <a:spcAft>
                          <a:spcPts val="0"/>
                        </a:spcAft>
                      </a:pPr>
                      <a:r>
                        <a:rPr lang="en-US" sz="1100">
                          <a:effectLst/>
                        </a:rPr>
                        <a:t>112</a:t>
                      </a:r>
                      <a:endParaRPr lang="en-US" sz="1100">
                        <a:solidFill>
                          <a:srgbClr val="4A442A"/>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r">
                        <a:lnSpc>
                          <a:spcPct val="115000"/>
                        </a:lnSpc>
                        <a:spcBef>
                          <a:spcPts val="0"/>
                        </a:spcBef>
                        <a:spcAft>
                          <a:spcPts val="0"/>
                        </a:spcAft>
                      </a:pPr>
                      <a:r>
                        <a:rPr lang="en-US" sz="1100">
                          <a:effectLst/>
                        </a:rPr>
                        <a:t>-3%</a:t>
                      </a:r>
                      <a:endParaRPr lang="en-US" sz="1100">
                        <a:solidFill>
                          <a:srgbClr val="4A442A"/>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2210967706"/>
                  </a:ext>
                </a:extLst>
              </a:tr>
              <a:tr h="240603">
                <a:tc>
                  <a:txBody>
                    <a:bodyPr/>
                    <a:lstStyle/>
                    <a:p>
                      <a:pPr marL="0" marR="0">
                        <a:lnSpc>
                          <a:spcPct val="115000"/>
                        </a:lnSpc>
                        <a:spcBef>
                          <a:spcPts val="0"/>
                        </a:spcBef>
                        <a:spcAft>
                          <a:spcPts val="0"/>
                        </a:spcAft>
                      </a:pPr>
                      <a:r>
                        <a:rPr lang="en-US" sz="1100">
                          <a:effectLst/>
                        </a:rPr>
                        <a:t>    Aide II</a:t>
                      </a:r>
                      <a:endParaRPr lang="en-US" sz="1100">
                        <a:solidFill>
                          <a:srgbClr val="4A442A"/>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r">
                        <a:lnSpc>
                          <a:spcPct val="115000"/>
                        </a:lnSpc>
                        <a:spcBef>
                          <a:spcPts val="0"/>
                        </a:spcBef>
                        <a:spcAft>
                          <a:spcPts val="0"/>
                        </a:spcAft>
                      </a:pPr>
                      <a:r>
                        <a:rPr lang="en-US" sz="1100">
                          <a:effectLst/>
                        </a:rPr>
                        <a:t>1,071</a:t>
                      </a:r>
                      <a:endParaRPr lang="en-US" sz="1100">
                        <a:solidFill>
                          <a:srgbClr val="4A442A"/>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r">
                        <a:lnSpc>
                          <a:spcPct val="115000"/>
                        </a:lnSpc>
                        <a:spcBef>
                          <a:spcPts val="0"/>
                        </a:spcBef>
                        <a:spcAft>
                          <a:spcPts val="0"/>
                        </a:spcAft>
                      </a:pPr>
                      <a:r>
                        <a:rPr lang="en-US" sz="1100">
                          <a:effectLst/>
                        </a:rPr>
                        <a:t>7%</a:t>
                      </a:r>
                      <a:endParaRPr lang="en-US" sz="1100">
                        <a:solidFill>
                          <a:srgbClr val="4A442A"/>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r">
                        <a:lnSpc>
                          <a:spcPct val="115000"/>
                        </a:lnSpc>
                        <a:spcBef>
                          <a:spcPts val="0"/>
                        </a:spcBef>
                        <a:spcAft>
                          <a:spcPts val="0"/>
                        </a:spcAft>
                      </a:pPr>
                      <a:r>
                        <a:rPr lang="en-US" sz="1100">
                          <a:effectLst/>
                        </a:rPr>
                        <a:t>1,284</a:t>
                      </a:r>
                      <a:endParaRPr lang="en-US" sz="1100">
                        <a:solidFill>
                          <a:srgbClr val="4A442A"/>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r">
                        <a:lnSpc>
                          <a:spcPct val="115000"/>
                        </a:lnSpc>
                        <a:spcBef>
                          <a:spcPts val="0"/>
                        </a:spcBef>
                        <a:spcAft>
                          <a:spcPts val="0"/>
                        </a:spcAft>
                      </a:pPr>
                      <a:r>
                        <a:rPr lang="en-US" sz="1100">
                          <a:effectLst/>
                        </a:rPr>
                        <a:t>8%</a:t>
                      </a:r>
                      <a:endParaRPr lang="en-US" sz="1100">
                        <a:solidFill>
                          <a:srgbClr val="4A442A"/>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nSpc>
                          <a:spcPct val="115000"/>
                        </a:lnSpc>
                      </a:pPr>
                      <a:endParaRPr lang="en-US" sz="1100">
                        <a:effectLst/>
                        <a:latin typeface="Calibri" panose="020F0502020204030204" pitchFamily="34" charset="0"/>
                      </a:endParaRPr>
                    </a:p>
                  </a:txBody>
                  <a:tcPr marL="68580" marR="68580" marT="0" marB="0" anchor="b"/>
                </a:tc>
                <a:tc>
                  <a:txBody>
                    <a:bodyPr/>
                    <a:lstStyle/>
                    <a:p>
                      <a:pPr marL="0" marR="0" algn="r">
                        <a:lnSpc>
                          <a:spcPct val="115000"/>
                        </a:lnSpc>
                        <a:spcBef>
                          <a:spcPts val="0"/>
                        </a:spcBef>
                        <a:spcAft>
                          <a:spcPts val="0"/>
                        </a:spcAft>
                      </a:pPr>
                      <a:r>
                        <a:rPr lang="en-US" sz="1100">
                          <a:effectLst/>
                        </a:rPr>
                        <a:t>213</a:t>
                      </a:r>
                      <a:endParaRPr lang="en-US" sz="1100">
                        <a:solidFill>
                          <a:srgbClr val="4A442A"/>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r">
                        <a:lnSpc>
                          <a:spcPct val="115000"/>
                        </a:lnSpc>
                        <a:spcBef>
                          <a:spcPts val="0"/>
                        </a:spcBef>
                        <a:spcAft>
                          <a:spcPts val="0"/>
                        </a:spcAft>
                      </a:pPr>
                      <a:r>
                        <a:rPr lang="en-US" sz="1100">
                          <a:effectLst/>
                        </a:rPr>
                        <a:t>1%</a:t>
                      </a:r>
                      <a:endParaRPr lang="en-US" sz="1100">
                        <a:solidFill>
                          <a:srgbClr val="4A442A"/>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113246760"/>
                  </a:ext>
                </a:extLst>
              </a:tr>
              <a:tr h="240603">
                <a:tc>
                  <a:txBody>
                    <a:bodyPr/>
                    <a:lstStyle/>
                    <a:p>
                      <a:pPr marL="0" marR="0">
                        <a:lnSpc>
                          <a:spcPct val="115000"/>
                        </a:lnSpc>
                        <a:spcBef>
                          <a:spcPts val="0"/>
                        </a:spcBef>
                        <a:spcAft>
                          <a:spcPts val="0"/>
                        </a:spcAft>
                      </a:pPr>
                      <a:r>
                        <a:rPr lang="en-US" sz="1100">
                          <a:effectLst/>
                        </a:rPr>
                        <a:t>    Aide I</a:t>
                      </a:r>
                      <a:endParaRPr lang="en-US" sz="1100">
                        <a:solidFill>
                          <a:srgbClr val="4A442A"/>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r">
                        <a:lnSpc>
                          <a:spcPct val="115000"/>
                        </a:lnSpc>
                        <a:spcBef>
                          <a:spcPts val="0"/>
                        </a:spcBef>
                        <a:spcAft>
                          <a:spcPts val="0"/>
                        </a:spcAft>
                      </a:pPr>
                      <a:r>
                        <a:rPr lang="en-US" sz="1100">
                          <a:effectLst/>
                        </a:rPr>
                        <a:t>2,826</a:t>
                      </a:r>
                      <a:endParaRPr lang="en-US" sz="1100">
                        <a:solidFill>
                          <a:srgbClr val="4A442A"/>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r">
                        <a:lnSpc>
                          <a:spcPct val="115000"/>
                        </a:lnSpc>
                        <a:spcBef>
                          <a:spcPts val="0"/>
                        </a:spcBef>
                        <a:spcAft>
                          <a:spcPts val="0"/>
                        </a:spcAft>
                      </a:pPr>
                      <a:r>
                        <a:rPr lang="en-US" sz="1100">
                          <a:effectLst/>
                        </a:rPr>
                        <a:t>19%</a:t>
                      </a:r>
                      <a:endParaRPr lang="en-US" sz="1100">
                        <a:solidFill>
                          <a:srgbClr val="4A442A"/>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r">
                        <a:lnSpc>
                          <a:spcPct val="115000"/>
                        </a:lnSpc>
                        <a:spcBef>
                          <a:spcPts val="0"/>
                        </a:spcBef>
                        <a:spcAft>
                          <a:spcPts val="0"/>
                        </a:spcAft>
                      </a:pPr>
                      <a:r>
                        <a:rPr lang="en-US" sz="1100">
                          <a:effectLst/>
                        </a:rPr>
                        <a:t>3,379</a:t>
                      </a:r>
                      <a:endParaRPr lang="en-US" sz="1100">
                        <a:solidFill>
                          <a:srgbClr val="4A442A"/>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r">
                        <a:lnSpc>
                          <a:spcPct val="115000"/>
                        </a:lnSpc>
                        <a:spcBef>
                          <a:spcPts val="0"/>
                        </a:spcBef>
                        <a:spcAft>
                          <a:spcPts val="0"/>
                        </a:spcAft>
                      </a:pPr>
                      <a:r>
                        <a:rPr lang="en-US" sz="1100">
                          <a:effectLst/>
                        </a:rPr>
                        <a:t>21%</a:t>
                      </a:r>
                      <a:endParaRPr lang="en-US" sz="1100">
                        <a:solidFill>
                          <a:srgbClr val="4A442A"/>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nSpc>
                          <a:spcPct val="115000"/>
                        </a:lnSpc>
                      </a:pPr>
                      <a:endParaRPr lang="en-US" sz="1100">
                        <a:effectLst/>
                        <a:latin typeface="Calibri" panose="020F0502020204030204" pitchFamily="34" charset="0"/>
                      </a:endParaRPr>
                    </a:p>
                  </a:txBody>
                  <a:tcPr marL="68580" marR="68580" marT="0" marB="0" anchor="b"/>
                </a:tc>
                <a:tc>
                  <a:txBody>
                    <a:bodyPr/>
                    <a:lstStyle/>
                    <a:p>
                      <a:pPr marL="0" marR="0" algn="r">
                        <a:lnSpc>
                          <a:spcPct val="115000"/>
                        </a:lnSpc>
                        <a:spcBef>
                          <a:spcPts val="0"/>
                        </a:spcBef>
                        <a:spcAft>
                          <a:spcPts val="0"/>
                        </a:spcAft>
                      </a:pPr>
                      <a:r>
                        <a:rPr lang="en-US" sz="1100">
                          <a:effectLst/>
                        </a:rPr>
                        <a:t>553</a:t>
                      </a:r>
                      <a:endParaRPr lang="en-US" sz="1100">
                        <a:solidFill>
                          <a:srgbClr val="4A442A"/>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r">
                        <a:lnSpc>
                          <a:spcPct val="115000"/>
                        </a:lnSpc>
                        <a:spcBef>
                          <a:spcPts val="0"/>
                        </a:spcBef>
                        <a:spcAft>
                          <a:spcPts val="0"/>
                        </a:spcAft>
                      </a:pPr>
                      <a:r>
                        <a:rPr lang="en-US" sz="1100">
                          <a:effectLst/>
                        </a:rPr>
                        <a:t>2%</a:t>
                      </a:r>
                      <a:endParaRPr lang="en-US" sz="1100">
                        <a:solidFill>
                          <a:srgbClr val="4A442A"/>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179931351"/>
                  </a:ext>
                </a:extLst>
              </a:tr>
              <a:tr h="240603">
                <a:tc>
                  <a:txBody>
                    <a:bodyPr/>
                    <a:lstStyle/>
                    <a:p>
                      <a:pPr marL="0" marR="0">
                        <a:lnSpc>
                          <a:spcPct val="115000"/>
                        </a:lnSpc>
                        <a:spcBef>
                          <a:spcPts val="0"/>
                        </a:spcBef>
                        <a:spcAft>
                          <a:spcPts val="0"/>
                        </a:spcAft>
                      </a:pPr>
                      <a:r>
                        <a:rPr lang="en-US" sz="1100">
                          <a:effectLst/>
                        </a:rPr>
                        <a:t>Large Home-Based Staff</a:t>
                      </a:r>
                      <a:endParaRPr lang="en-US" sz="1100">
                        <a:solidFill>
                          <a:srgbClr val="4A442A"/>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1100">
                          <a:effectLst/>
                        </a:rPr>
                        <a:t> </a:t>
                      </a:r>
                      <a:endParaRPr lang="en-US" sz="1100">
                        <a:solidFill>
                          <a:srgbClr val="4A442A"/>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1100">
                          <a:effectLst/>
                        </a:rPr>
                        <a:t> </a:t>
                      </a:r>
                      <a:endParaRPr lang="en-US" sz="1100">
                        <a:solidFill>
                          <a:srgbClr val="4A442A"/>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nSpc>
                          <a:spcPct val="115000"/>
                        </a:lnSpc>
                      </a:pPr>
                      <a:endParaRPr lang="en-US" sz="1100">
                        <a:effectLst/>
                        <a:latin typeface="Calibri" panose="020F0502020204030204" pitchFamily="34" charset="0"/>
                      </a:endParaRPr>
                    </a:p>
                  </a:txBody>
                  <a:tcPr marL="68580" marR="68580" marT="0" marB="0" anchor="ctr"/>
                </a:tc>
                <a:tc>
                  <a:txBody>
                    <a:bodyPr/>
                    <a:lstStyle/>
                    <a:p>
                      <a:pPr>
                        <a:lnSpc>
                          <a:spcPct val="115000"/>
                        </a:lnSpc>
                      </a:pPr>
                      <a:endParaRPr lang="en-US" sz="1100">
                        <a:effectLst/>
                        <a:latin typeface="Calibri" panose="020F0502020204030204" pitchFamily="34" charset="0"/>
                      </a:endParaRPr>
                    </a:p>
                  </a:txBody>
                  <a:tcPr marL="68580" marR="68580" marT="0" marB="0" anchor="ctr"/>
                </a:tc>
                <a:tc>
                  <a:txBody>
                    <a:bodyPr/>
                    <a:lstStyle/>
                    <a:p>
                      <a:pPr>
                        <a:lnSpc>
                          <a:spcPct val="115000"/>
                        </a:lnSpc>
                      </a:pPr>
                      <a:endParaRPr lang="en-US" sz="1100">
                        <a:effectLst/>
                        <a:latin typeface="Calibri" panose="020F0502020204030204" pitchFamily="34" charset="0"/>
                      </a:endParaRPr>
                    </a:p>
                  </a:txBody>
                  <a:tcPr marL="68580" marR="68580" marT="0" marB="0" anchor="b"/>
                </a:tc>
                <a:tc>
                  <a:txBody>
                    <a:bodyPr/>
                    <a:lstStyle/>
                    <a:p>
                      <a:pPr marL="0" marR="0" algn="ctr">
                        <a:lnSpc>
                          <a:spcPct val="115000"/>
                        </a:lnSpc>
                        <a:spcBef>
                          <a:spcPts val="0"/>
                        </a:spcBef>
                        <a:spcAft>
                          <a:spcPts val="0"/>
                        </a:spcAft>
                      </a:pPr>
                      <a:r>
                        <a:rPr lang="en-US" sz="1100">
                          <a:effectLst/>
                        </a:rPr>
                        <a:t> </a:t>
                      </a:r>
                      <a:endParaRPr lang="en-US" sz="1100">
                        <a:solidFill>
                          <a:srgbClr val="4A442A"/>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1100">
                          <a:effectLst/>
                        </a:rPr>
                        <a:t> </a:t>
                      </a:r>
                      <a:endParaRPr lang="en-US" sz="1100">
                        <a:solidFill>
                          <a:srgbClr val="4A442A"/>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532813976"/>
                  </a:ext>
                </a:extLst>
              </a:tr>
              <a:tr h="240603">
                <a:tc>
                  <a:txBody>
                    <a:bodyPr/>
                    <a:lstStyle/>
                    <a:p>
                      <a:pPr marL="0" marR="0">
                        <a:lnSpc>
                          <a:spcPct val="115000"/>
                        </a:lnSpc>
                        <a:spcBef>
                          <a:spcPts val="0"/>
                        </a:spcBef>
                        <a:spcAft>
                          <a:spcPts val="0"/>
                        </a:spcAft>
                      </a:pPr>
                      <a:r>
                        <a:rPr lang="en-US" sz="1100">
                          <a:effectLst/>
                        </a:rPr>
                        <a:t>    Provider</a:t>
                      </a:r>
                      <a:endParaRPr lang="en-US" sz="1100">
                        <a:solidFill>
                          <a:srgbClr val="4A442A"/>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r">
                        <a:lnSpc>
                          <a:spcPct val="115000"/>
                        </a:lnSpc>
                        <a:spcBef>
                          <a:spcPts val="0"/>
                        </a:spcBef>
                        <a:spcAft>
                          <a:spcPts val="0"/>
                        </a:spcAft>
                      </a:pPr>
                      <a:r>
                        <a:rPr lang="en-US" sz="1100">
                          <a:effectLst/>
                        </a:rPr>
                        <a:t>745</a:t>
                      </a:r>
                      <a:endParaRPr lang="en-US" sz="1100">
                        <a:solidFill>
                          <a:srgbClr val="4A442A"/>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r">
                        <a:lnSpc>
                          <a:spcPct val="115000"/>
                        </a:lnSpc>
                        <a:spcBef>
                          <a:spcPts val="0"/>
                        </a:spcBef>
                        <a:spcAft>
                          <a:spcPts val="0"/>
                        </a:spcAft>
                      </a:pPr>
                      <a:r>
                        <a:rPr lang="en-US" sz="1100">
                          <a:effectLst/>
                        </a:rPr>
                        <a:t>33%</a:t>
                      </a:r>
                      <a:endParaRPr lang="en-US" sz="1100">
                        <a:solidFill>
                          <a:srgbClr val="4A442A"/>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r">
                        <a:lnSpc>
                          <a:spcPct val="115000"/>
                        </a:lnSpc>
                        <a:spcBef>
                          <a:spcPts val="0"/>
                        </a:spcBef>
                        <a:spcAft>
                          <a:spcPts val="0"/>
                        </a:spcAft>
                      </a:pPr>
                      <a:r>
                        <a:rPr lang="en-US" sz="1100">
                          <a:effectLst/>
                        </a:rPr>
                        <a:t>806</a:t>
                      </a:r>
                      <a:endParaRPr lang="en-US" sz="1100">
                        <a:solidFill>
                          <a:srgbClr val="4A442A"/>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r">
                        <a:lnSpc>
                          <a:spcPct val="115000"/>
                        </a:lnSpc>
                        <a:spcBef>
                          <a:spcPts val="0"/>
                        </a:spcBef>
                        <a:spcAft>
                          <a:spcPts val="0"/>
                        </a:spcAft>
                      </a:pPr>
                      <a:r>
                        <a:rPr lang="en-US" sz="1100">
                          <a:effectLst/>
                        </a:rPr>
                        <a:t>29%</a:t>
                      </a:r>
                      <a:endParaRPr lang="en-US" sz="1100">
                        <a:solidFill>
                          <a:srgbClr val="4A442A"/>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nSpc>
                          <a:spcPct val="115000"/>
                        </a:lnSpc>
                      </a:pPr>
                      <a:endParaRPr lang="en-US" sz="1100">
                        <a:effectLst/>
                        <a:latin typeface="Calibri" panose="020F0502020204030204" pitchFamily="34" charset="0"/>
                      </a:endParaRPr>
                    </a:p>
                  </a:txBody>
                  <a:tcPr marL="68580" marR="68580" marT="0" marB="0" anchor="b"/>
                </a:tc>
                <a:tc>
                  <a:txBody>
                    <a:bodyPr/>
                    <a:lstStyle/>
                    <a:p>
                      <a:pPr marL="0" marR="0" algn="r">
                        <a:lnSpc>
                          <a:spcPct val="115000"/>
                        </a:lnSpc>
                        <a:spcBef>
                          <a:spcPts val="0"/>
                        </a:spcBef>
                        <a:spcAft>
                          <a:spcPts val="0"/>
                        </a:spcAft>
                      </a:pPr>
                      <a:r>
                        <a:rPr lang="en-US" sz="1100">
                          <a:effectLst/>
                        </a:rPr>
                        <a:t>61</a:t>
                      </a:r>
                      <a:endParaRPr lang="en-US" sz="1100">
                        <a:solidFill>
                          <a:srgbClr val="4A442A"/>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r">
                        <a:lnSpc>
                          <a:spcPct val="115000"/>
                        </a:lnSpc>
                        <a:spcBef>
                          <a:spcPts val="0"/>
                        </a:spcBef>
                        <a:spcAft>
                          <a:spcPts val="0"/>
                        </a:spcAft>
                      </a:pPr>
                      <a:r>
                        <a:rPr lang="en-US" sz="1100">
                          <a:effectLst/>
                        </a:rPr>
                        <a:t>-4%</a:t>
                      </a:r>
                      <a:endParaRPr lang="en-US" sz="1100">
                        <a:solidFill>
                          <a:srgbClr val="4A442A"/>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38254939"/>
                  </a:ext>
                </a:extLst>
              </a:tr>
              <a:tr h="240603">
                <a:tc>
                  <a:txBody>
                    <a:bodyPr/>
                    <a:lstStyle/>
                    <a:p>
                      <a:pPr marL="0" marR="0">
                        <a:lnSpc>
                          <a:spcPct val="115000"/>
                        </a:lnSpc>
                        <a:spcBef>
                          <a:spcPts val="0"/>
                        </a:spcBef>
                        <a:spcAft>
                          <a:spcPts val="0"/>
                        </a:spcAft>
                      </a:pPr>
                      <a:r>
                        <a:rPr lang="en-US" sz="1100">
                          <a:effectLst/>
                        </a:rPr>
                        <a:t>    Assistant II</a:t>
                      </a:r>
                      <a:endParaRPr lang="en-US" sz="1100">
                        <a:solidFill>
                          <a:srgbClr val="4A442A"/>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r">
                        <a:lnSpc>
                          <a:spcPct val="115000"/>
                        </a:lnSpc>
                        <a:spcBef>
                          <a:spcPts val="0"/>
                        </a:spcBef>
                        <a:spcAft>
                          <a:spcPts val="0"/>
                        </a:spcAft>
                      </a:pPr>
                      <a:r>
                        <a:rPr lang="en-US" sz="1100">
                          <a:effectLst/>
                        </a:rPr>
                        <a:t>735</a:t>
                      </a:r>
                      <a:endParaRPr lang="en-US" sz="1100">
                        <a:solidFill>
                          <a:srgbClr val="4A442A"/>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r">
                        <a:lnSpc>
                          <a:spcPct val="115000"/>
                        </a:lnSpc>
                        <a:spcBef>
                          <a:spcPts val="0"/>
                        </a:spcBef>
                        <a:spcAft>
                          <a:spcPts val="0"/>
                        </a:spcAft>
                      </a:pPr>
                      <a:r>
                        <a:rPr lang="en-US" sz="1100">
                          <a:effectLst/>
                        </a:rPr>
                        <a:t>32%</a:t>
                      </a:r>
                      <a:endParaRPr lang="en-US" sz="1100">
                        <a:solidFill>
                          <a:srgbClr val="4A442A"/>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r">
                        <a:lnSpc>
                          <a:spcPct val="115000"/>
                        </a:lnSpc>
                        <a:spcBef>
                          <a:spcPts val="0"/>
                        </a:spcBef>
                        <a:spcAft>
                          <a:spcPts val="0"/>
                        </a:spcAft>
                      </a:pPr>
                      <a:r>
                        <a:rPr lang="en-US" sz="1100">
                          <a:effectLst/>
                        </a:rPr>
                        <a:t>1,023</a:t>
                      </a:r>
                      <a:endParaRPr lang="en-US" sz="1100">
                        <a:solidFill>
                          <a:srgbClr val="4A442A"/>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r">
                        <a:lnSpc>
                          <a:spcPct val="115000"/>
                        </a:lnSpc>
                        <a:spcBef>
                          <a:spcPts val="0"/>
                        </a:spcBef>
                        <a:spcAft>
                          <a:spcPts val="0"/>
                        </a:spcAft>
                      </a:pPr>
                      <a:r>
                        <a:rPr lang="en-US" sz="1100">
                          <a:effectLst/>
                        </a:rPr>
                        <a:t>37%</a:t>
                      </a:r>
                      <a:endParaRPr lang="en-US" sz="1100">
                        <a:solidFill>
                          <a:srgbClr val="4A442A"/>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nSpc>
                          <a:spcPct val="115000"/>
                        </a:lnSpc>
                      </a:pPr>
                      <a:endParaRPr lang="en-US" sz="1100">
                        <a:effectLst/>
                        <a:latin typeface="Calibri" panose="020F0502020204030204" pitchFamily="34" charset="0"/>
                      </a:endParaRPr>
                    </a:p>
                  </a:txBody>
                  <a:tcPr marL="68580" marR="68580" marT="0" marB="0" anchor="b"/>
                </a:tc>
                <a:tc>
                  <a:txBody>
                    <a:bodyPr/>
                    <a:lstStyle/>
                    <a:p>
                      <a:pPr marL="0" marR="0" algn="r">
                        <a:lnSpc>
                          <a:spcPct val="115000"/>
                        </a:lnSpc>
                        <a:spcBef>
                          <a:spcPts val="0"/>
                        </a:spcBef>
                        <a:spcAft>
                          <a:spcPts val="0"/>
                        </a:spcAft>
                      </a:pPr>
                      <a:r>
                        <a:rPr lang="en-US" sz="1100">
                          <a:effectLst/>
                        </a:rPr>
                        <a:t>288</a:t>
                      </a:r>
                      <a:endParaRPr lang="en-US" sz="1100">
                        <a:solidFill>
                          <a:srgbClr val="4A442A"/>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r">
                        <a:lnSpc>
                          <a:spcPct val="115000"/>
                        </a:lnSpc>
                        <a:spcBef>
                          <a:spcPts val="0"/>
                        </a:spcBef>
                        <a:spcAft>
                          <a:spcPts val="0"/>
                        </a:spcAft>
                      </a:pPr>
                      <a:r>
                        <a:rPr lang="en-US" sz="1100">
                          <a:effectLst/>
                        </a:rPr>
                        <a:t>5%</a:t>
                      </a:r>
                      <a:endParaRPr lang="en-US" sz="1100">
                        <a:solidFill>
                          <a:srgbClr val="4A442A"/>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960862614"/>
                  </a:ext>
                </a:extLst>
              </a:tr>
              <a:tr h="252060">
                <a:tc>
                  <a:txBody>
                    <a:bodyPr/>
                    <a:lstStyle/>
                    <a:p>
                      <a:pPr marL="0" marR="0">
                        <a:lnSpc>
                          <a:spcPct val="115000"/>
                        </a:lnSpc>
                        <a:spcBef>
                          <a:spcPts val="0"/>
                        </a:spcBef>
                        <a:spcAft>
                          <a:spcPts val="0"/>
                        </a:spcAft>
                      </a:pPr>
                      <a:r>
                        <a:rPr lang="en-US" sz="1100">
                          <a:effectLst/>
                        </a:rPr>
                        <a:t>    Assistant I</a:t>
                      </a:r>
                      <a:endParaRPr lang="en-US" sz="1100">
                        <a:solidFill>
                          <a:srgbClr val="4A442A"/>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r">
                        <a:lnSpc>
                          <a:spcPct val="115000"/>
                        </a:lnSpc>
                        <a:spcBef>
                          <a:spcPts val="0"/>
                        </a:spcBef>
                        <a:spcAft>
                          <a:spcPts val="0"/>
                        </a:spcAft>
                      </a:pPr>
                      <a:r>
                        <a:rPr lang="en-US" sz="1100">
                          <a:effectLst/>
                        </a:rPr>
                        <a:t>815</a:t>
                      </a:r>
                      <a:endParaRPr lang="en-US" sz="1100">
                        <a:solidFill>
                          <a:srgbClr val="4A442A"/>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r">
                        <a:lnSpc>
                          <a:spcPct val="115000"/>
                        </a:lnSpc>
                        <a:spcBef>
                          <a:spcPts val="0"/>
                        </a:spcBef>
                        <a:spcAft>
                          <a:spcPts val="0"/>
                        </a:spcAft>
                      </a:pPr>
                      <a:r>
                        <a:rPr lang="en-US" sz="1100">
                          <a:effectLst/>
                        </a:rPr>
                        <a:t>36%</a:t>
                      </a:r>
                      <a:endParaRPr lang="en-US" sz="1100">
                        <a:solidFill>
                          <a:srgbClr val="4A442A"/>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r">
                        <a:lnSpc>
                          <a:spcPct val="115000"/>
                        </a:lnSpc>
                        <a:spcBef>
                          <a:spcPts val="0"/>
                        </a:spcBef>
                        <a:spcAft>
                          <a:spcPts val="0"/>
                        </a:spcAft>
                      </a:pPr>
                      <a:r>
                        <a:rPr lang="en-US" sz="1100">
                          <a:effectLst/>
                        </a:rPr>
                        <a:t>934</a:t>
                      </a:r>
                      <a:endParaRPr lang="en-US" sz="1100">
                        <a:solidFill>
                          <a:srgbClr val="4A442A"/>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r">
                        <a:lnSpc>
                          <a:spcPct val="115000"/>
                        </a:lnSpc>
                        <a:spcBef>
                          <a:spcPts val="0"/>
                        </a:spcBef>
                        <a:spcAft>
                          <a:spcPts val="0"/>
                        </a:spcAft>
                      </a:pPr>
                      <a:r>
                        <a:rPr lang="en-US" sz="1100">
                          <a:effectLst/>
                        </a:rPr>
                        <a:t>34%</a:t>
                      </a:r>
                      <a:endParaRPr lang="en-US" sz="1100">
                        <a:solidFill>
                          <a:srgbClr val="4A442A"/>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nSpc>
                          <a:spcPct val="115000"/>
                        </a:lnSpc>
                      </a:pPr>
                      <a:endParaRPr lang="en-US" sz="1100">
                        <a:effectLst/>
                        <a:latin typeface="Calibri" panose="020F0502020204030204" pitchFamily="34" charset="0"/>
                      </a:endParaRPr>
                    </a:p>
                  </a:txBody>
                  <a:tcPr marL="68580" marR="68580" marT="0" marB="0" anchor="b"/>
                </a:tc>
                <a:tc>
                  <a:txBody>
                    <a:bodyPr/>
                    <a:lstStyle/>
                    <a:p>
                      <a:pPr marL="0" marR="0" algn="r">
                        <a:lnSpc>
                          <a:spcPct val="115000"/>
                        </a:lnSpc>
                        <a:spcBef>
                          <a:spcPts val="0"/>
                        </a:spcBef>
                        <a:spcAft>
                          <a:spcPts val="0"/>
                        </a:spcAft>
                      </a:pPr>
                      <a:r>
                        <a:rPr lang="en-US" sz="1100">
                          <a:effectLst/>
                        </a:rPr>
                        <a:t>119</a:t>
                      </a:r>
                      <a:endParaRPr lang="en-US" sz="1100">
                        <a:solidFill>
                          <a:srgbClr val="4A442A"/>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r">
                        <a:lnSpc>
                          <a:spcPct val="115000"/>
                        </a:lnSpc>
                        <a:spcBef>
                          <a:spcPts val="0"/>
                        </a:spcBef>
                        <a:spcAft>
                          <a:spcPts val="0"/>
                        </a:spcAft>
                      </a:pPr>
                      <a:r>
                        <a:rPr lang="en-US" sz="1100">
                          <a:effectLst/>
                        </a:rPr>
                        <a:t>-2%</a:t>
                      </a:r>
                      <a:endParaRPr lang="en-US" sz="1100">
                        <a:solidFill>
                          <a:srgbClr val="4A442A"/>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709647915"/>
                  </a:ext>
                </a:extLst>
              </a:tr>
              <a:tr h="252060">
                <a:tc>
                  <a:txBody>
                    <a:bodyPr/>
                    <a:lstStyle/>
                    <a:p>
                      <a:pPr marL="0" marR="0">
                        <a:lnSpc>
                          <a:spcPct val="115000"/>
                        </a:lnSpc>
                        <a:spcBef>
                          <a:spcPts val="0"/>
                        </a:spcBef>
                        <a:spcAft>
                          <a:spcPts val="0"/>
                        </a:spcAft>
                      </a:pPr>
                      <a:r>
                        <a:rPr lang="en-US" sz="1100">
                          <a:effectLst/>
                        </a:rPr>
                        <a:t>Small Home-Based Staff</a:t>
                      </a:r>
                      <a:endParaRPr lang="en-US" sz="1100">
                        <a:solidFill>
                          <a:srgbClr val="4A442A"/>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1100">
                          <a:effectLst/>
                        </a:rPr>
                        <a:t> </a:t>
                      </a:r>
                      <a:endParaRPr lang="en-US" sz="1100">
                        <a:solidFill>
                          <a:srgbClr val="4A442A"/>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1100">
                          <a:effectLst/>
                        </a:rPr>
                        <a:t> </a:t>
                      </a:r>
                      <a:endParaRPr lang="en-US" sz="1100">
                        <a:solidFill>
                          <a:srgbClr val="4A442A"/>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nSpc>
                          <a:spcPct val="115000"/>
                        </a:lnSpc>
                      </a:pPr>
                      <a:endParaRPr lang="en-US" sz="1100">
                        <a:effectLst/>
                        <a:latin typeface="Calibri" panose="020F0502020204030204" pitchFamily="34" charset="0"/>
                      </a:endParaRPr>
                    </a:p>
                  </a:txBody>
                  <a:tcPr marL="68580" marR="68580" marT="0" marB="0" anchor="ctr"/>
                </a:tc>
                <a:tc>
                  <a:txBody>
                    <a:bodyPr/>
                    <a:lstStyle/>
                    <a:p>
                      <a:pPr>
                        <a:lnSpc>
                          <a:spcPct val="115000"/>
                        </a:lnSpc>
                      </a:pPr>
                      <a:endParaRPr lang="en-US" sz="1100">
                        <a:effectLst/>
                        <a:latin typeface="Calibri" panose="020F0502020204030204" pitchFamily="34" charset="0"/>
                      </a:endParaRPr>
                    </a:p>
                  </a:txBody>
                  <a:tcPr marL="68580" marR="68580" marT="0" marB="0" anchor="ctr"/>
                </a:tc>
                <a:tc>
                  <a:txBody>
                    <a:bodyPr/>
                    <a:lstStyle/>
                    <a:p>
                      <a:pPr>
                        <a:lnSpc>
                          <a:spcPct val="115000"/>
                        </a:lnSpc>
                      </a:pPr>
                      <a:endParaRPr lang="en-US" sz="1100">
                        <a:effectLst/>
                        <a:latin typeface="Calibri" panose="020F0502020204030204" pitchFamily="34" charset="0"/>
                      </a:endParaRPr>
                    </a:p>
                  </a:txBody>
                  <a:tcPr marL="68580" marR="68580" marT="0" marB="0" anchor="b"/>
                </a:tc>
                <a:tc>
                  <a:txBody>
                    <a:bodyPr/>
                    <a:lstStyle/>
                    <a:p>
                      <a:pPr marL="0" marR="0" algn="ctr">
                        <a:lnSpc>
                          <a:spcPct val="115000"/>
                        </a:lnSpc>
                        <a:spcBef>
                          <a:spcPts val="0"/>
                        </a:spcBef>
                        <a:spcAft>
                          <a:spcPts val="0"/>
                        </a:spcAft>
                      </a:pPr>
                      <a:r>
                        <a:rPr lang="en-US" sz="1100">
                          <a:effectLst/>
                        </a:rPr>
                        <a:t> </a:t>
                      </a:r>
                      <a:endParaRPr lang="en-US" sz="1100">
                        <a:solidFill>
                          <a:srgbClr val="4A442A"/>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1100">
                          <a:effectLst/>
                        </a:rPr>
                        <a:t> </a:t>
                      </a:r>
                      <a:endParaRPr lang="en-US" sz="1100">
                        <a:solidFill>
                          <a:srgbClr val="4A442A"/>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974470864"/>
                  </a:ext>
                </a:extLst>
              </a:tr>
              <a:tr h="275789">
                <a:tc>
                  <a:txBody>
                    <a:bodyPr/>
                    <a:lstStyle/>
                    <a:p>
                      <a:pPr marL="0" marR="0">
                        <a:lnSpc>
                          <a:spcPct val="115000"/>
                        </a:lnSpc>
                        <a:spcBef>
                          <a:spcPts val="0"/>
                        </a:spcBef>
                        <a:spcAft>
                          <a:spcPts val="0"/>
                        </a:spcAft>
                      </a:pPr>
                      <a:r>
                        <a:rPr lang="en-US" sz="1100" dirty="0">
                          <a:effectLst/>
                        </a:rPr>
                        <a:t>    Provider</a:t>
                      </a:r>
                      <a:endParaRPr lang="en-US" sz="1100" dirty="0">
                        <a:solidFill>
                          <a:srgbClr val="4A442A"/>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r">
                        <a:lnSpc>
                          <a:spcPct val="115000"/>
                        </a:lnSpc>
                        <a:spcBef>
                          <a:spcPts val="0"/>
                        </a:spcBef>
                        <a:spcAft>
                          <a:spcPts val="0"/>
                        </a:spcAft>
                      </a:pPr>
                      <a:r>
                        <a:rPr lang="en-US" sz="1100">
                          <a:effectLst/>
                        </a:rPr>
                        <a:t>  3,509 </a:t>
                      </a:r>
                      <a:endParaRPr lang="en-US" sz="1100">
                        <a:solidFill>
                          <a:srgbClr val="4A442A"/>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1100">
                          <a:effectLst/>
                        </a:rPr>
                        <a:t>---</a:t>
                      </a:r>
                      <a:endParaRPr lang="en-US" sz="1100">
                        <a:solidFill>
                          <a:srgbClr val="4A442A"/>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r">
                        <a:lnSpc>
                          <a:spcPct val="115000"/>
                        </a:lnSpc>
                        <a:spcBef>
                          <a:spcPts val="0"/>
                        </a:spcBef>
                        <a:spcAft>
                          <a:spcPts val="0"/>
                        </a:spcAft>
                      </a:pPr>
                      <a:r>
                        <a:rPr lang="en-US" sz="1100">
                          <a:effectLst/>
                        </a:rPr>
                        <a:t>3,130</a:t>
                      </a:r>
                      <a:endParaRPr lang="en-US" sz="1100">
                        <a:solidFill>
                          <a:srgbClr val="4A442A"/>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1100">
                          <a:effectLst/>
                        </a:rPr>
                        <a:t>---</a:t>
                      </a:r>
                      <a:endParaRPr lang="en-US" sz="1100">
                        <a:solidFill>
                          <a:srgbClr val="4A442A"/>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nSpc>
                          <a:spcPct val="115000"/>
                        </a:lnSpc>
                      </a:pPr>
                      <a:endParaRPr lang="en-US" sz="1100">
                        <a:effectLst/>
                        <a:latin typeface="Calibri" panose="020F0502020204030204" pitchFamily="34" charset="0"/>
                      </a:endParaRPr>
                    </a:p>
                  </a:txBody>
                  <a:tcPr marL="68580" marR="68580" marT="0" marB="0" anchor="b"/>
                </a:tc>
                <a:tc>
                  <a:txBody>
                    <a:bodyPr/>
                    <a:lstStyle/>
                    <a:p>
                      <a:pPr marL="0" marR="0" algn="r">
                        <a:lnSpc>
                          <a:spcPct val="115000"/>
                        </a:lnSpc>
                        <a:spcBef>
                          <a:spcPts val="0"/>
                        </a:spcBef>
                        <a:spcAft>
                          <a:spcPts val="0"/>
                        </a:spcAft>
                      </a:pPr>
                      <a:r>
                        <a:rPr lang="en-US" sz="1100">
                          <a:effectLst/>
                        </a:rPr>
                        <a:t>-379</a:t>
                      </a:r>
                      <a:endParaRPr lang="en-US" sz="1100">
                        <a:solidFill>
                          <a:srgbClr val="4A442A"/>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1100" dirty="0">
                          <a:effectLst/>
                        </a:rPr>
                        <a:t> --- </a:t>
                      </a:r>
                      <a:endParaRPr lang="en-US" sz="1100" dirty="0">
                        <a:solidFill>
                          <a:srgbClr val="4A442A"/>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002158248"/>
                  </a:ext>
                </a:extLst>
              </a:tr>
            </a:tbl>
          </a:graphicData>
        </a:graphic>
      </p:graphicFrame>
    </p:spTree>
    <p:extLst>
      <p:ext uri="{BB962C8B-B14F-4D97-AF65-F5344CB8AC3E}">
        <p14:creationId xmlns:p14="http://schemas.microsoft.com/office/powerpoint/2010/main" val="225959494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Demographics</a:t>
            </a:r>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1114316895"/>
              </p:ext>
            </p:extLst>
          </p:nvPr>
        </p:nvGraphicFramePr>
        <p:xfrm>
          <a:off x="900112" y="1790162"/>
          <a:ext cx="7097667" cy="4446458"/>
        </p:xfrm>
        <a:graphic>
          <a:graphicData uri="http://schemas.openxmlformats.org/drawingml/2006/table">
            <a:tbl>
              <a:tblPr firstRow="1" firstCol="1" bandRow="1">
                <a:tableStyleId>{5C22544A-7EE6-4342-B048-85BDC9FD1C3A}</a:tableStyleId>
              </a:tblPr>
              <a:tblGrid>
                <a:gridCol w="2388315">
                  <a:extLst>
                    <a:ext uri="{9D8B030D-6E8A-4147-A177-3AD203B41FA5}">
                      <a16:colId xmlns:a16="http://schemas.microsoft.com/office/drawing/2014/main" val="3297689589"/>
                    </a:ext>
                  </a:extLst>
                </a:gridCol>
                <a:gridCol w="1345529">
                  <a:extLst>
                    <a:ext uri="{9D8B030D-6E8A-4147-A177-3AD203B41FA5}">
                      <a16:colId xmlns:a16="http://schemas.microsoft.com/office/drawing/2014/main" val="2860088516"/>
                    </a:ext>
                  </a:extLst>
                </a:gridCol>
                <a:gridCol w="1345529">
                  <a:extLst>
                    <a:ext uri="{9D8B030D-6E8A-4147-A177-3AD203B41FA5}">
                      <a16:colId xmlns:a16="http://schemas.microsoft.com/office/drawing/2014/main" val="2942238715"/>
                    </a:ext>
                  </a:extLst>
                </a:gridCol>
                <a:gridCol w="319563">
                  <a:extLst>
                    <a:ext uri="{9D8B030D-6E8A-4147-A177-3AD203B41FA5}">
                      <a16:colId xmlns:a16="http://schemas.microsoft.com/office/drawing/2014/main" val="3266502543"/>
                    </a:ext>
                  </a:extLst>
                </a:gridCol>
                <a:gridCol w="1698731">
                  <a:extLst>
                    <a:ext uri="{9D8B030D-6E8A-4147-A177-3AD203B41FA5}">
                      <a16:colId xmlns:a16="http://schemas.microsoft.com/office/drawing/2014/main" val="3103531978"/>
                    </a:ext>
                  </a:extLst>
                </a:gridCol>
              </a:tblGrid>
              <a:tr h="425920">
                <a:tc>
                  <a:txBody>
                    <a:bodyPr/>
                    <a:lstStyle/>
                    <a:p>
                      <a:pPr marL="0" marR="0">
                        <a:lnSpc>
                          <a:spcPct val="115000"/>
                        </a:lnSpc>
                        <a:spcBef>
                          <a:spcPts val="0"/>
                        </a:spcBef>
                        <a:spcAft>
                          <a:spcPts val="0"/>
                        </a:spcAft>
                      </a:pPr>
                      <a:r>
                        <a:rPr lang="en-US" sz="1100">
                          <a:effectLst/>
                        </a:rPr>
                        <a:t>Demographics</a:t>
                      </a:r>
                      <a:endParaRPr lang="en-US" sz="1100">
                        <a:solidFill>
                          <a:srgbClr val="4A442A"/>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1100">
                          <a:effectLst/>
                        </a:rPr>
                        <a:t>2012</a:t>
                      </a:r>
                      <a:endParaRPr lang="en-US" sz="1100">
                        <a:solidFill>
                          <a:srgbClr val="4A442A"/>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1100">
                          <a:effectLst/>
                        </a:rPr>
                        <a:t>2014</a:t>
                      </a:r>
                      <a:endParaRPr lang="en-US" sz="1100">
                        <a:solidFill>
                          <a:srgbClr val="4A442A"/>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nSpc>
                          <a:spcPct val="115000"/>
                        </a:lnSpc>
                      </a:pPr>
                      <a:endParaRPr lang="en-US" sz="1100">
                        <a:effectLst/>
                        <a:latin typeface="Calibri" panose="020F0502020204030204" pitchFamily="34" charset="0"/>
                      </a:endParaRPr>
                    </a:p>
                  </a:txBody>
                  <a:tcPr marL="68580" marR="68580" marT="0" marB="0" anchor="b"/>
                </a:tc>
                <a:tc>
                  <a:txBody>
                    <a:bodyPr/>
                    <a:lstStyle/>
                    <a:p>
                      <a:pPr marL="0" marR="0" algn="ctr">
                        <a:lnSpc>
                          <a:spcPct val="115000"/>
                        </a:lnSpc>
                        <a:spcBef>
                          <a:spcPts val="0"/>
                        </a:spcBef>
                        <a:spcAft>
                          <a:spcPts val="0"/>
                        </a:spcAft>
                      </a:pPr>
                      <a:r>
                        <a:rPr lang="en-US" sz="1000">
                          <a:effectLst/>
                        </a:rPr>
                        <a:t>Difference in Number or Percent</a:t>
                      </a:r>
                      <a:endParaRPr lang="en-US" sz="1100">
                        <a:solidFill>
                          <a:srgbClr val="4A442A"/>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827472376"/>
                  </a:ext>
                </a:extLst>
              </a:tr>
              <a:tr h="250915">
                <a:tc>
                  <a:txBody>
                    <a:bodyPr/>
                    <a:lstStyle/>
                    <a:p>
                      <a:pPr marL="0" marR="0">
                        <a:lnSpc>
                          <a:spcPct val="115000"/>
                        </a:lnSpc>
                        <a:spcBef>
                          <a:spcPts val="0"/>
                        </a:spcBef>
                        <a:spcAft>
                          <a:spcPts val="0"/>
                        </a:spcAft>
                      </a:pPr>
                      <a:r>
                        <a:rPr lang="en-US" sz="1100">
                          <a:effectLst/>
                        </a:rPr>
                        <a:t>Age</a:t>
                      </a:r>
                      <a:endParaRPr lang="en-US" sz="1100">
                        <a:solidFill>
                          <a:srgbClr val="4A442A"/>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r">
                        <a:lnSpc>
                          <a:spcPct val="115000"/>
                        </a:lnSpc>
                        <a:spcBef>
                          <a:spcPts val="0"/>
                        </a:spcBef>
                        <a:spcAft>
                          <a:spcPts val="0"/>
                        </a:spcAft>
                      </a:pPr>
                      <a:r>
                        <a:rPr lang="en-US" sz="1100" dirty="0">
                          <a:effectLst/>
                        </a:rPr>
                        <a:t>20,820</a:t>
                      </a:r>
                      <a:endParaRPr lang="en-US" sz="1100" dirty="0">
                        <a:solidFill>
                          <a:srgbClr val="4A442A"/>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r">
                        <a:lnSpc>
                          <a:spcPct val="115000"/>
                        </a:lnSpc>
                        <a:spcBef>
                          <a:spcPts val="0"/>
                        </a:spcBef>
                        <a:spcAft>
                          <a:spcPts val="0"/>
                        </a:spcAft>
                      </a:pPr>
                      <a:r>
                        <a:rPr lang="en-US" sz="1100" dirty="0">
                          <a:effectLst/>
                        </a:rPr>
                        <a:t>21,997</a:t>
                      </a:r>
                      <a:endParaRPr lang="en-US" sz="1100" dirty="0">
                        <a:solidFill>
                          <a:srgbClr val="4A442A"/>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nSpc>
                          <a:spcPct val="115000"/>
                        </a:lnSpc>
                      </a:pPr>
                      <a:endParaRPr lang="en-US" sz="1100">
                        <a:effectLst/>
                        <a:latin typeface="Calibri" panose="020F0502020204030204" pitchFamily="34" charset="0"/>
                      </a:endParaRPr>
                    </a:p>
                  </a:txBody>
                  <a:tcPr marL="68580" marR="68580" marT="0" marB="0" anchor="ctr"/>
                </a:tc>
                <a:tc>
                  <a:txBody>
                    <a:bodyPr/>
                    <a:lstStyle/>
                    <a:p>
                      <a:pPr marL="0" marR="0" algn="ctr">
                        <a:lnSpc>
                          <a:spcPct val="115000"/>
                        </a:lnSpc>
                        <a:spcBef>
                          <a:spcPts val="0"/>
                        </a:spcBef>
                        <a:spcAft>
                          <a:spcPts val="0"/>
                        </a:spcAft>
                      </a:pPr>
                      <a:r>
                        <a:rPr lang="en-US" sz="1100">
                          <a:effectLst/>
                        </a:rPr>
                        <a:t> </a:t>
                      </a:r>
                      <a:endParaRPr lang="en-US" sz="1100">
                        <a:solidFill>
                          <a:srgbClr val="4A442A"/>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445441559"/>
                  </a:ext>
                </a:extLst>
              </a:tr>
              <a:tr h="308268">
                <a:tc>
                  <a:txBody>
                    <a:bodyPr/>
                    <a:lstStyle/>
                    <a:p>
                      <a:pPr marL="0" marR="0">
                        <a:lnSpc>
                          <a:spcPct val="115000"/>
                        </a:lnSpc>
                        <a:spcBef>
                          <a:spcPts val="0"/>
                        </a:spcBef>
                        <a:spcAft>
                          <a:spcPts val="0"/>
                        </a:spcAft>
                      </a:pPr>
                      <a:r>
                        <a:rPr lang="en-US" sz="1100">
                          <a:effectLst/>
                        </a:rPr>
                        <a:t>  Mean (SD)</a:t>
                      </a:r>
                      <a:endParaRPr lang="en-US" sz="1100">
                        <a:solidFill>
                          <a:srgbClr val="4A442A"/>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1100">
                          <a:effectLst/>
                        </a:rPr>
                        <a:t>38.44 (13.58)</a:t>
                      </a:r>
                      <a:endParaRPr lang="en-US" sz="1100">
                        <a:solidFill>
                          <a:srgbClr val="4A442A"/>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1100" dirty="0">
                          <a:effectLst/>
                        </a:rPr>
                        <a:t>37.89 (13.74)</a:t>
                      </a:r>
                      <a:endParaRPr lang="en-US" sz="1100" dirty="0">
                        <a:solidFill>
                          <a:srgbClr val="4A442A"/>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nSpc>
                          <a:spcPct val="115000"/>
                        </a:lnSpc>
                      </a:pPr>
                      <a:endParaRPr lang="en-US" sz="1100" dirty="0">
                        <a:effectLst/>
                        <a:latin typeface="Calibri" panose="020F0502020204030204" pitchFamily="34" charset="0"/>
                      </a:endParaRPr>
                    </a:p>
                  </a:txBody>
                  <a:tcPr marL="68580" marR="68580" marT="0" marB="0" anchor="ctr"/>
                </a:tc>
                <a:tc>
                  <a:txBody>
                    <a:bodyPr/>
                    <a:lstStyle/>
                    <a:p>
                      <a:pPr marL="0" marR="423545" algn="r">
                        <a:lnSpc>
                          <a:spcPct val="115000"/>
                        </a:lnSpc>
                        <a:spcBef>
                          <a:spcPts val="0"/>
                        </a:spcBef>
                        <a:spcAft>
                          <a:spcPts val="0"/>
                        </a:spcAft>
                        <a:tabLst>
                          <a:tab pos="721995" algn="l"/>
                        </a:tabLst>
                      </a:pPr>
                      <a:r>
                        <a:rPr lang="en-US" sz="1100">
                          <a:effectLst/>
                        </a:rPr>
                        <a:t>0.0</a:t>
                      </a:r>
                      <a:endParaRPr lang="en-US" sz="1100">
                        <a:solidFill>
                          <a:srgbClr val="4A442A"/>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701317386"/>
                  </a:ext>
                </a:extLst>
              </a:tr>
              <a:tr h="250915">
                <a:tc>
                  <a:txBody>
                    <a:bodyPr/>
                    <a:lstStyle/>
                    <a:p>
                      <a:pPr marL="0" marR="0">
                        <a:lnSpc>
                          <a:spcPct val="115000"/>
                        </a:lnSpc>
                        <a:spcBef>
                          <a:spcPts val="0"/>
                        </a:spcBef>
                        <a:spcAft>
                          <a:spcPts val="0"/>
                        </a:spcAft>
                      </a:pPr>
                      <a:r>
                        <a:rPr lang="en-US" sz="1100">
                          <a:effectLst/>
                        </a:rPr>
                        <a:t>  Range</a:t>
                      </a:r>
                      <a:endParaRPr lang="en-US" sz="1100">
                        <a:solidFill>
                          <a:srgbClr val="4A442A"/>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1100">
                          <a:effectLst/>
                        </a:rPr>
                        <a:t>18 to 91</a:t>
                      </a:r>
                      <a:endParaRPr lang="en-US" sz="1100">
                        <a:solidFill>
                          <a:srgbClr val="4A442A"/>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1100">
                          <a:effectLst/>
                        </a:rPr>
                        <a:t>18 to 90</a:t>
                      </a:r>
                      <a:endParaRPr lang="en-US" sz="1100">
                        <a:solidFill>
                          <a:srgbClr val="4A442A"/>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nSpc>
                          <a:spcPct val="115000"/>
                        </a:lnSpc>
                      </a:pPr>
                      <a:endParaRPr lang="en-US" sz="1100" dirty="0">
                        <a:effectLst/>
                        <a:latin typeface="Calibri" panose="020F0502020204030204" pitchFamily="34" charset="0"/>
                      </a:endParaRPr>
                    </a:p>
                  </a:txBody>
                  <a:tcPr marL="68580" marR="68580" marT="0" marB="0" anchor="ctr"/>
                </a:tc>
                <a:tc>
                  <a:txBody>
                    <a:bodyPr/>
                    <a:lstStyle/>
                    <a:p>
                      <a:pPr marL="0" marR="423545" algn="r">
                        <a:lnSpc>
                          <a:spcPct val="115000"/>
                        </a:lnSpc>
                        <a:spcBef>
                          <a:spcPts val="0"/>
                        </a:spcBef>
                        <a:spcAft>
                          <a:spcPts val="0"/>
                        </a:spcAft>
                        <a:tabLst>
                          <a:tab pos="721995" algn="l"/>
                        </a:tabLst>
                      </a:pPr>
                      <a:r>
                        <a:rPr lang="en-US" sz="1100">
                          <a:effectLst/>
                        </a:rPr>
                        <a:t> </a:t>
                      </a:r>
                      <a:endParaRPr lang="en-US" sz="1100">
                        <a:solidFill>
                          <a:srgbClr val="4A442A"/>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833564947"/>
                  </a:ext>
                </a:extLst>
              </a:tr>
              <a:tr h="250915">
                <a:tc>
                  <a:txBody>
                    <a:bodyPr/>
                    <a:lstStyle/>
                    <a:p>
                      <a:pPr marL="0" marR="0">
                        <a:lnSpc>
                          <a:spcPct val="115000"/>
                        </a:lnSpc>
                        <a:spcBef>
                          <a:spcPts val="0"/>
                        </a:spcBef>
                        <a:spcAft>
                          <a:spcPts val="0"/>
                        </a:spcAft>
                      </a:pPr>
                      <a:r>
                        <a:rPr lang="en-US" sz="1100">
                          <a:effectLst/>
                        </a:rPr>
                        <a:t>Gender</a:t>
                      </a:r>
                      <a:endParaRPr lang="en-US" sz="1100">
                        <a:solidFill>
                          <a:srgbClr val="4A442A"/>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r">
                        <a:lnSpc>
                          <a:spcPct val="115000"/>
                        </a:lnSpc>
                        <a:spcBef>
                          <a:spcPts val="0"/>
                        </a:spcBef>
                        <a:spcAft>
                          <a:spcPts val="0"/>
                        </a:spcAft>
                      </a:pPr>
                      <a:r>
                        <a:rPr lang="en-US" sz="1100">
                          <a:effectLst/>
                        </a:rPr>
                        <a:t>12,605</a:t>
                      </a:r>
                      <a:endParaRPr lang="en-US" sz="1100">
                        <a:solidFill>
                          <a:srgbClr val="4A442A"/>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r">
                        <a:lnSpc>
                          <a:spcPct val="115000"/>
                        </a:lnSpc>
                        <a:spcBef>
                          <a:spcPts val="0"/>
                        </a:spcBef>
                        <a:spcAft>
                          <a:spcPts val="0"/>
                        </a:spcAft>
                      </a:pPr>
                      <a:r>
                        <a:rPr lang="en-US" sz="1100">
                          <a:effectLst/>
                        </a:rPr>
                        <a:t>15,064</a:t>
                      </a:r>
                      <a:endParaRPr lang="en-US" sz="1100">
                        <a:solidFill>
                          <a:srgbClr val="4A442A"/>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nSpc>
                          <a:spcPct val="115000"/>
                        </a:lnSpc>
                      </a:pPr>
                      <a:endParaRPr lang="en-US" sz="1100" dirty="0">
                        <a:effectLst/>
                        <a:latin typeface="Calibri" panose="020F0502020204030204" pitchFamily="34" charset="0"/>
                      </a:endParaRPr>
                    </a:p>
                  </a:txBody>
                  <a:tcPr marL="68580" marR="68580" marT="0" marB="0" anchor="ctr"/>
                </a:tc>
                <a:tc>
                  <a:txBody>
                    <a:bodyPr/>
                    <a:lstStyle/>
                    <a:p>
                      <a:pPr marL="0" marR="423545" algn="r">
                        <a:lnSpc>
                          <a:spcPct val="115000"/>
                        </a:lnSpc>
                        <a:spcBef>
                          <a:spcPts val="0"/>
                        </a:spcBef>
                        <a:spcAft>
                          <a:spcPts val="0"/>
                        </a:spcAft>
                        <a:tabLst>
                          <a:tab pos="721995" algn="l"/>
                        </a:tabLst>
                      </a:pPr>
                      <a:r>
                        <a:rPr lang="en-US" sz="1100" dirty="0">
                          <a:effectLst/>
                        </a:rPr>
                        <a:t> </a:t>
                      </a:r>
                      <a:endParaRPr lang="en-US" sz="1100" dirty="0">
                        <a:solidFill>
                          <a:srgbClr val="4A442A"/>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879889340"/>
                  </a:ext>
                </a:extLst>
              </a:tr>
              <a:tr h="250915">
                <a:tc>
                  <a:txBody>
                    <a:bodyPr/>
                    <a:lstStyle/>
                    <a:p>
                      <a:pPr marL="0" marR="0">
                        <a:lnSpc>
                          <a:spcPct val="115000"/>
                        </a:lnSpc>
                        <a:spcBef>
                          <a:spcPts val="0"/>
                        </a:spcBef>
                        <a:spcAft>
                          <a:spcPts val="0"/>
                        </a:spcAft>
                      </a:pPr>
                      <a:r>
                        <a:rPr lang="en-US" sz="1100">
                          <a:effectLst/>
                        </a:rPr>
                        <a:t>   Male</a:t>
                      </a:r>
                      <a:endParaRPr lang="en-US" sz="1100">
                        <a:solidFill>
                          <a:srgbClr val="4A442A"/>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r">
                        <a:lnSpc>
                          <a:spcPct val="115000"/>
                        </a:lnSpc>
                        <a:spcBef>
                          <a:spcPts val="0"/>
                        </a:spcBef>
                        <a:spcAft>
                          <a:spcPts val="0"/>
                        </a:spcAft>
                      </a:pPr>
                      <a:r>
                        <a:rPr lang="en-US" sz="1100">
                          <a:effectLst/>
                        </a:rPr>
                        <a:t>5%</a:t>
                      </a:r>
                      <a:endParaRPr lang="en-US" sz="1100">
                        <a:solidFill>
                          <a:srgbClr val="4A442A"/>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r">
                        <a:lnSpc>
                          <a:spcPct val="115000"/>
                        </a:lnSpc>
                        <a:spcBef>
                          <a:spcPts val="0"/>
                        </a:spcBef>
                        <a:spcAft>
                          <a:spcPts val="0"/>
                        </a:spcAft>
                      </a:pPr>
                      <a:r>
                        <a:rPr lang="en-US" sz="1100">
                          <a:effectLst/>
                        </a:rPr>
                        <a:t>6%</a:t>
                      </a:r>
                      <a:endParaRPr lang="en-US" sz="1100">
                        <a:solidFill>
                          <a:srgbClr val="4A442A"/>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nSpc>
                          <a:spcPct val="115000"/>
                        </a:lnSpc>
                      </a:pPr>
                      <a:endParaRPr lang="en-US" sz="1100">
                        <a:effectLst/>
                        <a:latin typeface="Calibri" panose="020F0502020204030204" pitchFamily="34" charset="0"/>
                      </a:endParaRPr>
                    </a:p>
                  </a:txBody>
                  <a:tcPr marL="68580" marR="68580" marT="0" marB="0" anchor="ctr"/>
                </a:tc>
                <a:tc>
                  <a:txBody>
                    <a:bodyPr/>
                    <a:lstStyle/>
                    <a:p>
                      <a:pPr marL="0" marR="423545" algn="r">
                        <a:lnSpc>
                          <a:spcPct val="115000"/>
                        </a:lnSpc>
                        <a:spcBef>
                          <a:spcPts val="0"/>
                        </a:spcBef>
                        <a:spcAft>
                          <a:spcPts val="0"/>
                        </a:spcAft>
                        <a:tabLst>
                          <a:tab pos="721995" algn="l"/>
                        </a:tabLst>
                      </a:pPr>
                      <a:r>
                        <a:rPr lang="en-US" sz="1100" dirty="0">
                          <a:effectLst/>
                        </a:rPr>
                        <a:t>1%</a:t>
                      </a:r>
                      <a:endParaRPr lang="en-US" sz="1100" dirty="0">
                        <a:solidFill>
                          <a:srgbClr val="4A442A"/>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2739790562"/>
                  </a:ext>
                </a:extLst>
              </a:tr>
              <a:tr h="250915">
                <a:tc>
                  <a:txBody>
                    <a:bodyPr/>
                    <a:lstStyle/>
                    <a:p>
                      <a:pPr marL="0" marR="0">
                        <a:lnSpc>
                          <a:spcPct val="115000"/>
                        </a:lnSpc>
                        <a:spcBef>
                          <a:spcPts val="0"/>
                        </a:spcBef>
                        <a:spcAft>
                          <a:spcPts val="0"/>
                        </a:spcAft>
                      </a:pPr>
                      <a:r>
                        <a:rPr lang="en-US" sz="1100">
                          <a:effectLst/>
                        </a:rPr>
                        <a:t>   Female</a:t>
                      </a:r>
                      <a:endParaRPr lang="en-US" sz="1100">
                        <a:solidFill>
                          <a:srgbClr val="4A442A"/>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r">
                        <a:lnSpc>
                          <a:spcPct val="115000"/>
                        </a:lnSpc>
                        <a:spcBef>
                          <a:spcPts val="0"/>
                        </a:spcBef>
                        <a:spcAft>
                          <a:spcPts val="0"/>
                        </a:spcAft>
                      </a:pPr>
                      <a:r>
                        <a:rPr lang="en-US" sz="1100">
                          <a:effectLst/>
                        </a:rPr>
                        <a:t>95%</a:t>
                      </a:r>
                      <a:endParaRPr lang="en-US" sz="1100">
                        <a:solidFill>
                          <a:srgbClr val="4A442A"/>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r">
                        <a:lnSpc>
                          <a:spcPct val="115000"/>
                        </a:lnSpc>
                        <a:spcBef>
                          <a:spcPts val="0"/>
                        </a:spcBef>
                        <a:spcAft>
                          <a:spcPts val="0"/>
                        </a:spcAft>
                      </a:pPr>
                      <a:r>
                        <a:rPr lang="en-US" sz="1100">
                          <a:effectLst/>
                        </a:rPr>
                        <a:t>94%</a:t>
                      </a:r>
                      <a:endParaRPr lang="en-US" sz="1100">
                        <a:solidFill>
                          <a:srgbClr val="4A442A"/>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nSpc>
                          <a:spcPct val="115000"/>
                        </a:lnSpc>
                      </a:pPr>
                      <a:endParaRPr lang="en-US" sz="1100">
                        <a:effectLst/>
                        <a:latin typeface="Calibri" panose="020F0502020204030204" pitchFamily="34" charset="0"/>
                      </a:endParaRPr>
                    </a:p>
                  </a:txBody>
                  <a:tcPr marL="68580" marR="68580" marT="0" marB="0" anchor="ctr"/>
                </a:tc>
                <a:tc>
                  <a:txBody>
                    <a:bodyPr/>
                    <a:lstStyle/>
                    <a:p>
                      <a:pPr marL="0" marR="423545" algn="r">
                        <a:lnSpc>
                          <a:spcPct val="115000"/>
                        </a:lnSpc>
                        <a:spcBef>
                          <a:spcPts val="0"/>
                        </a:spcBef>
                        <a:spcAft>
                          <a:spcPts val="0"/>
                        </a:spcAft>
                        <a:tabLst>
                          <a:tab pos="721995" algn="l"/>
                        </a:tabLst>
                      </a:pPr>
                      <a:r>
                        <a:rPr lang="en-US" sz="1100" dirty="0">
                          <a:effectLst/>
                        </a:rPr>
                        <a:t>-1%</a:t>
                      </a:r>
                      <a:endParaRPr lang="en-US" sz="1100" dirty="0">
                        <a:solidFill>
                          <a:srgbClr val="4A442A"/>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390196107"/>
                  </a:ext>
                </a:extLst>
              </a:tr>
              <a:tr h="241835">
                <a:tc>
                  <a:txBody>
                    <a:bodyPr/>
                    <a:lstStyle/>
                    <a:p>
                      <a:pPr marL="0" marR="0">
                        <a:lnSpc>
                          <a:spcPct val="115000"/>
                        </a:lnSpc>
                        <a:spcBef>
                          <a:spcPts val="0"/>
                        </a:spcBef>
                        <a:spcAft>
                          <a:spcPts val="0"/>
                        </a:spcAft>
                      </a:pPr>
                      <a:r>
                        <a:rPr lang="en-US" sz="1100">
                          <a:effectLst/>
                        </a:rPr>
                        <a:t>Race/Ethnicity</a:t>
                      </a:r>
                      <a:endParaRPr lang="en-US" sz="1100">
                        <a:solidFill>
                          <a:srgbClr val="4A442A"/>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r">
                        <a:lnSpc>
                          <a:spcPct val="115000"/>
                        </a:lnSpc>
                        <a:spcBef>
                          <a:spcPts val="0"/>
                        </a:spcBef>
                        <a:spcAft>
                          <a:spcPts val="0"/>
                        </a:spcAft>
                      </a:pPr>
                      <a:r>
                        <a:rPr lang="en-US" sz="1100">
                          <a:effectLst/>
                        </a:rPr>
                        <a:t>11,310</a:t>
                      </a:r>
                      <a:endParaRPr lang="en-US" sz="1100">
                        <a:solidFill>
                          <a:srgbClr val="4A442A"/>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r">
                        <a:lnSpc>
                          <a:spcPct val="115000"/>
                        </a:lnSpc>
                        <a:spcBef>
                          <a:spcPts val="0"/>
                        </a:spcBef>
                        <a:spcAft>
                          <a:spcPts val="0"/>
                        </a:spcAft>
                      </a:pPr>
                      <a:r>
                        <a:rPr lang="en-US" sz="1100">
                          <a:effectLst/>
                        </a:rPr>
                        <a:t>14,047</a:t>
                      </a:r>
                      <a:endParaRPr lang="en-US" sz="1100">
                        <a:solidFill>
                          <a:srgbClr val="4A442A"/>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nSpc>
                          <a:spcPct val="115000"/>
                        </a:lnSpc>
                      </a:pPr>
                      <a:endParaRPr lang="en-US" sz="1100">
                        <a:effectLst/>
                        <a:latin typeface="Calibri" panose="020F0502020204030204" pitchFamily="34" charset="0"/>
                      </a:endParaRPr>
                    </a:p>
                  </a:txBody>
                  <a:tcPr marL="68580" marR="68580" marT="0" marB="0" anchor="ctr"/>
                </a:tc>
                <a:tc>
                  <a:txBody>
                    <a:bodyPr/>
                    <a:lstStyle/>
                    <a:p>
                      <a:pPr marL="0" marR="423545" algn="r">
                        <a:lnSpc>
                          <a:spcPct val="115000"/>
                        </a:lnSpc>
                        <a:spcBef>
                          <a:spcPts val="0"/>
                        </a:spcBef>
                        <a:spcAft>
                          <a:spcPts val="0"/>
                        </a:spcAft>
                        <a:tabLst>
                          <a:tab pos="721995" algn="l"/>
                        </a:tabLst>
                      </a:pPr>
                      <a:r>
                        <a:rPr lang="en-US" sz="1100" dirty="0">
                          <a:effectLst/>
                        </a:rPr>
                        <a:t> </a:t>
                      </a:r>
                      <a:endParaRPr lang="en-US" sz="1100" dirty="0">
                        <a:solidFill>
                          <a:srgbClr val="4A442A"/>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659340070"/>
                  </a:ext>
                </a:extLst>
              </a:tr>
              <a:tr h="241835">
                <a:tc>
                  <a:txBody>
                    <a:bodyPr/>
                    <a:lstStyle/>
                    <a:p>
                      <a:pPr marL="0" marR="0">
                        <a:lnSpc>
                          <a:spcPct val="115000"/>
                        </a:lnSpc>
                        <a:spcBef>
                          <a:spcPts val="0"/>
                        </a:spcBef>
                        <a:spcAft>
                          <a:spcPts val="0"/>
                        </a:spcAft>
                      </a:pPr>
                      <a:r>
                        <a:rPr lang="en-US" sz="1100">
                          <a:effectLst/>
                        </a:rPr>
                        <a:t>   American Indian</a:t>
                      </a:r>
                      <a:endParaRPr lang="en-US" sz="1100">
                        <a:solidFill>
                          <a:srgbClr val="4A442A"/>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r">
                        <a:lnSpc>
                          <a:spcPct val="115000"/>
                        </a:lnSpc>
                        <a:spcBef>
                          <a:spcPts val="0"/>
                        </a:spcBef>
                        <a:spcAft>
                          <a:spcPts val="0"/>
                        </a:spcAft>
                      </a:pPr>
                      <a:r>
                        <a:rPr lang="en-US" sz="1100">
                          <a:effectLst/>
                        </a:rPr>
                        <a:t>2%</a:t>
                      </a:r>
                      <a:endParaRPr lang="en-US" sz="1100">
                        <a:solidFill>
                          <a:srgbClr val="4A442A"/>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r">
                        <a:lnSpc>
                          <a:spcPct val="115000"/>
                        </a:lnSpc>
                        <a:spcBef>
                          <a:spcPts val="0"/>
                        </a:spcBef>
                        <a:spcAft>
                          <a:spcPts val="0"/>
                        </a:spcAft>
                      </a:pPr>
                      <a:r>
                        <a:rPr lang="en-US" sz="1100">
                          <a:effectLst/>
                        </a:rPr>
                        <a:t>1%</a:t>
                      </a:r>
                      <a:endParaRPr lang="en-US" sz="1100">
                        <a:solidFill>
                          <a:srgbClr val="4A442A"/>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nSpc>
                          <a:spcPct val="115000"/>
                        </a:lnSpc>
                      </a:pPr>
                      <a:endParaRPr lang="en-US" sz="1100">
                        <a:effectLst/>
                        <a:latin typeface="Calibri" panose="020F0502020204030204" pitchFamily="34" charset="0"/>
                      </a:endParaRPr>
                    </a:p>
                  </a:txBody>
                  <a:tcPr marL="68580" marR="68580" marT="0" marB="0" anchor="ctr"/>
                </a:tc>
                <a:tc>
                  <a:txBody>
                    <a:bodyPr/>
                    <a:lstStyle/>
                    <a:p>
                      <a:pPr marL="0" marR="423545" algn="r">
                        <a:lnSpc>
                          <a:spcPct val="115000"/>
                        </a:lnSpc>
                        <a:spcBef>
                          <a:spcPts val="0"/>
                        </a:spcBef>
                        <a:spcAft>
                          <a:spcPts val="0"/>
                        </a:spcAft>
                        <a:tabLst>
                          <a:tab pos="721995" algn="l"/>
                        </a:tabLst>
                      </a:pPr>
                      <a:r>
                        <a:rPr lang="en-US" sz="1100" dirty="0">
                          <a:effectLst/>
                        </a:rPr>
                        <a:t>-1%</a:t>
                      </a:r>
                      <a:endParaRPr lang="en-US" sz="1100" dirty="0">
                        <a:solidFill>
                          <a:srgbClr val="4A442A"/>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4133546038"/>
                  </a:ext>
                </a:extLst>
              </a:tr>
              <a:tr h="250915">
                <a:tc>
                  <a:txBody>
                    <a:bodyPr/>
                    <a:lstStyle/>
                    <a:p>
                      <a:pPr marL="0" marR="0">
                        <a:lnSpc>
                          <a:spcPct val="115000"/>
                        </a:lnSpc>
                        <a:spcBef>
                          <a:spcPts val="0"/>
                        </a:spcBef>
                        <a:spcAft>
                          <a:spcPts val="0"/>
                        </a:spcAft>
                      </a:pPr>
                      <a:r>
                        <a:rPr lang="en-US" sz="1100">
                          <a:effectLst/>
                        </a:rPr>
                        <a:t>   Asian</a:t>
                      </a:r>
                      <a:endParaRPr lang="en-US" sz="1100">
                        <a:solidFill>
                          <a:srgbClr val="4A442A"/>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r">
                        <a:lnSpc>
                          <a:spcPct val="115000"/>
                        </a:lnSpc>
                        <a:spcBef>
                          <a:spcPts val="0"/>
                        </a:spcBef>
                        <a:spcAft>
                          <a:spcPts val="0"/>
                        </a:spcAft>
                      </a:pPr>
                      <a:r>
                        <a:rPr lang="en-US" sz="1100">
                          <a:effectLst/>
                        </a:rPr>
                        <a:t>4%</a:t>
                      </a:r>
                      <a:endParaRPr lang="en-US" sz="1100">
                        <a:solidFill>
                          <a:srgbClr val="4A442A"/>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r">
                        <a:lnSpc>
                          <a:spcPct val="115000"/>
                        </a:lnSpc>
                        <a:spcBef>
                          <a:spcPts val="0"/>
                        </a:spcBef>
                        <a:spcAft>
                          <a:spcPts val="0"/>
                        </a:spcAft>
                      </a:pPr>
                      <a:r>
                        <a:rPr lang="en-US" sz="1100">
                          <a:effectLst/>
                        </a:rPr>
                        <a:t>4%</a:t>
                      </a:r>
                      <a:endParaRPr lang="en-US" sz="1100">
                        <a:solidFill>
                          <a:srgbClr val="4A442A"/>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nSpc>
                          <a:spcPct val="115000"/>
                        </a:lnSpc>
                      </a:pPr>
                      <a:endParaRPr lang="en-US" sz="1100">
                        <a:effectLst/>
                        <a:latin typeface="Calibri" panose="020F0502020204030204" pitchFamily="34" charset="0"/>
                      </a:endParaRPr>
                    </a:p>
                  </a:txBody>
                  <a:tcPr marL="68580" marR="68580" marT="0" marB="0" anchor="ctr"/>
                </a:tc>
                <a:tc>
                  <a:txBody>
                    <a:bodyPr/>
                    <a:lstStyle/>
                    <a:p>
                      <a:pPr marL="0" marR="423545" algn="r">
                        <a:lnSpc>
                          <a:spcPct val="115000"/>
                        </a:lnSpc>
                        <a:spcBef>
                          <a:spcPts val="0"/>
                        </a:spcBef>
                        <a:spcAft>
                          <a:spcPts val="0"/>
                        </a:spcAft>
                        <a:tabLst>
                          <a:tab pos="721995" algn="l"/>
                        </a:tabLst>
                      </a:pPr>
                      <a:r>
                        <a:rPr lang="en-US" sz="1100" dirty="0">
                          <a:effectLst/>
                        </a:rPr>
                        <a:t>0%</a:t>
                      </a:r>
                      <a:endParaRPr lang="en-US" sz="1100" dirty="0">
                        <a:solidFill>
                          <a:srgbClr val="4A442A"/>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826825454"/>
                  </a:ext>
                </a:extLst>
              </a:tr>
              <a:tr h="250915">
                <a:tc>
                  <a:txBody>
                    <a:bodyPr/>
                    <a:lstStyle/>
                    <a:p>
                      <a:pPr marL="0" marR="0">
                        <a:lnSpc>
                          <a:spcPct val="115000"/>
                        </a:lnSpc>
                        <a:spcBef>
                          <a:spcPts val="0"/>
                        </a:spcBef>
                        <a:spcAft>
                          <a:spcPts val="0"/>
                        </a:spcAft>
                      </a:pPr>
                      <a:r>
                        <a:rPr lang="en-US" sz="1100">
                          <a:effectLst/>
                        </a:rPr>
                        <a:t>   Black</a:t>
                      </a:r>
                      <a:endParaRPr lang="en-US" sz="1100">
                        <a:solidFill>
                          <a:srgbClr val="4A442A"/>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r">
                        <a:lnSpc>
                          <a:spcPct val="115000"/>
                        </a:lnSpc>
                        <a:spcBef>
                          <a:spcPts val="0"/>
                        </a:spcBef>
                        <a:spcAft>
                          <a:spcPts val="0"/>
                        </a:spcAft>
                      </a:pPr>
                      <a:r>
                        <a:rPr lang="en-US" sz="1100">
                          <a:effectLst/>
                        </a:rPr>
                        <a:t>3%</a:t>
                      </a:r>
                      <a:endParaRPr lang="en-US" sz="1100">
                        <a:solidFill>
                          <a:srgbClr val="4A442A"/>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r">
                        <a:lnSpc>
                          <a:spcPct val="115000"/>
                        </a:lnSpc>
                        <a:spcBef>
                          <a:spcPts val="0"/>
                        </a:spcBef>
                        <a:spcAft>
                          <a:spcPts val="0"/>
                        </a:spcAft>
                      </a:pPr>
                      <a:r>
                        <a:rPr lang="en-US" sz="1100">
                          <a:effectLst/>
                        </a:rPr>
                        <a:t>3%</a:t>
                      </a:r>
                      <a:endParaRPr lang="en-US" sz="1100">
                        <a:solidFill>
                          <a:srgbClr val="4A442A"/>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nSpc>
                          <a:spcPct val="115000"/>
                        </a:lnSpc>
                      </a:pPr>
                      <a:endParaRPr lang="en-US" sz="1100">
                        <a:effectLst/>
                        <a:latin typeface="Calibri" panose="020F0502020204030204" pitchFamily="34" charset="0"/>
                      </a:endParaRPr>
                    </a:p>
                  </a:txBody>
                  <a:tcPr marL="68580" marR="68580" marT="0" marB="0" anchor="ctr"/>
                </a:tc>
                <a:tc>
                  <a:txBody>
                    <a:bodyPr/>
                    <a:lstStyle/>
                    <a:p>
                      <a:pPr marL="0" marR="423545" algn="r">
                        <a:lnSpc>
                          <a:spcPct val="115000"/>
                        </a:lnSpc>
                        <a:spcBef>
                          <a:spcPts val="0"/>
                        </a:spcBef>
                        <a:spcAft>
                          <a:spcPts val="0"/>
                        </a:spcAft>
                        <a:tabLst>
                          <a:tab pos="721995" algn="l"/>
                        </a:tabLst>
                      </a:pPr>
                      <a:r>
                        <a:rPr lang="en-US" sz="1100" dirty="0">
                          <a:effectLst/>
                        </a:rPr>
                        <a:t>0%</a:t>
                      </a:r>
                      <a:endParaRPr lang="en-US" sz="1100" dirty="0">
                        <a:solidFill>
                          <a:srgbClr val="4A442A"/>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505106866"/>
                  </a:ext>
                </a:extLst>
              </a:tr>
              <a:tr h="468535">
                <a:tc>
                  <a:txBody>
                    <a:bodyPr/>
                    <a:lstStyle/>
                    <a:p>
                      <a:pPr marL="0" marR="0">
                        <a:lnSpc>
                          <a:spcPct val="115000"/>
                        </a:lnSpc>
                        <a:spcBef>
                          <a:spcPts val="0"/>
                        </a:spcBef>
                        <a:spcAft>
                          <a:spcPts val="0"/>
                        </a:spcAft>
                      </a:pPr>
                      <a:r>
                        <a:rPr lang="en-US" sz="1100">
                          <a:effectLst/>
                        </a:rPr>
                        <a:t>   Hispanic/Latino/Spanish</a:t>
                      </a:r>
                      <a:endParaRPr lang="en-US" sz="1100">
                        <a:solidFill>
                          <a:srgbClr val="4A442A"/>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r">
                        <a:lnSpc>
                          <a:spcPct val="115000"/>
                        </a:lnSpc>
                        <a:spcBef>
                          <a:spcPts val="0"/>
                        </a:spcBef>
                        <a:spcAft>
                          <a:spcPts val="0"/>
                        </a:spcAft>
                      </a:pPr>
                      <a:r>
                        <a:rPr lang="en-US" sz="1100">
                          <a:effectLst/>
                        </a:rPr>
                        <a:t>14%</a:t>
                      </a:r>
                      <a:endParaRPr lang="en-US" sz="1100">
                        <a:solidFill>
                          <a:srgbClr val="4A442A"/>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r">
                        <a:lnSpc>
                          <a:spcPct val="115000"/>
                        </a:lnSpc>
                        <a:spcBef>
                          <a:spcPts val="0"/>
                        </a:spcBef>
                        <a:spcAft>
                          <a:spcPts val="0"/>
                        </a:spcAft>
                      </a:pPr>
                      <a:r>
                        <a:rPr lang="en-US" sz="1100">
                          <a:effectLst/>
                        </a:rPr>
                        <a:t>15%</a:t>
                      </a:r>
                      <a:endParaRPr lang="en-US" sz="1100">
                        <a:solidFill>
                          <a:srgbClr val="4A442A"/>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nSpc>
                          <a:spcPct val="115000"/>
                        </a:lnSpc>
                      </a:pPr>
                      <a:endParaRPr lang="en-US" sz="1100">
                        <a:effectLst/>
                        <a:latin typeface="Calibri" panose="020F0502020204030204" pitchFamily="34" charset="0"/>
                      </a:endParaRPr>
                    </a:p>
                  </a:txBody>
                  <a:tcPr marL="68580" marR="68580" marT="0" marB="0" anchor="ctr"/>
                </a:tc>
                <a:tc>
                  <a:txBody>
                    <a:bodyPr/>
                    <a:lstStyle/>
                    <a:p>
                      <a:pPr marL="0" marR="423545" algn="r">
                        <a:lnSpc>
                          <a:spcPct val="115000"/>
                        </a:lnSpc>
                        <a:spcBef>
                          <a:spcPts val="0"/>
                        </a:spcBef>
                        <a:spcAft>
                          <a:spcPts val="0"/>
                        </a:spcAft>
                        <a:tabLst>
                          <a:tab pos="721995" algn="l"/>
                        </a:tabLst>
                      </a:pPr>
                      <a:r>
                        <a:rPr lang="en-US" sz="1100" dirty="0">
                          <a:effectLst/>
                        </a:rPr>
                        <a:t>1%</a:t>
                      </a:r>
                      <a:endParaRPr lang="en-US" sz="1100" dirty="0">
                        <a:solidFill>
                          <a:srgbClr val="4A442A"/>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479065257"/>
                  </a:ext>
                </a:extLst>
              </a:tr>
              <a:tr h="250915">
                <a:tc>
                  <a:txBody>
                    <a:bodyPr/>
                    <a:lstStyle/>
                    <a:p>
                      <a:pPr marL="0" marR="0">
                        <a:lnSpc>
                          <a:spcPct val="115000"/>
                        </a:lnSpc>
                        <a:spcBef>
                          <a:spcPts val="0"/>
                        </a:spcBef>
                        <a:spcAft>
                          <a:spcPts val="0"/>
                        </a:spcAft>
                      </a:pPr>
                      <a:r>
                        <a:rPr lang="en-US" sz="1100">
                          <a:effectLst/>
                        </a:rPr>
                        <a:t>   Native Hawaiian</a:t>
                      </a:r>
                      <a:endParaRPr lang="en-US" sz="1100">
                        <a:solidFill>
                          <a:srgbClr val="4A442A"/>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r">
                        <a:lnSpc>
                          <a:spcPct val="115000"/>
                        </a:lnSpc>
                        <a:spcBef>
                          <a:spcPts val="0"/>
                        </a:spcBef>
                        <a:spcAft>
                          <a:spcPts val="0"/>
                        </a:spcAft>
                      </a:pPr>
                      <a:r>
                        <a:rPr lang="en-US" sz="1100">
                          <a:effectLst/>
                        </a:rPr>
                        <a:t>1%</a:t>
                      </a:r>
                      <a:endParaRPr lang="en-US" sz="1100">
                        <a:solidFill>
                          <a:srgbClr val="4A442A"/>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r">
                        <a:lnSpc>
                          <a:spcPct val="115000"/>
                        </a:lnSpc>
                        <a:spcBef>
                          <a:spcPts val="0"/>
                        </a:spcBef>
                        <a:spcAft>
                          <a:spcPts val="0"/>
                        </a:spcAft>
                      </a:pPr>
                      <a:r>
                        <a:rPr lang="en-US" sz="1100">
                          <a:effectLst/>
                        </a:rPr>
                        <a:t>1%</a:t>
                      </a:r>
                      <a:endParaRPr lang="en-US" sz="1100">
                        <a:solidFill>
                          <a:srgbClr val="4A442A"/>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nSpc>
                          <a:spcPct val="115000"/>
                        </a:lnSpc>
                      </a:pPr>
                      <a:endParaRPr lang="en-US" sz="1100">
                        <a:effectLst/>
                        <a:latin typeface="Calibri" panose="020F0502020204030204" pitchFamily="34" charset="0"/>
                      </a:endParaRPr>
                    </a:p>
                  </a:txBody>
                  <a:tcPr marL="68580" marR="68580" marT="0" marB="0" anchor="ctr"/>
                </a:tc>
                <a:tc>
                  <a:txBody>
                    <a:bodyPr/>
                    <a:lstStyle/>
                    <a:p>
                      <a:pPr marL="0" marR="423545" algn="r">
                        <a:lnSpc>
                          <a:spcPct val="115000"/>
                        </a:lnSpc>
                        <a:spcBef>
                          <a:spcPts val="0"/>
                        </a:spcBef>
                        <a:spcAft>
                          <a:spcPts val="0"/>
                        </a:spcAft>
                        <a:tabLst>
                          <a:tab pos="721995" algn="l"/>
                        </a:tabLst>
                      </a:pPr>
                      <a:r>
                        <a:rPr lang="en-US" sz="1100" dirty="0">
                          <a:effectLst/>
                        </a:rPr>
                        <a:t>0%</a:t>
                      </a:r>
                      <a:endParaRPr lang="en-US" sz="1100" dirty="0">
                        <a:solidFill>
                          <a:srgbClr val="4A442A"/>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2453901296"/>
                  </a:ext>
                </a:extLst>
              </a:tr>
              <a:tr h="250915">
                <a:tc>
                  <a:txBody>
                    <a:bodyPr/>
                    <a:lstStyle/>
                    <a:p>
                      <a:pPr marL="0" marR="0">
                        <a:lnSpc>
                          <a:spcPct val="115000"/>
                        </a:lnSpc>
                        <a:spcBef>
                          <a:spcPts val="0"/>
                        </a:spcBef>
                        <a:spcAft>
                          <a:spcPts val="0"/>
                        </a:spcAft>
                      </a:pPr>
                      <a:r>
                        <a:rPr lang="en-US" sz="1100">
                          <a:effectLst/>
                        </a:rPr>
                        <a:t>   White</a:t>
                      </a:r>
                      <a:endParaRPr lang="en-US" sz="1100">
                        <a:solidFill>
                          <a:srgbClr val="4A442A"/>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r">
                        <a:lnSpc>
                          <a:spcPct val="115000"/>
                        </a:lnSpc>
                        <a:spcBef>
                          <a:spcPts val="0"/>
                        </a:spcBef>
                        <a:spcAft>
                          <a:spcPts val="0"/>
                        </a:spcAft>
                      </a:pPr>
                      <a:r>
                        <a:rPr lang="en-US" sz="1100">
                          <a:effectLst/>
                        </a:rPr>
                        <a:t>75%</a:t>
                      </a:r>
                      <a:endParaRPr lang="en-US" sz="1100">
                        <a:solidFill>
                          <a:srgbClr val="4A442A"/>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r">
                        <a:lnSpc>
                          <a:spcPct val="115000"/>
                        </a:lnSpc>
                        <a:spcBef>
                          <a:spcPts val="0"/>
                        </a:spcBef>
                        <a:spcAft>
                          <a:spcPts val="0"/>
                        </a:spcAft>
                      </a:pPr>
                      <a:r>
                        <a:rPr lang="en-US" sz="1100">
                          <a:effectLst/>
                        </a:rPr>
                        <a:t>74%</a:t>
                      </a:r>
                      <a:endParaRPr lang="en-US" sz="1100">
                        <a:solidFill>
                          <a:srgbClr val="4A442A"/>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nSpc>
                          <a:spcPct val="115000"/>
                        </a:lnSpc>
                      </a:pPr>
                      <a:endParaRPr lang="en-US" sz="1100">
                        <a:effectLst/>
                        <a:latin typeface="Calibri" panose="020F0502020204030204" pitchFamily="34" charset="0"/>
                      </a:endParaRPr>
                    </a:p>
                  </a:txBody>
                  <a:tcPr marL="68580" marR="68580" marT="0" marB="0" anchor="ctr"/>
                </a:tc>
                <a:tc>
                  <a:txBody>
                    <a:bodyPr/>
                    <a:lstStyle/>
                    <a:p>
                      <a:pPr marL="0" marR="423545" algn="r">
                        <a:lnSpc>
                          <a:spcPct val="115000"/>
                        </a:lnSpc>
                        <a:spcBef>
                          <a:spcPts val="0"/>
                        </a:spcBef>
                        <a:spcAft>
                          <a:spcPts val="0"/>
                        </a:spcAft>
                        <a:tabLst>
                          <a:tab pos="721995" algn="l"/>
                        </a:tabLst>
                      </a:pPr>
                      <a:r>
                        <a:rPr lang="en-US" sz="1100" dirty="0">
                          <a:effectLst/>
                        </a:rPr>
                        <a:t>-1%</a:t>
                      </a:r>
                      <a:endParaRPr lang="en-US" sz="1100" dirty="0">
                        <a:solidFill>
                          <a:srgbClr val="4A442A"/>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282887659"/>
                  </a:ext>
                </a:extLst>
              </a:tr>
              <a:tr h="250915">
                <a:tc>
                  <a:txBody>
                    <a:bodyPr/>
                    <a:lstStyle/>
                    <a:p>
                      <a:pPr marL="0" marR="0">
                        <a:lnSpc>
                          <a:spcPct val="115000"/>
                        </a:lnSpc>
                        <a:spcBef>
                          <a:spcPts val="0"/>
                        </a:spcBef>
                        <a:spcAft>
                          <a:spcPts val="0"/>
                        </a:spcAft>
                      </a:pPr>
                      <a:r>
                        <a:rPr lang="en-US" sz="1100">
                          <a:effectLst/>
                        </a:rPr>
                        <a:t>   Multiracial</a:t>
                      </a:r>
                      <a:endParaRPr lang="en-US" sz="1100">
                        <a:solidFill>
                          <a:srgbClr val="4A442A"/>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r">
                        <a:lnSpc>
                          <a:spcPct val="115000"/>
                        </a:lnSpc>
                        <a:spcBef>
                          <a:spcPts val="0"/>
                        </a:spcBef>
                        <a:spcAft>
                          <a:spcPts val="0"/>
                        </a:spcAft>
                      </a:pPr>
                      <a:r>
                        <a:rPr lang="en-US" sz="1100">
                          <a:effectLst/>
                        </a:rPr>
                        <a:t>0%</a:t>
                      </a:r>
                      <a:endParaRPr lang="en-US" sz="1100">
                        <a:solidFill>
                          <a:srgbClr val="4A442A"/>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r">
                        <a:lnSpc>
                          <a:spcPct val="115000"/>
                        </a:lnSpc>
                        <a:spcBef>
                          <a:spcPts val="0"/>
                        </a:spcBef>
                        <a:spcAft>
                          <a:spcPts val="0"/>
                        </a:spcAft>
                      </a:pPr>
                      <a:r>
                        <a:rPr lang="en-US" sz="1100">
                          <a:effectLst/>
                        </a:rPr>
                        <a:t>1%</a:t>
                      </a:r>
                      <a:endParaRPr lang="en-US" sz="1100">
                        <a:solidFill>
                          <a:srgbClr val="4A442A"/>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nSpc>
                          <a:spcPct val="115000"/>
                        </a:lnSpc>
                      </a:pPr>
                      <a:endParaRPr lang="en-US" sz="1100">
                        <a:effectLst/>
                        <a:latin typeface="Calibri" panose="020F0502020204030204" pitchFamily="34" charset="0"/>
                      </a:endParaRPr>
                    </a:p>
                  </a:txBody>
                  <a:tcPr marL="68580" marR="68580" marT="0" marB="0" anchor="ctr"/>
                </a:tc>
                <a:tc>
                  <a:txBody>
                    <a:bodyPr/>
                    <a:lstStyle/>
                    <a:p>
                      <a:pPr marL="0" marR="423545" algn="r">
                        <a:lnSpc>
                          <a:spcPct val="115000"/>
                        </a:lnSpc>
                        <a:spcBef>
                          <a:spcPts val="0"/>
                        </a:spcBef>
                        <a:spcAft>
                          <a:spcPts val="0"/>
                        </a:spcAft>
                        <a:tabLst>
                          <a:tab pos="721995" algn="l"/>
                        </a:tabLst>
                      </a:pPr>
                      <a:r>
                        <a:rPr lang="en-US" sz="1100" dirty="0">
                          <a:effectLst/>
                        </a:rPr>
                        <a:t>1%</a:t>
                      </a:r>
                      <a:endParaRPr lang="en-US" sz="1100" dirty="0">
                        <a:solidFill>
                          <a:srgbClr val="4A442A"/>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513436837"/>
                  </a:ext>
                </a:extLst>
              </a:tr>
              <a:tr h="250915">
                <a:tc>
                  <a:txBody>
                    <a:bodyPr/>
                    <a:lstStyle/>
                    <a:p>
                      <a:pPr marL="0" marR="0">
                        <a:lnSpc>
                          <a:spcPct val="115000"/>
                        </a:lnSpc>
                        <a:spcBef>
                          <a:spcPts val="0"/>
                        </a:spcBef>
                        <a:spcAft>
                          <a:spcPts val="0"/>
                        </a:spcAft>
                      </a:pPr>
                      <a:r>
                        <a:rPr lang="en-US" sz="1100">
                          <a:effectLst/>
                        </a:rPr>
                        <a:t>   Other</a:t>
                      </a:r>
                      <a:endParaRPr lang="en-US" sz="1100">
                        <a:solidFill>
                          <a:srgbClr val="4A442A"/>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r">
                        <a:lnSpc>
                          <a:spcPct val="115000"/>
                        </a:lnSpc>
                        <a:spcBef>
                          <a:spcPts val="0"/>
                        </a:spcBef>
                        <a:spcAft>
                          <a:spcPts val="0"/>
                        </a:spcAft>
                      </a:pPr>
                      <a:r>
                        <a:rPr lang="en-US" sz="1100">
                          <a:effectLst/>
                        </a:rPr>
                        <a:t>1%</a:t>
                      </a:r>
                      <a:endParaRPr lang="en-US" sz="1100">
                        <a:solidFill>
                          <a:srgbClr val="4A442A"/>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r">
                        <a:lnSpc>
                          <a:spcPct val="115000"/>
                        </a:lnSpc>
                        <a:spcBef>
                          <a:spcPts val="0"/>
                        </a:spcBef>
                        <a:spcAft>
                          <a:spcPts val="0"/>
                        </a:spcAft>
                      </a:pPr>
                      <a:r>
                        <a:rPr lang="en-US" sz="1100">
                          <a:effectLst/>
                        </a:rPr>
                        <a:t>1%</a:t>
                      </a:r>
                      <a:endParaRPr lang="en-US" sz="1100">
                        <a:solidFill>
                          <a:srgbClr val="4A442A"/>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nSpc>
                          <a:spcPct val="115000"/>
                        </a:lnSpc>
                      </a:pPr>
                      <a:endParaRPr lang="en-US" sz="1100">
                        <a:effectLst/>
                        <a:latin typeface="Calibri" panose="020F0502020204030204" pitchFamily="34" charset="0"/>
                      </a:endParaRPr>
                    </a:p>
                  </a:txBody>
                  <a:tcPr marL="68580" marR="68580" marT="0" marB="0" anchor="ctr"/>
                </a:tc>
                <a:tc>
                  <a:txBody>
                    <a:bodyPr/>
                    <a:lstStyle/>
                    <a:p>
                      <a:pPr marL="0" marR="423545" algn="r">
                        <a:lnSpc>
                          <a:spcPct val="115000"/>
                        </a:lnSpc>
                        <a:spcBef>
                          <a:spcPts val="0"/>
                        </a:spcBef>
                        <a:spcAft>
                          <a:spcPts val="0"/>
                        </a:spcAft>
                        <a:tabLst>
                          <a:tab pos="721995" algn="l"/>
                        </a:tabLst>
                      </a:pPr>
                      <a:r>
                        <a:rPr lang="en-US" sz="1100" dirty="0">
                          <a:effectLst/>
                        </a:rPr>
                        <a:t>0%</a:t>
                      </a:r>
                      <a:endParaRPr lang="en-US" sz="1100" dirty="0">
                        <a:solidFill>
                          <a:srgbClr val="4A442A"/>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508058377"/>
                  </a:ext>
                </a:extLst>
              </a:tr>
            </a:tbl>
          </a:graphicData>
        </a:graphic>
      </p:graphicFrame>
    </p:spTree>
    <p:extLst>
      <p:ext uri="{BB962C8B-B14F-4D97-AF65-F5344CB8AC3E}">
        <p14:creationId xmlns:p14="http://schemas.microsoft.com/office/powerpoint/2010/main" val="367737767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Languages</a:t>
            </a:r>
            <a:endParaRPr lang="en-US" dirty="0"/>
          </a:p>
        </p:txBody>
      </p:sp>
      <p:graphicFrame>
        <p:nvGraphicFramePr>
          <p:cNvPr id="3" name="Table 2"/>
          <p:cNvGraphicFramePr>
            <a:graphicFrameLocks noGrp="1"/>
          </p:cNvGraphicFramePr>
          <p:nvPr>
            <p:extLst>
              <p:ext uri="{D42A27DB-BD31-4B8C-83A1-F6EECF244321}">
                <p14:modId xmlns:p14="http://schemas.microsoft.com/office/powerpoint/2010/main" val="2169280052"/>
              </p:ext>
            </p:extLst>
          </p:nvPr>
        </p:nvGraphicFramePr>
        <p:xfrm>
          <a:off x="489397" y="1996224"/>
          <a:ext cx="8010660" cy="3928057"/>
        </p:xfrm>
        <a:graphic>
          <a:graphicData uri="http://schemas.openxmlformats.org/drawingml/2006/table">
            <a:tbl>
              <a:tblPr firstRow="1" firstCol="1" bandRow="1">
                <a:tableStyleId>{5C22544A-7EE6-4342-B048-85BDC9FD1C3A}</a:tableStyleId>
              </a:tblPr>
              <a:tblGrid>
                <a:gridCol w="2695529">
                  <a:extLst>
                    <a:ext uri="{9D8B030D-6E8A-4147-A177-3AD203B41FA5}">
                      <a16:colId xmlns:a16="http://schemas.microsoft.com/office/drawing/2014/main" val="3762461068"/>
                    </a:ext>
                  </a:extLst>
                </a:gridCol>
                <a:gridCol w="1518609">
                  <a:extLst>
                    <a:ext uri="{9D8B030D-6E8A-4147-A177-3AD203B41FA5}">
                      <a16:colId xmlns:a16="http://schemas.microsoft.com/office/drawing/2014/main" val="3328978217"/>
                    </a:ext>
                  </a:extLst>
                </a:gridCol>
                <a:gridCol w="1518609">
                  <a:extLst>
                    <a:ext uri="{9D8B030D-6E8A-4147-A177-3AD203B41FA5}">
                      <a16:colId xmlns:a16="http://schemas.microsoft.com/office/drawing/2014/main" val="403613412"/>
                    </a:ext>
                  </a:extLst>
                </a:gridCol>
                <a:gridCol w="360670">
                  <a:extLst>
                    <a:ext uri="{9D8B030D-6E8A-4147-A177-3AD203B41FA5}">
                      <a16:colId xmlns:a16="http://schemas.microsoft.com/office/drawing/2014/main" val="3949532555"/>
                    </a:ext>
                  </a:extLst>
                </a:gridCol>
                <a:gridCol w="1917243">
                  <a:extLst>
                    <a:ext uri="{9D8B030D-6E8A-4147-A177-3AD203B41FA5}">
                      <a16:colId xmlns:a16="http://schemas.microsoft.com/office/drawing/2014/main" val="2973409800"/>
                    </a:ext>
                  </a:extLst>
                </a:gridCol>
              </a:tblGrid>
              <a:tr h="789628">
                <a:tc>
                  <a:txBody>
                    <a:bodyPr/>
                    <a:lstStyle/>
                    <a:p>
                      <a:pPr marL="0" marR="0">
                        <a:lnSpc>
                          <a:spcPct val="115000"/>
                        </a:lnSpc>
                        <a:spcBef>
                          <a:spcPts val="0"/>
                        </a:spcBef>
                        <a:spcAft>
                          <a:spcPts val="0"/>
                        </a:spcAft>
                      </a:pPr>
                      <a:r>
                        <a:rPr lang="en-US" sz="1100" dirty="0">
                          <a:effectLst/>
                        </a:rPr>
                        <a:t>Demographics</a:t>
                      </a:r>
                      <a:endParaRPr lang="en-US" sz="1100" dirty="0">
                        <a:solidFill>
                          <a:srgbClr val="4A442A"/>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1100">
                          <a:effectLst/>
                        </a:rPr>
                        <a:t>2012</a:t>
                      </a:r>
                      <a:endParaRPr lang="en-US" sz="1100">
                        <a:solidFill>
                          <a:srgbClr val="4A442A"/>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1100" dirty="0">
                          <a:effectLst/>
                        </a:rPr>
                        <a:t>2014</a:t>
                      </a:r>
                      <a:endParaRPr lang="en-US" sz="1100" dirty="0">
                        <a:solidFill>
                          <a:srgbClr val="4A442A"/>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nSpc>
                          <a:spcPct val="115000"/>
                        </a:lnSpc>
                      </a:pPr>
                      <a:endParaRPr lang="en-US" sz="1100">
                        <a:effectLst/>
                        <a:latin typeface="Calibri" panose="020F0502020204030204" pitchFamily="34" charset="0"/>
                      </a:endParaRPr>
                    </a:p>
                  </a:txBody>
                  <a:tcPr marL="68580" marR="68580" marT="0" marB="0" anchor="b"/>
                </a:tc>
                <a:tc>
                  <a:txBody>
                    <a:bodyPr/>
                    <a:lstStyle/>
                    <a:p>
                      <a:pPr marL="0" marR="0" algn="ctr">
                        <a:lnSpc>
                          <a:spcPct val="115000"/>
                        </a:lnSpc>
                        <a:spcBef>
                          <a:spcPts val="0"/>
                        </a:spcBef>
                        <a:spcAft>
                          <a:spcPts val="0"/>
                        </a:spcAft>
                      </a:pPr>
                      <a:r>
                        <a:rPr lang="en-US" sz="1000">
                          <a:effectLst/>
                        </a:rPr>
                        <a:t>Difference in Number or Percent</a:t>
                      </a:r>
                      <a:endParaRPr lang="en-US" sz="1100">
                        <a:solidFill>
                          <a:srgbClr val="4A442A"/>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339867247"/>
                  </a:ext>
                </a:extLst>
              </a:tr>
              <a:tr h="448347">
                <a:tc>
                  <a:txBody>
                    <a:bodyPr/>
                    <a:lstStyle/>
                    <a:p>
                      <a:pPr marL="0" marR="0">
                        <a:lnSpc>
                          <a:spcPct val="115000"/>
                        </a:lnSpc>
                        <a:spcBef>
                          <a:spcPts val="0"/>
                        </a:spcBef>
                        <a:spcAft>
                          <a:spcPts val="0"/>
                        </a:spcAft>
                      </a:pPr>
                      <a:r>
                        <a:rPr lang="en-US" sz="1100">
                          <a:effectLst/>
                        </a:rPr>
                        <a:t>Primary Language</a:t>
                      </a:r>
                      <a:endParaRPr lang="en-US" sz="1100">
                        <a:solidFill>
                          <a:srgbClr val="4A442A"/>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r">
                        <a:lnSpc>
                          <a:spcPct val="115000"/>
                        </a:lnSpc>
                        <a:spcBef>
                          <a:spcPts val="0"/>
                        </a:spcBef>
                        <a:spcAft>
                          <a:spcPts val="0"/>
                        </a:spcAft>
                      </a:pPr>
                      <a:r>
                        <a:rPr lang="en-US" sz="1100">
                          <a:effectLst/>
                        </a:rPr>
                        <a:t>12,487</a:t>
                      </a:r>
                      <a:endParaRPr lang="en-US" sz="1100">
                        <a:solidFill>
                          <a:srgbClr val="4A442A"/>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r">
                        <a:lnSpc>
                          <a:spcPct val="115000"/>
                        </a:lnSpc>
                        <a:spcBef>
                          <a:spcPts val="0"/>
                        </a:spcBef>
                        <a:spcAft>
                          <a:spcPts val="0"/>
                        </a:spcAft>
                      </a:pPr>
                      <a:r>
                        <a:rPr lang="en-US" sz="1100">
                          <a:effectLst/>
                        </a:rPr>
                        <a:t>14,900</a:t>
                      </a:r>
                      <a:endParaRPr lang="en-US" sz="1100">
                        <a:solidFill>
                          <a:srgbClr val="4A442A"/>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nSpc>
                          <a:spcPct val="115000"/>
                        </a:lnSpc>
                      </a:pPr>
                      <a:endParaRPr lang="en-US" sz="1100">
                        <a:effectLst/>
                        <a:latin typeface="Calibri" panose="020F0502020204030204" pitchFamily="34" charset="0"/>
                      </a:endParaRPr>
                    </a:p>
                  </a:txBody>
                  <a:tcPr marL="68580" marR="68580" marT="0" marB="0" anchor="b"/>
                </a:tc>
                <a:tc>
                  <a:txBody>
                    <a:bodyPr/>
                    <a:lstStyle/>
                    <a:p>
                      <a:pPr marL="0" marR="423545" algn="r">
                        <a:lnSpc>
                          <a:spcPct val="115000"/>
                        </a:lnSpc>
                        <a:spcBef>
                          <a:spcPts val="0"/>
                        </a:spcBef>
                        <a:spcAft>
                          <a:spcPts val="0"/>
                        </a:spcAft>
                        <a:tabLst>
                          <a:tab pos="721995" algn="l"/>
                        </a:tabLst>
                      </a:pPr>
                      <a:r>
                        <a:rPr lang="en-US" sz="1100">
                          <a:effectLst/>
                        </a:rPr>
                        <a:t> </a:t>
                      </a:r>
                      <a:endParaRPr lang="en-US" sz="1100">
                        <a:solidFill>
                          <a:srgbClr val="4A442A"/>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983631206"/>
                  </a:ext>
                </a:extLst>
              </a:tr>
              <a:tr h="448347">
                <a:tc>
                  <a:txBody>
                    <a:bodyPr/>
                    <a:lstStyle/>
                    <a:p>
                      <a:pPr marL="0" marR="0">
                        <a:lnSpc>
                          <a:spcPct val="115000"/>
                        </a:lnSpc>
                        <a:spcBef>
                          <a:spcPts val="0"/>
                        </a:spcBef>
                        <a:spcAft>
                          <a:spcPts val="0"/>
                        </a:spcAft>
                      </a:pPr>
                      <a:r>
                        <a:rPr lang="en-US" sz="1100">
                          <a:effectLst/>
                        </a:rPr>
                        <a:t>   English</a:t>
                      </a:r>
                      <a:endParaRPr lang="en-US" sz="1100">
                        <a:solidFill>
                          <a:srgbClr val="4A442A"/>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r">
                        <a:lnSpc>
                          <a:spcPct val="115000"/>
                        </a:lnSpc>
                        <a:spcBef>
                          <a:spcPts val="0"/>
                        </a:spcBef>
                        <a:spcAft>
                          <a:spcPts val="0"/>
                        </a:spcAft>
                      </a:pPr>
                      <a:r>
                        <a:rPr lang="en-US" sz="1100">
                          <a:effectLst/>
                        </a:rPr>
                        <a:t>85%</a:t>
                      </a:r>
                      <a:endParaRPr lang="en-US" sz="1100">
                        <a:solidFill>
                          <a:srgbClr val="4A442A"/>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r">
                        <a:lnSpc>
                          <a:spcPct val="115000"/>
                        </a:lnSpc>
                        <a:spcBef>
                          <a:spcPts val="0"/>
                        </a:spcBef>
                        <a:spcAft>
                          <a:spcPts val="0"/>
                        </a:spcAft>
                      </a:pPr>
                      <a:r>
                        <a:rPr lang="en-US" sz="1100">
                          <a:effectLst/>
                        </a:rPr>
                        <a:t>85%</a:t>
                      </a:r>
                      <a:endParaRPr lang="en-US" sz="1100">
                        <a:solidFill>
                          <a:srgbClr val="4A442A"/>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nSpc>
                          <a:spcPct val="115000"/>
                        </a:lnSpc>
                      </a:pPr>
                      <a:endParaRPr lang="en-US" sz="1100">
                        <a:effectLst/>
                        <a:latin typeface="Calibri" panose="020F0502020204030204" pitchFamily="34" charset="0"/>
                      </a:endParaRPr>
                    </a:p>
                  </a:txBody>
                  <a:tcPr marL="68580" marR="68580" marT="0" marB="0" anchor="b"/>
                </a:tc>
                <a:tc>
                  <a:txBody>
                    <a:bodyPr/>
                    <a:lstStyle/>
                    <a:p>
                      <a:pPr marL="0" marR="423545" algn="r">
                        <a:lnSpc>
                          <a:spcPct val="115000"/>
                        </a:lnSpc>
                        <a:spcBef>
                          <a:spcPts val="0"/>
                        </a:spcBef>
                        <a:spcAft>
                          <a:spcPts val="0"/>
                        </a:spcAft>
                        <a:tabLst>
                          <a:tab pos="721995" algn="l"/>
                        </a:tabLst>
                      </a:pPr>
                      <a:r>
                        <a:rPr lang="en-US" sz="1100">
                          <a:effectLst/>
                        </a:rPr>
                        <a:t>0%</a:t>
                      </a:r>
                      <a:endParaRPr lang="en-US" sz="1100">
                        <a:solidFill>
                          <a:srgbClr val="4A442A"/>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2145414878"/>
                  </a:ext>
                </a:extLst>
              </a:tr>
              <a:tr h="448347">
                <a:tc>
                  <a:txBody>
                    <a:bodyPr/>
                    <a:lstStyle/>
                    <a:p>
                      <a:pPr marL="0" marR="0">
                        <a:lnSpc>
                          <a:spcPct val="115000"/>
                        </a:lnSpc>
                        <a:spcBef>
                          <a:spcPts val="0"/>
                        </a:spcBef>
                        <a:spcAft>
                          <a:spcPts val="0"/>
                        </a:spcAft>
                      </a:pPr>
                      <a:r>
                        <a:rPr lang="en-US" sz="1100" dirty="0">
                          <a:effectLst/>
                        </a:rPr>
                        <a:t>   Spanish</a:t>
                      </a:r>
                      <a:endParaRPr lang="en-US" sz="1100" dirty="0">
                        <a:solidFill>
                          <a:srgbClr val="4A442A"/>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r">
                        <a:lnSpc>
                          <a:spcPct val="115000"/>
                        </a:lnSpc>
                        <a:spcBef>
                          <a:spcPts val="0"/>
                        </a:spcBef>
                        <a:spcAft>
                          <a:spcPts val="0"/>
                        </a:spcAft>
                      </a:pPr>
                      <a:r>
                        <a:rPr lang="en-US" sz="1100">
                          <a:effectLst/>
                        </a:rPr>
                        <a:t>10%</a:t>
                      </a:r>
                      <a:endParaRPr lang="en-US" sz="1100">
                        <a:solidFill>
                          <a:srgbClr val="4A442A"/>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r">
                        <a:lnSpc>
                          <a:spcPct val="115000"/>
                        </a:lnSpc>
                        <a:spcBef>
                          <a:spcPts val="0"/>
                        </a:spcBef>
                        <a:spcAft>
                          <a:spcPts val="0"/>
                        </a:spcAft>
                      </a:pPr>
                      <a:r>
                        <a:rPr lang="en-US" sz="1100">
                          <a:effectLst/>
                        </a:rPr>
                        <a:t>10%</a:t>
                      </a:r>
                      <a:endParaRPr lang="en-US" sz="1100">
                        <a:solidFill>
                          <a:srgbClr val="4A442A"/>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nSpc>
                          <a:spcPct val="115000"/>
                        </a:lnSpc>
                      </a:pPr>
                      <a:endParaRPr lang="en-US" sz="1100">
                        <a:effectLst/>
                        <a:latin typeface="Calibri" panose="020F0502020204030204" pitchFamily="34" charset="0"/>
                      </a:endParaRPr>
                    </a:p>
                  </a:txBody>
                  <a:tcPr marL="68580" marR="68580" marT="0" marB="0" anchor="b"/>
                </a:tc>
                <a:tc>
                  <a:txBody>
                    <a:bodyPr/>
                    <a:lstStyle/>
                    <a:p>
                      <a:pPr marL="0" marR="423545" algn="r">
                        <a:lnSpc>
                          <a:spcPct val="115000"/>
                        </a:lnSpc>
                        <a:spcBef>
                          <a:spcPts val="0"/>
                        </a:spcBef>
                        <a:spcAft>
                          <a:spcPts val="0"/>
                        </a:spcAft>
                        <a:tabLst>
                          <a:tab pos="721995" algn="l"/>
                        </a:tabLst>
                      </a:pPr>
                      <a:r>
                        <a:rPr lang="en-US" sz="1100" dirty="0">
                          <a:effectLst/>
                        </a:rPr>
                        <a:t>0%</a:t>
                      </a:r>
                      <a:endParaRPr lang="en-US" sz="1100" dirty="0">
                        <a:solidFill>
                          <a:srgbClr val="4A442A"/>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022691707"/>
                  </a:ext>
                </a:extLst>
              </a:tr>
              <a:tr h="448347">
                <a:tc>
                  <a:txBody>
                    <a:bodyPr/>
                    <a:lstStyle/>
                    <a:p>
                      <a:pPr marL="0" marR="0">
                        <a:lnSpc>
                          <a:spcPct val="115000"/>
                        </a:lnSpc>
                        <a:spcBef>
                          <a:spcPts val="0"/>
                        </a:spcBef>
                        <a:spcAft>
                          <a:spcPts val="0"/>
                        </a:spcAft>
                      </a:pPr>
                      <a:r>
                        <a:rPr lang="en-US" sz="1100">
                          <a:effectLst/>
                        </a:rPr>
                        <a:t>   Russian</a:t>
                      </a:r>
                      <a:endParaRPr lang="en-US" sz="1100">
                        <a:solidFill>
                          <a:srgbClr val="4A442A"/>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r">
                        <a:lnSpc>
                          <a:spcPct val="115000"/>
                        </a:lnSpc>
                        <a:spcBef>
                          <a:spcPts val="0"/>
                        </a:spcBef>
                        <a:spcAft>
                          <a:spcPts val="0"/>
                        </a:spcAft>
                      </a:pPr>
                      <a:r>
                        <a:rPr lang="en-US" sz="1100">
                          <a:effectLst/>
                        </a:rPr>
                        <a:t>2%</a:t>
                      </a:r>
                      <a:endParaRPr lang="en-US" sz="1100">
                        <a:solidFill>
                          <a:srgbClr val="4A442A"/>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r">
                        <a:lnSpc>
                          <a:spcPct val="115000"/>
                        </a:lnSpc>
                        <a:spcBef>
                          <a:spcPts val="0"/>
                        </a:spcBef>
                        <a:spcAft>
                          <a:spcPts val="0"/>
                        </a:spcAft>
                      </a:pPr>
                      <a:r>
                        <a:rPr lang="en-US" sz="1100">
                          <a:effectLst/>
                        </a:rPr>
                        <a:t>1%</a:t>
                      </a:r>
                      <a:endParaRPr lang="en-US" sz="1100">
                        <a:solidFill>
                          <a:srgbClr val="4A442A"/>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nSpc>
                          <a:spcPct val="115000"/>
                        </a:lnSpc>
                      </a:pPr>
                      <a:endParaRPr lang="en-US" sz="1100">
                        <a:effectLst/>
                        <a:latin typeface="Calibri" panose="020F0502020204030204" pitchFamily="34" charset="0"/>
                      </a:endParaRPr>
                    </a:p>
                  </a:txBody>
                  <a:tcPr marL="68580" marR="68580" marT="0" marB="0" anchor="b"/>
                </a:tc>
                <a:tc>
                  <a:txBody>
                    <a:bodyPr/>
                    <a:lstStyle/>
                    <a:p>
                      <a:pPr marL="0" marR="423545" algn="r">
                        <a:lnSpc>
                          <a:spcPct val="115000"/>
                        </a:lnSpc>
                        <a:spcBef>
                          <a:spcPts val="0"/>
                        </a:spcBef>
                        <a:spcAft>
                          <a:spcPts val="0"/>
                        </a:spcAft>
                        <a:tabLst>
                          <a:tab pos="721995" algn="l"/>
                        </a:tabLst>
                      </a:pPr>
                      <a:r>
                        <a:rPr lang="en-US" sz="1100">
                          <a:effectLst/>
                        </a:rPr>
                        <a:t>-1%</a:t>
                      </a:r>
                      <a:endParaRPr lang="en-US" sz="1100">
                        <a:solidFill>
                          <a:srgbClr val="4A442A"/>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2293611386"/>
                  </a:ext>
                </a:extLst>
              </a:tr>
              <a:tr h="448347">
                <a:tc>
                  <a:txBody>
                    <a:bodyPr/>
                    <a:lstStyle/>
                    <a:p>
                      <a:pPr marL="0" marR="0">
                        <a:lnSpc>
                          <a:spcPct val="115000"/>
                        </a:lnSpc>
                        <a:spcBef>
                          <a:spcPts val="0"/>
                        </a:spcBef>
                        <a:spcAft>
                          <a:spcPts val="0"/>
                        </a:spcAft>
                      </a:pPr>
                      <a:r>
                        <a:rPr lang="en-US" sz="1100">
                          <a:effectLst/>
                        </a:rPr>
                        <a:t>   Vietnamese</a:t>
                      </a:r>
                      <a:endParaRPr lang="en-US" sz="1100">
                        <a:solidFill>
                          <a:srgbClr val="4A442A"/>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r">
                        <a:lnSpc>
                          <a:spcPct val="115000"/>
                        </a:lnSpc>
                        <a:spcBef>
                          <a:spcPts val="0"/>
                        </a:spcBef>
                        <a:spcAft>
                          <a:spcPts val="0"/>
                        </a:spcAft>
                      </a:pPr>
                      <a:r>
                        <a:rPr lang="en-US" sz="1100">
                          <a:effectLst/>
                        </a:rPr>
                        <a:t>1%</a:t>
                      </a:r>
                      <a:endParaRPr lang="en-US" sz="1100">
                        <a:solidFill>
                          <a:srgbClr val="4A442A"/>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r">
                        <a:lnSpc>
                          <a:spcPct val="115000"/>
                        </a:lnSpc>
                        <a:spcBef>
                          <a:spcPts val="0"/>
                        </a:spcBef>
                        <a:spcAft>
                          <a:spcPts val="0"/>
                        </a:spcAft>
                      </a:pPr>
                      <a:r>
                        <a:rPr lang="en-US" sz="1100">
                          <a:effectLst/>
                        </a:rPr>
                        <a:t>1%</a:t>
                      </a:r>
                      <a:endParaRPr lang="en-US" sz="1100">
                        <a:solidFill>
                          <a:srgbClr val="4A442A"/>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nSpc>
                          <a:spcPct val="115000"/>
                        </a:lnSpc>
                      </a:pPr>
                      <a:endParaRPr lang="en-US" sz="1100">
                        <a:effectLst/>
                        <a:latin typeface="Calibri" panose="020F0502020204030204" pitchFamily="34" charset="0"/>
                      </a:endParaRPr>
                    </a:p>
                  </a:txBody>
                  <a:tcPr marL="68580" marR="68580" marT="0" marB="0" anchor="b"/>
                </a:tc>
                <a:tc>
                  <a:txBody>
                    <a:bodyPr/>
                    <a:lstStyle/>
                    <a:p>
                      <a:pPr marL="0" marR="423545" algn="r">
                        <a:lnSpc>
                          <a:spcPct val="115000"/>
                        </a:lnSpc>
                        <a:spcBef>
                          <a:spcPts val="0"/>
                        </a:spcBef>
                        <a:spcAft>
                          <a:spcPts val="0"/>
                        </a:spcAft>
                        <a:tabLst>
                          <a:tab pos="721995" algn="l"/>
                        </a:tabLst>
                      </a:pPr>
                      <a:r>
                        <a:rPr lang="en-US" sz="1100">
                          <a:effectLst/>
                        </a:rPr>
                        <a:t>0%</a:t>
                      </a:r>
                      <a:endParaRPr lang="en-US" sz="1100">
                        <a:solidFill>
                          <a:srgbClr val="4A442A"/>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050739272"/>
                  </a:ext>
                </a:extLst>
              </a:tr>
              <a:tr h="448347">
                <a:tc>
                  <a:txBody>
                    <a:bodyPr/>
                    <a:lstStyle/>
                    <a:p>
                      <a:pPr marL="0" marR="0">
                        <a:lnSpc>
                          <a:spcPct val="115000"/>
                        </a:lnSpc>
                        <a:spcBef>
                          <a:spcPts val="0"/>
                        </a:spcBef>
                        <a:spcAft>
                          <a:spcPts val="0"/>
                        </a:spcAft>
                      </a:pPr>
                      <a:r>
                        <a:rPr lang="en-US" sz="1100">
                          <a:effectLst/>
                        </a:rPr>
                        <a:t>   Chinese (Traditional)</a:t>
                      </a:r>
                      <a:endParaRPr lang="en-US" sz="1100">
                        <a:solidFill>
                          <a:srgbClr val="4A442A"/>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r">
                        <a:lnSpc>
                          <a:spcPct val="115000"/>
                        </a:lnSpc>
                        <a:spcBef>
                          <a:spcPts val="0"/>
                        </a:spcBef>
                        <a:spcAft>
                          <a:spcPts val="0"/>
                        </a:spcAft>
                      </a:pPr>
                      <a:r>
                        <a:rPr lang="en-US" sz="1100">
                          <a:effectLst/>
                        </a:rPr>
                        <a:t>1%</a:t>
                      </a:r>
                      <a:endParaRPr lang="en-US" sz="1100">
                        <a:solidFill>
                          <a:srgbClr val="4A442A"/>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r">
                        <a:lnSpc>
                          <a:spcPct val="115000"/>
                        </a:lnSpc>
                        <a:spcBef>
                          <a:spcPts val="0"/>
                        </a:spcBef>
                        <a:spcAft>
                          <a:spcPts val="0"/>
                        </a:spcAft>
                      </a:pPr>
                      <a:r>
                        <a:rPr lang="en-US" sz="1100">
                          <a:effectLst/>
                        </a:rPr>
                        <a:t>1%</a:t>
                      </a:r>
                      <a:endParaRPr lang="en-US" sz="1100">
                        <a:solidFill>
                          <a:srgbClr val="4A442A"/>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nSpc>
                          <a:spcPct val="115000"/>
                        </a:lnSpc>
                      </a:pPr>
                      <a:endParaRPr lang="en-US" sz="1100">
                        <a:effectLst/>
                        <a:latin typeface="Calibri" panose="020F0502020204030204" pitchFamily="34" charset="0"/>
                      </a:endParaRPr>
                    </a:p>
                  </a:txBody>
                  <a:tcPr marL="68580" marR="68580" marT="0" marB="0" anchor="b"/>
                </a:tc>
                <a:tc>
                  <a:txBody>
                    <a:bodyPr/>
                    <a:lstStyle/>
                    <a:p>
                      <a:pPr marL="0" marR="423545" algn="r">
                        <a:lnSpc>
                          <a:spcPct val="115000"/>
                        </a:lnSpc>
                        <a:spcBef>
                          <a:spcPts val="0"/>
                        </a:spcBef>
                        <a:spcAft>
                          <a:spcPts val="0"/>
                        </a:spcAft>
                        <a:tabLst>
                          <a:tab pos="721995" algn="l"/>
                        </a:tabLst>
                      </a:pPr>
                      <a:r>
                        <a:rPr lang="en-US" sz="1100">
                          <a:effectLst/>
                        </a:rPr>
                        <a:t>0%</a:t>
                      </a:r>
                      <a:endParaRPr lang="en-US" sz="1100">
                        <a:solidFill>
                          <a:srgbClr val="4A442A"/>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729093187"/>
                  </a:ext>
                </a:extLst>
              </a:tr>
              <a:tr h="448347">
                <a:tc>
                  <a:txBody>
                    <a:bodyPr/>
                    <a:lstStyle/>
                    <a:p>
                      <a:pPr marL="0" marR="0">
                        <a:lnSpc>
                          <a:spcPct val="115000"/>
                        </a:lnSpc>
                        <a:spcBef>
                          <a:spcPts val="0"/>
                        </a:spcBef>
                        <a:spcAft>
                          <a:spcPts val="0"/>
                        </a:spcAft>
                      </a:pPr>
                      <a:r>
                        <a:rPr lang="en-US" sz="1100">
                          <a:effectLst/>
                        </a:rPr>
                        <a:t>   Other</a:t>
                      </a:r>
                      <a:endParaRPr lang="en-US" sz="1100">
                        <a:solidFill>
                          <a:srgbClr val="4A442A"/>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r">
                        <a:lnSpc>
                          <a:spcPct val="115000"/>
                        </a:lnSpc>
                        <a:spcBef>
                          <a:spcPts val="0"/>
                        </a:spcBef>
                        <a:spcAft>
                          <a:spcPts val="0"/>
                        </a:spcAft>
                      </a:pPr>
                      <a:r>
                        <a:rPr lang="en-US" sz="1100">
                          <a:effectLst/>
                        </a:rPr>
                        <a:t>2%</a:t>
                      </a:r>
                      <a:endParaRPr lang="en-US" sz="1100">
                        <a:solidFill>
                          <a:srgbClr val="4A442A"/>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r">
                        <a:lnSpc>
                          <a:spcPct val="115000"/>
                        </a:lnSpc>
                        <a:spcBef>
                          <a:spcPts val="0"/>
                        </a:spcBef>
                        <a:spcAft>
                          <a:spcPts val="0"/>
                        </a:spcAft>
                      </a:pPr>
                      <a:r>
                        <a:rPr lang="en-US" sz="1100">
                          <a:effectLst/>
                        </a:rPr>
                        <a:t>2%</a:t>
                      </a:r>
                      <a:endParaRPr lang="en-US" sz="1100">
                        <a:solidFill>
                          <a:srgbClr val="4A442A"/>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nSpc>
                          <a:spcPct val="115000"/>
                        </a:lnSpc>
                      </a:pPr>
                      <a:endParaRPr lang="en-US" sz="1100">
                        <a:effectLst/>
                        <a:latin typeface="Calibri" panose="020F0502020204030204" pitchFamily="34" charset="0"/>
                      </a:endParaRPr>
                    </a:p>
                  </a:txBody>
                  <a:tcPr marL="68580" marR="68580" marT="0" marB="0" anchor="b"/>
                </a:tc>
                <a:tc>
                  <a:txBody>
                    <a:bodyPr/>
                    <a:lstStyle/>
                    <a:p>
                      <a:pPr marL="0" marR="423545" algn="r">
                        <a:lnSpc>
                          <a:spcPct val="115000"/>
                        </a:lnSpc>
                        <a:spcBef>
                          <a:spcPts val="0"/>
                        </a:spcBef>
                        <a:spcAft>
                          <a:spcPts val="0"/>
                        </a:spcAft>
                        <a:tabLst>
                          <a:tab pos="721995" algn="l"/>
                        </a:tabLst>
                      </a:pPr>
                      <a:r>
                        <a:rPr lang="en-US" sz="1100" dirty="0">
                          <a:effectLst/>
                        </a:rPr>
                        <a:t>0%</a:t>
                      </a:r>
                      <a:endParaRPr lang="en-US" sz="1100" dirty="0">
                        <a:solidFill>
                          <a:srgbClr val="4A442A"/>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2527461823"/>
                  </a:ext>
                </a:extLst>
              </a:tr>
            </a:tbl>
          </a:graphicData>
        </a:graphic>
      </p:graphicFrame>
    </p:spTree>
    <p:extLst>
      <p:ext uri="{BB962C8B-B14F-4D97-AF65-F5344CB8AC3E}">
        <p14:creationId xmlns:p14="http://schemas.microsoft.com/office/powerpoint/2010/main" val="161866641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Education of the Workforce</a:t>
            </a:r>
            <a:endParaRPr lang="en-US" dirty="0"/>
          </a:p>
        </p:txBody>
      </p:sp>
      <p:graphicFrame>
        <p:nvGraphicFramePr>
          <p:cNvPr id="3" name="Table 2"/>
          <p:cNvGraphicFramePr>
            <a:graphicFrameLocks noGrp="1"/>
          </p:cNvGraphicFramePr>
          <p:nvPr>
            <p:extLst>
              <p:ext uri="{D42A27DB-BD31-4B8C-83A1-F6EECF244321}">
                <p14:modId xmlns:p14="http://schemas.microsoft.com/office/powerpoint/2010/main" val="544641789"/>
              </p:ext>
            </p:extLst>
          </p:nvPr>
        </p:nvGraphicFramePr>
        <p:xfrm>
          <a:off x="450760" y="1983343"/>
          <a:ext cx="8178084" cy="4108363"/>
        </p:xfrm>
        <a:graphic>
          <a:graphicData uri="http://schemas.openxmlformats.org/drawingml/2006/table">
            <a:tbl>
              <a:tblPr firstRow="1" firstCol="1" bandRow="1">
                <a:tableStyleId>{5C22544A-7EE6-4342-B048-85BDC9FD1C3A}</a:tableStyleId>
              </a:tblPr>
              <a:tblGrid>
                <a:gridCol w="2897032">
                  <a:extLst>
                    <a:ext uri="{9D8B030D-6E8A-4147-A177-3AD203B41FA5}">
                      <a16:colId xmlns:a16="http://schemas.microsoft.com/office/drawing/2014/main" val="2227470578"/>
                    </a:ext>
                  </a:extLst>
                </a:gridCol>
                <a:gridCol w="742830">
                  <a:extLst>
                    <a:ext uri="{9D8B030D-6E8A-4147-A177-3AD203B41FA5}">
                      <a16:colId xmlns:a16="http://schemas.microsoft.com/office/drawing/2014/main" val="2974147490"/>
                    </a:ext>
                  </a:extLst>
                </a:gridCol>
                <a:gridCol w="742830">
                  <a:extLst>
                    <a:ext uri="{9D8B030D-6E8A-4147-A177-3AD203B41FA5}">
                      <a16:colId xmlns:a16="http://schemas.microsoft.com/office/drawing/2014/main" val="931244293"/>
                    </a:ext>
                  </a:extLst>
                </a:gridCol>
                <a:gridCol w="742830">
                  <a:extLst>
                    <a:ext uri="{9D8B030D-6E8A-4147-A177-3AD203B41FA5}">
                      <a16:colId xmlns:a16="http://schemas.microsoft.com/office/drawing/2014/main" val="2412028901"/>
                    </a:ext>
                  </a:extLst>
                </a:gridCol>
                <a:gridCol w="742830">
                  <a:extLst>
                    <a:ext uri="{9D8B030D-6E8A-4147-A177-3AD203B41FA5}">
                      <a16:colId xmlns:a16="http://schemas.microsoft.com/office/drawing/2014/main" val="2834602004"/>
                    </a:ext>
                  </a:extLst>
                </a:gridCol>
                <a:gridCol w="814790">
                  <a:extLst>
                    <a:ext uri="{9D8B030D-6E8A-4147-A177-3AD203B41FA5}">
                      <a16:colId xmlns:a16="http://schemas.microsoft.com/office/drawing/2014/main" val="2158671714"/>
                    </a:ext>
                  </a:extLst>
                </a:gridCol>
                <a:gridCol w="814790">
                  <a:extLst>
                    <a:ext uri="{9D8B030D-6E8A-4147-A177-3AD203B41FA5}">
                      <a16:colId xmlns:a16="http://schemas.microsoft.com/office/drawing/2014/main" val="192566364"/>
                    </a:ext>
                  </a:extLst>
                </a:gridCol>
                <a:gridCol w="680152">
                  <a:extLst>
                    <a:ext uri="{9D8B030D-6E8A-4147-A177-3AD203B41FA5}">
                      <a16:colId xmlns:a16="http://schemas.microsoft.com/office/drawing/2014/main" val="2953306124"/>
                    </a:ext>
                  </a:extLst>
                </a:gridCol>
              </a:tblGrid>
              <a:tr h="634815">
                <a:tc rowSpan="2">
                  <a:txBody>
                    <a:bodyPr/>
                    <a:lstStyle/>
                    <a:p>
                      <a:pPr marL="0" marR="0">
                        <a:lnSpc>
                          <a:spcPct val="115000"/>
                        </a:lnSpc>
                        <a:spcBef>
                          <a:spcPts val="0"/>
                        </a:spcBef>
                        <a:spcAft>
                          <a:spcPts val="0"/>
                        </a:spcAft>
                      </a:pPr>
                      <a:r>
                        <a:rPr lang="en-US" sz="1100">
                          <a:effectLst/>
                        </a:rPr>
                        <a:t>Education of Workforce</a:t>
                      </a:r>
                      <a:endParaRPr lang="en-US" sz="1100">
                        <a:solidFill>
                          <a:srgbClr val="4A442A"/>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gridSpan="2">
                  <a:txBody>
                    <a:bodyPr/>
                    <a:lstStyle/>
                    <a:p>
                      <a:pPr marL="0" marR="0" algn="ctr">
                        <a:lnSpc>
                          <a:spcPct val="115000"/>
                        </a:lnSpc>
                        <a:spcBef>
                          <a:spcPts val="0"/>
                        </a:spcBef>
                        <a:spcAft>
                          <a:spcPts val="0"/>
                        </a:spcAft>
                      </a:pPr>
                      <a:r>
                        <a:rPr lang="en-US" sz="1100">
                          <a:effectLst/>
                        </a:rPr>
                        <a:t>2012</a:t>
                      </a:r>
                      <a:endParaRPr lang="en-US" sz="1100">
                        <a:solidFill>
                          <a:srgbClr val="4A442A"/>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hMerge="1">
                  <a:txBody>
                    <a:bodyPr/>
                    <a:lstStyle/>
                    <a:p>
                      <a:endParaRPr lang="en-US"/>
                    </a:p>
                  </a:txBody>
                  <a:tcPr/>
                </a:tc>
                <a:tc gridSpan="2">
                  <a:txBody>
                    <a:bodyPr/>
                    <a:lstStyle/>
                    <a:p>
                      <a:pPr marL="0" marR="0" algn="ctr">
                        <a:lnSpc>
                          <a:spcPct val="115000"/>
                        </a:lnSpc>
                        <a:spcBef>
                          <a:spcPts val="0"/>
                        </a:spcBef>
                        <a:spcAft>
                          <a:spcPts val="0"/>
                        </a:spcAft>
                      </a:pPr>
                      <a:r>
                        <a:rPr lang="en-US" sz="1100">
                          <a:effectLst/>
                        </a:rPr>
                        <a:t>2014</a:t>
                      </a:r>
                      <a:endParaRPr lang="en-US" sz="1100">
                        <a:solidFill>
                          <a:srgbClr val="4A442A"/>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hMerge="1">
                  <a:txBody>
                    <a:bodyPr/>
                    <a:lstStyle/>
                    <a:p>
                      <a:endParaRPr lang="en-US"/>
                    </a:p>
                  </a:txBody>
                  <a:tcPr/>
                </a:tc>
                <a:tc>
                  <a:txBody>
                    <a:bodyPr/>
                    <a:lstStyle/>
                    <a:p>
                      <a:pPr>
                        <a:lnSpc>
                          <a:spcPct val="115000"/>
                        </a:lnSpc>
                      </a:pPr>
                      <a:endParaRPr lang="en-US" sz="1100">
                        <a:effectLst/>
                        <a:latin typeface="Calibri" panose="020F0502020204030204" pitchFamily="34" charset="0"/>
                      </a:endParaRPr>
                    </a:p>
                  </a:txBody>
                  <a:tcPr marL="68580" marR="68580" marT="0" marB="0" anchor="b"/>
                </a:tc>
                <a:tc gridSpan="2">
                  <a:txBody>
                    <a:bodyPr/>
                    <a:lstStyle/>
                    <a:p>
                      <a:pPr marL="0" marR="0" algn="ctr">
                        <a:lnSpc>
                          <a:spcPct val="115000"/>
                        </a:lnSpc>
                        <a:spcBef>
                          <a:spcPts val="0"/>
                        </a:spcBef>
                        <a:spcAft>
                          <a:spcPts val="0"/>
                        </a:spcAft>
                      </a:pPr>
                      <a:r>
                        <a:rPr lang="en-US" sz="900">
                          <a:effectLst/>
                        </a:rPr>
                        <a:t>Difference</a:t>
                      </a:r>
                      <a:endParaRPr lang="en-US" sz="1100">
                        <a:effectLst/>
                      </a:endParaRPr>
                    </a:p>
                    <a:p>
                      <a:pPr marL="0" marR="0" algn="ctr">
                        <a:lnSpc>
                          <a:spcPct val="115000"/>
                        </a:lnSpc>
                        <a:spcBef>
                          <a:spcPts val="0"/>
                        </a:spcBef>
                        <a:spcAft>
                          <a:spcPts val="0"/>
                        </a:spcAft>
                      </a:pPr>
                      <a:r>
                        <a:rPr lang="en-US" sz="900">
                          <a:effectLst/>
                        </a:rPr>
                        <a:t>2012 to 2014</a:t>
                      </a:r>
                      <a:endParaRPr lang="en-US" sz="1100">
                        <a:solidFill>
                          <a:srgbClr val="4A442A"/>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hMerge="1">
                  <a:txBody>
                    <a:bodyPr/>
                    <a:lstStyle/>
                    <a:p>
                      <a:endParaRPr lang="en-US"/>
                    </a:p>
                  </a:txBody>
                  <a:tcPr/>
                </a:tc>
                <a:extLst>
                  <a:ext uri="{0D108BD9-81ED-4DB2-BD59-A6C34878D82A}">
                    <a16:rowId xmlns:a16="http://schemas.microsoft.com/office/drawing/2014/main" val="795099935"/>
                  </a:ext>
                </a:extLst>
              </a:tr>
              <a:tr h="415559">
                <a:tc vMerge="1">
                  <a:txBody>
                    <a:bodyPr/>
                    <a:lstStyle/>
                    <a:p>
                      <a:endParaRPr lang="en-US"/>
                    </a:p>
                  </a:txBody>
                  <a:tcPr/>
                </a:tc>
                <a:tc>
                  <a:txBody>
                    <a:bodyPr/>
                    <a:lstStyle/>
                    <a:p>
                      <a:pPr marL="0" marR="0" algn="ctr">
                        <a:lnSpc>
                          <a:spcPct val="115000"/>
                        </a:lnSpc>
                        <a:spcBef>
                          <a:spcPts val="0"/>
                        </a:spcBef>
                        <a:spcAft>
                          <a:spcPts val="0"/>
                        </a:spcAft>
                      </a:pPr>
                      <a:r>
                        <a:rPr lang="en-US" sz="1000">
                          <a:effectLst/>
                        </a:rPr>
                        <a:t>N</a:t>
                      </a:r>
                      <a:endParaRPr lang="en-US" sz="1100">
                        <a:solidFill>
                          <a:srgbClr val="4A442A"/>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1000">
                          <a:effectLst/>
                        </a:rPr>
                        <a:t>%</a:t>
                      </a:r>
                      <a:endParaRPr lang="en-US" sz="1100">
                        <a:solidFill>
                          <a:srgbClr val="4A442A"/>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1000">
                          <a:effectLst/>
                        </a:rPr>
                        <a:t>N</a:t>
                      </a:r>
                      <a:endParaRPr lang="en-US" sz="1100">
                        <a:solidFill>
                          <a:srgbClr val="4A442A"/>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1000">
                          <a:effectLst/>
                        </a:rPr>
                        <a:t>%</a:t>
                      </a:r>
                      <a:endParaRPr lang="en-US" sz="1100">
                        <a:solidFill>
                          <a:srgbClr val="4A442A"/>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nSpc>
                          <a:spcPct val="115000"/>
                        </a:lnSpc>
                      </a:pPr>
                      <a:endParaRPr lang="en-US" sz="1100">
                        <a:effectLst/>
                        <a:latin typeface="Calibri" panose="020F0502020204030204" pitchFamily="34" charset="0"/>
                      </a:endParaRPr>
                    </a:p>
                  </a:txBody>
                  <a:tcPr marL="68580" marR="68580" marT="0" marB="0" anchor="b"/>
                </a:tc>
                <a:tc>
                  <a:txBody>
                    <a:bodyPr/>
                    <a:lstStyle/>
                    <a:p>
                      <a:pPr marL="0" marR="0" algn="ctr">
                        <a:lnSpc>
                          <a:spcPct val="115000"/>
                        </a:lnSpc>
                        <a:spcBef>
                          <a:spcPts val="0"/>
                        </a:spcBef>
                        <a:spcAft>
                          <a:spcPts val="0"/>
                        </a:spcAft>
                      </a:pPr>
                      <a:r>
                        <a:rPr lang="en-US" sz="1000">
                          <a:effectLst/>
                        </a:rPr>
                        <a:t>N</a:t>
                      </a:r>
                      <a:endParaRPr lang="en-US" sz="1100">
                        <a:solidFill>
                          <a:srgbClr val="4A442A"/>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1000">
                          <a:effectLst/>
                        </a:rPr>
                        <a:t>%</a:t>
                      </a:r>
                      <a:endParaRPr lang="en-US" sz="1100">
                        <a:solidFill>
                          <a:srgbClr val="4A442A"/>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764643072"/>
                  </a:ext>
                </a:extLst>
              </a:tr>
              <a:tr h="705396">
                <a:tc>
                  <a:txBody>
                    <a:bodyPr/>
                    <a:lstStyle/>
                    <a:p>
                      <a:pPr marL="0" marR="0">
                        <a:lnSpc>
                          <a:spcPct val="115000"/>
                        </a:lnSpc>
                        <a:spcBef>
                          <a:spcPts val="0"/>
                        </a:spcBef>
                        <a:spcAft>
                          <a:spcPts val="0"/>
                        </a:spcAft>
                      </a:pPr>
                      <a:r>
                        <a:rPr lang="en-US" sz="1000">
                          <a:effectLst/>
                        </a:rPr>
                        <a:t>Less than High School Diploma/GED</a:t>
                      </a:r>
                      <a:endParaRPr lang="en-US" sz="1100">
                        <a:solidFill>
                          <a:srgbClr val="4A442A"/>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r">
                        <a:lnSpc>
                          <a:spcPct val="115000"/>
                        </a:lnSpc>
                        <a:spcBef>
                          <a:spcPts val="0"/>
                        </a:spcBef>
                        <a:spcAft>
                          <a:spcPts val="0"/>
                        </a:spcAft>
                      </a:pPr>
                      <a:r>
                        <a:rPr lang="en-US" sz="1100" dirty="0">
                          <a:effectLst/>
                        </a:rPr>
                        <a:t>418</a:t>
                      </a:r>
                      <a:endParaRPr lang="en-US" sz="1100" dirty="0">
                        <a:solidFill>
                          <a:srgbClr val="4A442A"/>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r">
                        <a:lnSpc>
                          <a:spcPct val="115000"/>
                        </a:lnSpc>
                        <a:spcBef>
                          <a:spcPts val="0"/>
                        </a:spcBef>
                        <a:spcAft>
                          <a:spcPts val="0"/>
                        </a:spcAft>
                      </a:pPr>
                      <a:r>
                        <a:rPr lang="en-US" sz="1100" dirty="0">
                          <a:effectLst/>
                        </a:rPr>
                        <a:t>3%</a:t>
                      </a:r>
                      <a:endParaRPr lang="en-US" sz="1100" dirty="0">
                        <a:solidFill>
                          <a:srgbClr val="4A442A"/>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r">
                        <a:lnSpc>
                          <a:spcPct val="115000"/>
                        </a:lnSpc>
                        <a:spcBef>
                          <a:spcPts val="0"/>
                        </a:spcBef>
                        <a:spcAft>
                          <a:spcPts val="0"/>
                        </a:spcAft>
                      </a:pPr>
                      <a:r>
                        <a:rPr lang="en-US" sz="1100" dirty="0">
                          <a:effectLst/>
                        </a:rPr>
                        <a:t>536</a:t>
                      </a:r>
                      <a:endParaRPr lang="en-US" sz="1100" dirty="0">
                        <a:solidFill>
                          <a:srgbClr val="4A442A"/>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r">
                        <a:lnSpc>
                          <a:spcPct val="115000"/>
                        </a:lnSpc>
                        <a:spcBef>
                          <a:spcPts val="0"/>
                        </a:spcBef>
                        <a:spcAft>
                          <a:spcPts val="0"/>
                        </a:spcAft>
                      </a:pPr>
                      <a:r>
                        <a:rPr lang="en-US" sz="1100" dirty="0">
                          <a:effectLst/>
                        </a:rPr>
                        <a:t>4%</a:t>
                      </a:r>
                      <a:endParaRPr lang="en-US" sz="1100" dirty="0">
                        <a:solidFill>
                          <a:srgbClr val="4A442A"/>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nSpc>
                          <a:spcPct val="115000"/>
                        </a:lnSpc>
                      </a:pPr>
                      <a:endParaRPr lang="en-US" sz="1100" dirty="0">
                        <a:effectLst/>
                        <a:latin typeface="Calibri" panose="020F0502020204030204" pitchFamily="34" charset="0"/>
                      </a:endParaRPr>
                    </a:p>
                  </a:txBody>
                  <a:tcPr marL="68580" marR="68580" marT="0" marB="0" anchor="ctr"/>
                </a:tc>
                <a:tc>
                  <a:txBody>
                    <a:bodyPr/>
                    <a:lstStyle/>
                    <a:p>
                      <a:pPr marL="0" marR="0" algn="r">
                        <a:lnSpc>
                          <a:spcPct val="115000"/>
                        </a:lnSpc>
                        <a:spcBef>
                          <a:spcPts val="0"/>
                        </a:spcBef>
                        <a:spcAft>
                          <a:spcPts val="0"/>
                        </a:spcAft>
                      </a:pPr>
                      <a:r>
                        <a:rPr lang="en-US" sz="1100" dirty="0">
                          <a:effectLst/>
                        </a:rPr>
                        <a:t>118</a:t>
                      </a:r>
                      <a:endParaRPr lang="en-US" sz="1100" dirty="0">
                        <a:solidFill>
                          <a:srgbClr val="4A442A"/>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r">
                        <a:lnSpc>
                          <a:spcPct val="115000"/>
                        </a:lnSpc>
                        <a:spcBef>
                          <a:spcPts val="0"/>
                        </a:spcBef>
                        <a:spcAft>
                          <a:spcPts val="0"/>
                        </a:spcAft>
                      </a:pPr>
                      <a:r>
                        <a:rPr lang="en-US" sz="1100" dirty="0">
                          <a:effectLst/>
                        </a:rPr>
                        <a:t>1%</a:t>
                      </a:r>
                      <a:endParaRPr lang="en-US" sz="1100" dirty="0">
                        <a:solidFill>
                          <a:srgbClr val="4A442A"/>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4133497261"/>
                  </a:ext>
                </a:extLst>
              </a:tr>
              <a:tr h="415559">
                <a:tc>
                  <a:txBody>
                    <a:bodyPr/>
                    <a:lstStyle/>
                    <a:p>
                      <a:pPr marL="0" marR="0">
                        <a:lnSpc>
                          <a:spcPct val="115000"/>
                        </a:lnSpc>
                        <a:spcBef>
                          <a:spcPts val="0"/>
                        </a:spcBef>
                        <a:spcAft>
                          <a:spcPts val="0"/>
                        </a:spcAft>
                      </a:pPr>
                      <a:r>
                        <a:rPr lang="en-US" sz="1000">
                          <a:effectLst/>
                        </a:rPr>
                        <a:t>High School Diploma or GED</a:t>
                      </a:r>
                      <a:endParaRPr lang="en-US" sz="1100">
                        <a:solidFill>
                          <a:srgbClr val="4A442A"/>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r">
                        <a:lnSpc>
                          <a:spcPct val="115000"/>
                        </a:lnSpc>
                        <a:spcBef>
                          <a:spcPts val="0"/>
                        </a:spcBef>
                        <a:spcAft>
                          <a:spcPts val="0"/>
                        </a:spcAft>
                      </a:pPr>
                      <a:r>
                        <a:rPr lang="en-US" sz="1100">
                          <a:effectLst/>
                        </a:rPr>
                        <a:t>3,521</a:t>
                      </a:r>
                      <a:endParaRPr lang="en-US" sz="1100">
                        <a:solidFill>
                          <a:srgbClr val="4A442A"/>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r">
                        <a:lnSpc>
                          <a:spcPct val="115000"/>
                        </a:lnSpc>
                        <a:spcBef>
                          <a:spcPts val="0"/>
                        </a:spcBef>
                        <a:spcAft>
                          <a:spcPts val="0"/>
                        </a:spcAft>
                      </a:pPr>
                      <a:r>
                        <a:rPr lang="en-US" sz="1100">
                          <a:effectLst/>
                        </a:rPr>
                        <a:t>27%</a:t>
                      </a:r>
                      <a:endParaRPr lang="en-US" sz="1100">
                        <a:solidFill>
                          <a:srgbClr val="4A442A"/>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r">
                        <a:lnSpc>
                          <a:spcPct val="115000"/>
                        </a:lnSpc>
                        <a:spcBef>
                          <a:spcPts val="0"/>
                        </a:spcBef>
                        <a:spcAft>
                          <a:spcPts val="0"/>
                        </a:spcAft>
                      </a:pPr>
                      <a:r>
                        <a:rPr lang="en-US" sz="1100">
                          <a:effectLst/>
                        </a:rPr>
                        <a:t>4,264</a:t>
                      </a:r>
                      <a:endParaRPr lang="en-US" sz="1100">
                        <a:solidFill>
                          <a:srgbClr val="4A442A"/>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r">
                        <a:lnSpc>
                          <a:spcPct val="115000"/>
                        </a:lnSpc>
                        <a:spcBef>
                          <a:spcPts val="0"/>
                        </a:spcBef>
                        <a:spcAft>
                          <a:spcPts val="0"/>
                        </a:spcAft>
                      </a:pPr>
                      <a:r>
                        <a:rPr lang="en-US" sz="1100">
                          <a:effectLst/>
                        </a:rPr>
                        <a:t>28%</a:t>
                      </a:r>
                      <a:endParaRPr lang="en-US" sz="1100">
                        <a:solidFill>
                          <a:srgbClr val="4A442A"/>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nSpc>
                          <a:spcPct val="115000"/>
                        </a:lnSpc>
                      </a:pPr>
                      <a:endParaRPr lang="en-US" sz="1100">
                        <a:effectLst/>
                        <a:latin typeface="Calibri" panose="020F0502020204030204" pitchFamily="34" charset="0"/>
                      </a:endParaRPr>
                    </a:p>
                  </a:txBody>
                  <a:tcPr marL="68580" marR="68580" marT="0" marB="0" anchor="ctr"/>
                </a:tc>
                <a:tc>
                  <a:txBody>
                    <a:bodyPr/>
                    <a:lstStyle/>
                    <a:p>
                      <a:pPr marL="0" marR="0" algn="r">
                        <a:lnSpc>
                          <a:spcPct val="115000"/>
                        </a:lnSpc>
                        <a:spcBef>
                          <a:spcPts val="0"/>
                        </a:spcBef>
                        <a:spcAft>
                          <a:spcPts val="0"/>
                        </a:spcAft>
                      </a:pPr>
                      <a:r>
                        <a:rPr lang="en-US" sz="1100">
                          <a:effectLst/>
                        </a:rPr>
                        <a:t>743</a:t>
                      </a:r>
                      <a:endParaRPr lang="en-US" sz="1100">
                        <a:solidFill>
                          <a:srgbClr val="4A442A"/>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r">
                        <a:lnSpc>
                          <a:spcPct val="115000"/>
                        </a:lnSpc>
                        <a:spcBef>
                          <a:spcPts val="0"/>
                        </a:spcBef>
                        <a:spcAft>
                          <a:spcPts val="0"/>
                        </a:spcAft>
                      </a:pPr>
                      <a:r>
                        <a:rPr lang="en-US" sz="1100" dirty="0">
                          <a:effectLst/>
                        </a:rPr>
                        <a:t>1%</a:t>
                      </a:r>
                      <a:endParaRPr lang="en-US" sz="1100" dirty="0">
                        <a:solidFill>
                          <a:srgbClr val="4A442A"/>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012009005"/>
                  </a:ext>
                </a:extLst>
              </a:tr>
              <a:tr h="705396">
                <a:tc>
                  <a:txBody>
                    <a:bodyPr/>
                    <a:lstStyle/>
                    <a:p>
                      <a:pPr marL="0" marR="0">
                        <a:lnSpc>
                          <a:spcPct val="115000"/>
                        </a:lnSpc>
                        <a:spcBef>
                          <a:spcPts val="0"/>
                        </a:spcBef>
                        <a:spcAft>
                          <a:spcPts val="0"/>
                        </a:spcAft>
                      </a:pPr>
                      <a:r>
                        <a:rPr lang="en-US" sz="1000">
                          <a:effectLst/>
                        </a:rPr>
                        <a:t>Some college, certificate, or foreign degree</a:t>
                      </a:r>
                      <a:endParaRPr lang="en-US" sz="1100">
                        <a:solidFill>
                          <a:srgbClr val="4A442A"/>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r">
                        <a:lnSpc>
                          <a:spcPct val="115000"/>
                        </a:lnSpc>
                        <a:spcBef>
                          <a:spcPts val="0"/>
                        </a:spcBef>
                        <a:spcAft>
                          <a:spcPts val="0"/>
                        </a:spcAft>
                      </a:pPr>
                      <a:r>
                        <a:rPr lang="en-US" sz="1100">
                          <a:effectLst/>
                        </a:rPr>
                        <a:t>2,910</a:t>
                      </a:r>
                      <a:endParaRPr lang="en-US" sz="1100">
                        <a:solidFill>
                          <a:srgbClr val="4A442A"/>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r">
                        <a:lnSpc>
                          <a:spcPct val="115000"/>
                        </a:lnSpc>
                        <a:spcBef>
                          <a:spcPts val="0"/>
                        </a:spcBef>
                        <a:spcAft>
                          <a:spcPts val="0"/>
                        </a:spcAft>
                      </a:pPr>
                      <a:r>
                        <a:rPr lang="en-US" sz="1100">
                          <a:effectLst/>
                        </a:rPr>
                        <a:t>22%</a:t>
                      </a:r>
                      <a:endParaRPr lang="en-US" sz="1100">
                        <a:solidFill>
                          <a:srgbClr val="4A442A"/>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r">
                        <a:lnSpc>
                          <a:spcPct val="115000"/>
                        </a:lnSpc>
                        <a:spcBef>
                          <a:spcPts val="0"/>
                        </a:spcBef>
                        <a:spcAft>
                          <a:spcPts val="0"/>
                        </a:spcAft>
                      </a:pPr>
                      <a:r>
                        <a:rPr lang="en-US" sz="1100">
                          <a:effectLst/>
                        </a:rPr>
                        <a:t>3,019</a:t>
                      </a:r>
                      <a:endParaRPr lang="en-US" sz="1100">
                        <a:solidFill>
                          <a:srgbClr val="4A442A"/>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r">
                        <a:lnSpc>
                          <a:spcPct val="115000"/>
                        </a:lnSpc>
                        <a:spcBef>
                          <a:spcPts val="0"/>
                        </a:spcBef>
                        <a:spcAft>
                          <a:spcPts val="0"/>
                        </a:spcAft>
                      </a:pPr>
                      <a:r>
                        <a:rPr lang="en-US" sz="1100">
                          <a:effectLst/>
                        </a:rPr>
                        <a:t>20%</a:t>
                      </a:r>
                      <a:endParaRPr lang="en-US" sz="1100">
                        <a:solidFill>
                          <a:srgbClr val="4A442A"/>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nSpc>
                          <a:spcPct val="115000"/>
                        </a:lnSpc>
                      </a:pPr>
                      <a:endParaRPr lang="en-US" sz="1100">
                        <a:effectLst/>
                        <a:latin typeface="Calibri" panose="020F0502020204030204" pitchFamily="34" charset="0"/>
                      </a:endParaRPr>
                    </a:p>
                  </a:txBody>
                  <a:tcPr marL="68580" marR="68580" marT="0" marB="0" anchor="ctr"/>
                </a:tc>
                <a:tc>
                  <a:txBody>
                    <a:bodyPr/>
                    <a:lstStyle/>
                    <a:p>
                      <a:pPr marL="0" marR="0" algn="r">
                        <a:lnSpc>
                          <a:spcPct val="115000"/>
                        </a:lnSpc>
                        <a:spcBef>
                          <a:spcPts val="0"/>
                        </a:spcBef>
                        <a:spcAft>
                          <a:spcPts val="0"/>
                        </a:spcAft>
                      </a:pPr>
                      <a:r>
                        <a:rPr lang="en-US" sz="1100">
                          <a:effectLst/>
                        </a:rPr>
                        <a:t>109</a:t>
                      </a:r>
                      <a:endParaRPr lang="en-US" sz="1100">
                        <a:solidFill>
                          <a:srgbClr val="4A442A"/>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r">
                        <a:lnSpc>
                          <a:spcPct val="115000"/>
                        </a:lnSpc>
                        <a:spcBef>
                          <a:spcPts val="0"/>
                        </a:spcBef>
                        <a:spcAft>
                          <a:spcPts val="0"/>
                        </a:spcAft>
                      </a:pPr>
                      <a:r>
                        <a:rPr lang="en-US" sz="1100" dirty="0">
                          <a:effectLst/>
                        </a:rPr>
                        <a:t>-2%</a:t>
                      </a:r>
                      <a:endParaRPr lang="en-US" sz="1100" dirty="0">
                        <a:solidFill>
                          <a:srgbClr val="4A442A"/>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921672437"/>
                  </a:ext>
                </a:extLst>
              </a:tr>
              <a:tr h="415559">
                <a:tc>
                  <a:txBody>
                    <a:bodyPr/>
                    <a:lstStyle/>
                    <a:p>
                      <a:pPr marL="0" marR="0">
                        <a:lnSpc>
                          <a:spcPct val="115000"/>
                        </a:lnSpc>
                        <a:spcBef>
                          <a:spcPts val="0"/>
                        </a:spcBef>
                        <a:spcAft>
                          <a:spcPts val="0"/>
                        </a:spcAft>
                      </a:pPr>
                      <a:r>
                        <a:rPr lang="en-US" sz="1000">
                          <a:effectLst/>
                        </a:rPr>
                        <a:t>Associate’s degree</a:t>
                      </a:r>
                      <a:endParaRPr lang="en-US" sz="1100">
                        <a:solidFill>
                          <a:srgbClr val="4A442A"/>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r">
                        <a:lnSpc>
                          <a:spcPct val="115000"/>
                        </a:lnSpc>
                        <a:spcBef>
                          <a:spcPts val="0"/>
                        </a:spcBef>
                        <a:spcAft>
                          <a:spcPts val="0"/>
                        </a:spcAft>
                      </a:pPr>
                      <a:r>
                        <a:rPr lang="en-US" sz="1100">
                          <a:effectLst/>
                        </a:rPr>
                        <a:t>1,933</a:t>
                      </a:r>
                      <a:endParaRPr lang="en-US" sz="1100">
                        <a:solidFill>
                          <a:srgbClr val="4A442A"/>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r">
                        <a:lnSpc>
                          <a:spcPct val="115000"/>
                        </a:lnSpc>
                        <a:spcBef>
                          <a:spcPts val="0"/>
                        </a:spcBef>
                        <a:spcAft>
                          <a:spcPts val="0"/>
                        </a:spcAft>
                      </a:pPr>
                      <a:r>
                        <a:rPr lang="en-US" sz="1100">
                          <a:effectLst/>
                        </a:rPr>
                        <a:t>15%</a:t>
                      </a:r>
                      <a:endParaRPr lang="en-US" sz="1100">
                        <a:solidFill>
                          <a:srgbClr val="4A442A"/>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r">
                        <a:lnSpc>
                          <a:spcPct val="115000"/>
                        </a:lnSpc>
                        <a:spcBef>
                          <a:spcPts val="0"/>
                        </a:spcBef>
                        <a:spcAft>
                          <a:spcPts val="0"/>
                        </a:spcAft>
                      </a:pPr>
                      <a:r>
                        <a:rPr lang="en-US" sz="1100">
                          <a:effectLst/>
                        </a:rPr>
                        <a:t>2,026</a:t>
                      </a:r>
                      <a:endParaRPr lang="en-US" sz="1100">
                        <a:solidFill>
                          <a:srgbClr val="4A442A"/>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r">
                        <a:lnSpc>
                          <a:spcPct val="115000"/>
                        </a:lnSpc>
                        <a:spcBef>
                          <a:spcPts val="0"/>
                        </a:spcBef>
                        <a:spcAft>
                          <a:spcPts val="0"/>
                        </a:spcAft>
                      </a:pPr>
                      <a:r>
                        <a:rPr lang="en-US" sz="1100">
                          <a:effectLst/>
                        </a:rPr>
                        <a:t>13%</a:t>
                      </a:r>
                      <a:endParaRPr lang="en-US" sz="1100">
                        <a:solidFill>
                          <a:srgbClr val="4A442A"/>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nSpc>
                          <a:spcPct val="115000"/>
                        </a:lnSpc>
                      </a:pPr>
                      <a:endParaRPr lang="en-US" sz="1100">
                        <a:effectLst/>
                        <a:latin typeface="Calibri" panose="020F0502020204030204" pitchFamily="34" charset="0"/>
                      </a:endParaRPr>
                    </a:p>
                  </a:txBody>
                  <a:tcPr marL="68580" marR="68580" marT="0" marB="0" anchor="ctr"/>
                </a:tc>
                <a:tc>
                  <a:txBody>
                    <a:bodyPr/>
                    <a:lstStyle/>
                    <a:p>
                      <a:pPr marL="0" marR="0" algn="r">
                        <a:lnSpc>
                          <a:spcPct val="115000"/>
                        </a:lnSpc>
                        <a:spcBef>
                          <a:spcPts val="0"/>
                        </a:spcBef>
                        <a:spcAft>
                          <a:spcPts val="0"/>
                        </a:spcAft>
                      </a:pPr>
                      <a:r>
                        <a:rPr lang="en-US" sz="1100">
                          <a:effectLst/>
                        </a:rPr>
                        <a:t>93</a:t>
                      </a:r>
                      <a:endParaRPr lang="en-US" sz="1100">
                        <a:solidFill>
                          <a:srgbClr val="4A442A"/>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r">
                        <a:lnSpc>
                          <a:spcPct val="115000"/>
                        </a:lnSpc>
                        <a:spcBef>
                          <a:spcPts val="0"/>
                        </a:spcBef>
                        <a:spcAft>
                          <a:spcPts val="0"/>
                        </a:spcAft>
                      </a:pPr>
                      <a:r>
                        <a:rPr lang="en-US" sz="1100" dirty="0">
                          <a:effectLst/>
                        </a:rPr>
                        <a:t>-2%</a:t>
                      </a:r>
                      <a:endParaRPr lang="en-US" sz="1100" dirty="0">
                        <a:solidFill>
                          <a:srgbClr val="4A442A"/>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2349291608"/>
                  </a:ext>
                </a:extLst>
              </a:tr>
              <a:tr h="415559">
                <a:tc>
                  <a:txBody>
                    <a:bodyPr/>
                    <a:lstStyle/>
                    <a:p>
                      <a:pPr marL="0" marR="0">
                        <a:lnSpc>
                          <a:spcPct val="115000"/>
                        </a:lnSpc>
                        <a:spcBef>
                          <a:spcPts val="0"/>
                        </a:spcBef>
                        <a:spcAft>
                          <a:spcPts val="0"/>
                        </a:spcAft>
                      </a:pPr>
                      <a:r>
                        <a:rPr lang="en-US" sz="1000">
                          <a:effectLst/>
                        </a:rPr>
                        <a:t>Bachelor’s degree or higher</a:t>
                      </a:r>
                      <a:endParaRPr lang="en-US" sz="1100">
                        <a:solidFill>
                          <a:srgbClr val="4A442A"/>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r">
                        <a:lnSpc>
                          <a:spcPct val="115000"/>
                        </a:lnSpc>
                        <a:spcBef>
                          <a:spcPts val="0"/>
                        </a:spcBef>
                        <a:spcAft>
                          <a:spcPts val="0"/>
                        </a:spcAft>
                      </a:pPr>
                      <a:r>
                        <a:rPr lang="en-US" sz="1100">
                          <a:effectLst/>
                        </a:rPr>
                        <a:t>4,186</a:t>
                      </a:r>
                      <a:endParaRPr lang="en-US" sz="1100">
                        <a:solidFill>
                          <a:srgbClr val="4A442A"/>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r">
                        <a:lnSpc>
                          <a:spcPct val="115000"/>
                        </a:lnSpc>
                        <a:spcBef>
                          <a:spcPts val="0"/>
                        </a:spcBef>
                        <a:spcAft>
                          <a:spcPts val="0"/>
                        </a:spcAft>
                      </a:pPr>
                      <a:r>
                        <a:rPr lang="en-US" sz="1100">
                          <a:effectLst/>
                        </a:rPr>
                        <a:t>32%</a:t>
                      </a:r>
                      <a:endParaRPr lang="en-US" sz="1100">
                        <a:solidFill>
                          <a:srgbClr val="4A442A"/>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r">
                        <a:lnSpc>
                          <a:spcPct val="115000"/>
                        </a:lnSpc>
                        <a:spcBef>
                          <a:spcPts val="0"/>
                        </a:spcBef>
                        <a:spcAft>
                          <a:spcPts val="0"/>
                        </a:spcAft>
                      </a:pPr>
                      <a:r>
                        <a:rPr lang="en-US" sz="1100">
                          <a:effectLst/>
                        </a:rPr>
                        <a:t>5,248</a:t>
                      </a:r>
                      <a:endParaRPr lang="en-US" sz="1100">
                        <a:solidFill>
                          <a:srgbClr val="4A442A"/>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r">
                        <a:lnSpc>
                          <a:spcPct val="115000"/>
                        </a:lnSpc>
                        <a:spcBef>
                          <a:spcPts val="0"/>
                        </a:spcBef>
                        <a:spcAft>
                          <a:spcPts val="0"/>
                        </a:spcAft>
                      </a:pPr>
                      <a:r>
                        <a:rPr lang="en-US" sz="1100">
                          <a:effectLst/>
                        </a:rPr>
                        <a:t>35%</a:t>
                      </a:r>
                      <a:endParaRPr lang="en-US" sz="1100">
                        <a:solidFill>
                          <a:srgbClr val="4A442A"/>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nSpc>
                          <a:spcPct val="115000"/>
                        </a:lnSpc>
                      </a:pPr>
                      <a:endParaRPr lang="en-US" sz="1100">
                        <a:effectLst/>
                        <a:latin typeface="Calibri" panose="020F0502020204030204" pitchFamily="34" charset="0"/>
                      </a:endParaRPr>
                    </a:p>
                  </a:txBody>
                  <a:tcPr marL="68580" marR="68580" marT="0" marB="0" anchor="ctr"/>
                </a:tc>
                <a:tc>
                  <a:txBody>
                    <a:bodyPr/>
                    <a:lstStyle/>
                    <a:p>
                      <a:pPr marL="0" marR="0" algn="r">
                        <a:lnSpc>
                          <a:spcPct val="115000"/>
                        </a:lnSpc>
                        <a:spcBef>
                          <a:spcPts val="0"/>
                        </a:spcBef>
                        <a:spcAft>
                          <a:spcPts val="0"/>
                        </a:spcAft>
                      </a:pPr>
                      <a:r>
                        <a:rPr lang="en-US" sz="1100">
                          <a:effectLst/>
                        </a:rPr>
                        <a:t>1062</a:t>
                      </a:r>
                      <a:endParaRPr lang="en-US" sz="1100">
                        <a:solidFill>
                          <a:srgbClr val="4A442A"/>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r">
                        <a:lnSpc>
                          <a:spcPct val="115000"/>
                        </a:lnSpc>
                        <a:spcBef>
                          <a:spcPts val="0"/>
                        </a:spcBef>
                        <a:spcAft>
                          <a:spcPts val="0"/>
                        </a:spcAft>
                      </a:pPr>
                      <a:r>
                        <a:rPr lang="en-US" sz="1100" dirty="0">
                          <a:effectLst/>
                        </a:rPr>
                        <a:t>3%</a:t>
                      </a:r>
                      <a:endParaRPr lang="en-US" sz="1100" dirty="0">
                        <a:solidFill>
                          <a:srgbClr val="4A442A"/>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879491666"/>
                  </a:ext>
                </a:extLst>
              </a:tr>
              <a:tr h="400520">
                <a:tc>
                  <a:txBody>
                    <a:bodyPr/>
                    <a:lstStyle/>
                    <a:p>
                      <a:pPr>
                        <a:lnSpc>
                          <a:spcPct val="115000"/>
                        </a:lnSpc>
                      </a:pPr>
                      <a:endParaRPr lang="en-US" sz="1100">
                        <a:effectLst/>
                        <a:latin typeface="Calibri" panose="020F0502020204030204" pitchFamily="34" charset="0"/>
                      </a:endParaRPr>
                    </a:p>
                  </a:txBody>
                  <a:tcPr marL="68580" marR="68580" marT="0" marB="0" anchor="b"/>
                </a:tc>
                <a:tc>
                  <a:txBody>
                    <a:bodyPr/>
                    <a:lstStyle/>
                    <a:p>
                      <a:pPr marL="0" marR="0" algn="r">
                        <a:lnSpc>
                          <a:spcPct val="115000"/>
                        </a:lnSpc>
                        <a:spcBef>
                          <a:spcPts val="0"/>
                        </a:spcBef>
                        <a:spcAft>
                          <a:spcPts val="0"/>
                        </a:spcAft>
                      </a:pPr>
                      <a:r>
                        <a:rPr lang="en-US" sz="1100">
                          <a:effectLst/>
                        </a:rPr>
                        <a:t>12,968</a:t>
                      </a:r>
                      <a:endParaRPr lang="en-US" sz="1100">
                        <a:solidFill>
                          <a:srgbClr val="4A442A"/>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nSpc>
                          <a:spcPct val="115000"/>
                        </a:lnSpc>
                      </a:pPr>
                      <a:endParaRPr lang="en-US" sz="1100">
                        <a:effectLst/>
                        <a:latin typeface="Calibri" panose="020F0502020204030204" pitchFamily="34" charset="0"/>
                      </a:endParaRPr>
                    </a:p>
                  </a:txBody>
                  <a:tcPr marL="68580" marR="68580" marT="0" marB="0" anchor="ctr"/>
                </a:tc>
                <a:tc>
                  <a:txBody>
                    <a:bodyPr/>
                    <a:lstStyle/>
                    <a:p>
                      <a:pPr marL="0" marR="0" algn="r">
                        <a:lnSpc>
                          <a:spcPct val="115000"/>
                        </a:lnSpc>
                        <a:spcBef>
                          <a:spcPts val="0"/>
                        </a:spcBef>
                        <a:spcAft>
                          <a:spcPts val="0"/>
                        </a:spcAft>
                      </a:pPr>
                      <a:r>
                        <a:rPr lang="en-US" sz="1100">
                          <a:effectLst/>
                        </a:rPr>
                        <a:t>15,093</a:t>
                      </a:r>
                      <a:endParaRPr lang="en-US" sz="1100">
                        <a:solidFill>
                          <a:srgbClr val="4A442A"/>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nSpc>
                          <a:spcPct val="115000"/>
                        </a:lnSpc>
                      </a:pPr>
                      <a:endParaRPr lang="en-US" sz="1100">
                        <a:effectLst/>
                        <a:latin typeface="Calibri" panose="020F0502020204030204" pitchFamily="34" charset="0"/>
                      </a:endParaRPr>
                    </a:p>
                  </a:txBody>
                  <a:tcPr marL="68580" marR="68580" marT="0" marB="0" anchor="ctr"/>
                </a:tc>
                <a:tc>
                  <a:txBody>
                    <a:bodyPr/>
                    <a:lstStyle/>
                    <a:p>
                      <a:pPr>
                        <a:lnSpc>
                          <a:spcPct val="115000"/>
                        </a:lnSpc>
                      </a:pPr>
                      <a:endParaRPr lang="en-US" sz="1100" dirty="0">
                        <a:effectLst/>
                        <a:latin typeface="Calibri" panose="020F0502020204030204" pitchFamily="34" charset="0"/>
                      </a:endParaRPr>
                    </a:p>
                  </a:txBody>
                  <a:tcPr marL="68580" marR="68580" marT="0" marB="0" anchor="ctr"/>
                </a:tc>
                <a:tc>
                  <a:txBody>
                    <a:bodyPr/>
                    <a:lstStyle/>
                    <a:p>
                      <a:pPr marL="0" marR="0" algn="r">
                        <a:lnSpc>
                          <a:spcPct val="115000"/>
                        </a:lnSpc>
                        <a:spcBef>
                          <a:spcPts val="0"/>
                        </a:spcBef>
                        <a:spcAft>
                          <a:spcPts val="0"/>
                        </a:spcAft>
                      </a:pPr>
                      <a:r>
                        <a:rPr lang="en-US" sz="1100">
                          <a:effectLst/>
                        </a:rPr>
                        <a:t>2,125</a:t>
                      </a:r>
                      <a:endParaRPr lang="en-US" sz="1100">
                        <a:solidFill>
                          <a:srgbClr val="4A442A"/>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nSpc>
                          <a:spcPct val="115000"/>
                        </a:lnSpc>
                      </a:pPr>
                      <a:endParaRPr lang="en-US" sz="1100" dirty="0">
                        <a:effectLst/>
                        <a:latin typeface="Calibri" panose="020F0502020204030204" pitchFamily="34" charset="0"/>
                      </a:endParaRPr>
                    </a:p>
                  </a:txBody>
                  <a:tcPr marL="68580" marR="68580" marT="0" marB="0" anchor="ctr"/>
                </a:tc>
                <a:extLst>
                  <a:ext uri="{0D108BD9-81ED-4DB2-BD59-A6C34878D82A}">
                    <a16:rowId xmlns:a16="http://schemas.microsoft.com/office/drawing/2014/main" val="4178352337"/>
                  </a:ext>
                </a:extLst>
              </a:tr>
            </a:tbl>
          </a:graphicData>
        </a:graphic>
      </p:graphicFrame>
    </p:spTree>
    <p:extLst>
      <p:ext uri="{BB962C8B-B14F-4D97-AF65-F5344CB8AC3E}">
        <p14:creationId xmlns:p14="http://schemas.microsoft.com/office/powerpoint/2010/main" val="380308980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Training of the Workforce</a:t>
            </a:r>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1082032026"/>
              </p:ext>
            </p:extLst>
          </p:nvPr>
        </p:nvGraphicFramePr>
        <p:xfrm>
          <a:off x="900113" y="1906080"/>
          <a:ext cx="7000543" cy="3740432"/>
        </p:xfrm>
        <a:graphic>
          <a:graphicData uri="http://schemas.openxmlformats.org/drawingml/2006/table">
            <a:tbl>
              <a:tblPr firstRow="1" firstCol="1" bandRow="1">
                <a:tableStyleId>{5C22544A-7EE6-4342-B048-85BDC9FD1C3A}</a:tableStyleId>
              </a:tblPr>
              <a:tblGrid>
                <a:gridCol w="2222948">
                  <a:extLst>
                    <a:ext uri="{9D8B030D-6E8A-4147-A177-3AD203B41FA5}">
                      <a16:colId xmlns:a16="http://schemas.microsoft.com/office/drawing/2014/main" val="69333192"/>
                    </a:ext>
                  </a:extLst>
                </a:gridCol>
                <a:gridCol w="700816">
                  <a:extLst>
                    <a:ext uri="{9D8B030D-6E8A-4147-A177-3AD203B41FA5}">
                      <a16:colId xmlns:a16="http://schemas.microsoft.com/office/drawing/2014/main" val="1119711231"/>
                    </a:ext>
                  </a:extLst>
                </a:gridCol>
                <a:gridCol w="700816">
                  <a:extLst>
                    <a:ext uri="{9D8B030D-6E8A-4147-A177-3AD203B41FA5}">
                      <a16:colId xmlns:a16="http://schemas.microsoft.com/office/drawing/2014/main" val="2631373945"/>
                    </a:ext>
                  </a:extLst>
                </a:gridCol>
                <a:gridCol w="700816">
                  <a:extLst>
                    <a:ext uri="{9D8B030D-6E8A-4147-A177-3AD203B41FA5}">
                      <a16:colId xmlns:a16="http://schemas.microsoft.com/office/drawing/2014/main" val="2548228986"/>
                    </a:ext>
                  </a:extLst>
                </a:gridCol>
                <a:gridCol w="700816">
                  <a:extLst>
                    <a:ext uri="{9D8B030D-6E8A-4147-A177-3AD203B41FA5}">
                      <a16:colId xmlns:a16="http://schemas.microsoft.com/office/drawing/2014/main" val="3116991842"/>
                    </a:ext>
                  </a:extLst>
                </a:gridCol>
                <a:gridCol w="604413">
                  <a:extLst>
                    <a:ext uri="{9D8B030D-6E8A-4147-A177-3AD203B41FA5}">
                      <a16:colId xmlns:a16="http://schemas.microsoft.com/office/drawing/2014/main" val="435895044"/>
                    </a:ext>
                  </a:extLst>
                </a:gridCol>
                <a:gridCol w="684959">
                  <a:extLst>
                    <a:ext uri="{9D8B030D-6E8A-4147-A177-3AD203B41FA5}">
                      <a16:colId xmlns:a16="http://schemas.microsoft.com/office/drawing/2014/main" val="2337463975"/>
                    </a:ext>
                  </a:extLst>
                </a:gridCol>
                <a:gridCol w="684959">
                  <a:extLst>
                    <a:ext uri="{9D8B030D-6E8A-4147-A177-3AD203B41FA5}">
                      <a16:colId xmlns:a16="http://schemas.microsoft.com/office/drawing/2014/main" val="2577926955"/>
                    </a:ext>
                  </a:extLst>
                </a:gridCol>
              </a:tblGrid>
              <a:tr h="337546">
                <a:tc rowSpan="2">
                  <a:txBody>
                    <a:bodyPr/>
                    <a:lstStyle/>
                    <a:p>
                      <a:pPr marL="0" marR="0">
                        <a:lnSpc>
                          <a:spcPct val="115000"/>
                        </a:lnSpc>
                        <a:spcBef>
                          <a:spcPts val="0"/>
                        </a:spcBef>
                        <a:spcAft>
                          <a:spcPts val="0"/>
                        </a:spcAft>
                      </a:pPr>
                      <a:r>
                        <a:rPr lang="en-US" sz="1400">
                          <a:effectLst/>
                        </a:rPr>
                        <a:t> </a:t>
                      </a:r>
                      <a:r>
                        <a:rPr lang="en-US" sz="1100">
                          <a:effectLst/>
                        </a:rPr>
                        <a:t>Average Training Hours by Position</a:t>
                      </a:r>
                      <a:endParaRPr lang="en-US" sz="1100">
                        <a:solidFill>
                          <a:srgbClr val="4A442A"/>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gridSpan="2">
                  <a:txBody>
                    <a:bodyPr/>
                    <a:lstStyle/>
                    <a:p>
                      <a:pPr marL="0" marR="0" algn="ctr">
                        <a:lnSpc>
                          <a:spcPct val="115000"/>
                        </a:lnSpc>
                        <a:spcBef>
                          <a:spcPts val="0"/>
                        </a:spcBef>
                        <a:spcAft>
                          <a:spcPts val="0"/>
                        </a:spcAft>
                      </a:pPr>
                      <a:r>
                        <a:rPr lang="en-US" sz="1100">
                          <a:effectLst/>
                        </a:rPr>
                        <a:t>2012</a:t>
                      </a:r>
                      <a:endParaRPr lang="en-US" sz="1100">
                        <a:solidFill>
                          <a:srgbClr val="4A442A"/>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hMerge="1">
                  <a:txBody>
                    <a:bodyPr/>
                    <a:lstStyle/>
                    <a:p>
                      <a:endParaRPr lang="en-US"/>
                    </a:p>
                  </a:txBody>
                  <a:tcPr/>
                </a:tc>
                <a:tc gridSpan="2">
                  <a:txBody>
                    <a:bodyPr/>
                    <a:lstStyle/>
                    <a:p>
                      <a:pPr marL="0" marR="0" algn="ctr">
                        <a:lnSpc>
                          <a:spcPct val="115000"/>
                        </a:lnSpc>
                        <a:spcBef>
                          <a:spcPts val="0"/>
                        </a:spcBef>
                        <a:spcAft>
                          <a:spcPts val="0"/>
                        </a:spcAft>
                      </a:pPr>
                      <a:r>
                        <a:rPr lang="en-US" sz="1100">
                          <a:effectLst/>
                        </a:rPr>
                        <a:t>2014</a:t>
                      </a:r>
                      <a:endParaRPr lang="en-US" sz="1100">
                        <a:solidFill>
                          <a:srgbClr val="4A442A"/>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hMerge="1">
                  <a:txBody>
                    <a:bodyPr/>
                    <a:lstStyle/>
                    <a:p>
                      <a:endParaRPr lang="en-US"/>
                    </a:p>
                  </a:txBody>
                  <a:tcPr/>
                </a:tc>
                <a:tc>
                  <a:txBody>
                    <a:bodyPr/>
                    <a:lstStyle/>
                    <a:p>
                      <a:pPr>
                        <a:lnSpc>
                          <a:spcPct val="115000"/>
                        </a:lnSpc>
                      </a:pPr>
                      <a:endParaRPr lang="en-US" sz="1100">
                        <a:effectLst/>
                        <a:latin typeface="Calibri" panose="020F0502020204030204" pitchFamily="34" charset="0"/>
                      </a:endParaRPr>
                    </a:p>
                  </a:txBody>
                  <a:tcPr marL="68580" marR="68580" marT="0" marB="0" anchor="b"/>
                </a:tc>
                <a:tc gridSpan="2">
                  <a:txBody>
                    <a:bodyPr/>
                    <a:lstStyle/>
                    <a:p>
                      <a:pPr marL="0" marR="0" algn="ctr">
                        <a:lnSpc>
                          <a:spcPct val="115000"/>
                        </a:lnSpc>
                        <a:spcBef>
                          <a:spcPts val="0"/>
                        </a:spcBef>
                        <a:spcAft>
                          <a:spcPts val="0"/>
                        </a:spcAft>
                      </a:pPr>
                      <a:r>
                        <a:rPr lang="en-US" sz="900">
                          <a:effectLst/>
                        </a:rPr>
                        <a:t>Difference in Hours</a:t>
                      </a:r>
                      <a:endParaRPr lang="en-US" sz="1100">
                        <a:effectLst/>
                      </a:endParaRPr>
                    </a:p>
                    <a:p>
                      <a:pPr marL="0" marR="0" algn="ctr">
                        <a:lnSpc>
                          <a:spcPct val="115000"/>
                        </a:lnSpc>
                        <a:spcBef>
                          <a:spcPts val="0"/>
                        </a:spcBef>
                        <a:spcAft>
                          <a:spcPts val="0"/>
                        </a:spcAft>
                      </a:pPr>
                      <a:r>
                        <a:rPr lang="en-US" sz="900">
                          <a:effectLst/>
                        </a:rPr>
                        <a:t>2012 to 2014</a:t>
                      </a:r>
                      <a:endParaRPr lang="en-US" sz="1100">
                        <a:solidFill>
                          <a:srgbClr val="4A442A"/>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hMerge="1">
                  <a:txBody>
                    <a:bodyPr/>
                    <a:lstStyle/>
                    <a:p>
                      <a:endParaRPr lang="en-US"/>
                    </a:p>
                  </a:txBody>
                  <a:tcPr/>
                </a:tc>
                <a:extLst>
                  <a:ext uri="{0D108BD9-81ED-4DB2-BD59-A6C34878D82A}">
                    <a16:rowId xmlns:a16="http://schemas.microsoft.com/office/drawing/2014/main" val="3996584376"/>
                  </a:ext>
                </a:extLst>
              </a:tr>
              <a:tr h="375075">
                <a:tc vMerge="1">
                  <a:txBody>
                    <a:bodyPr/>
                    <a:lstStyle/>
                    <a:p>
                      <a:endParaRPr lang="en-US"/>
                    </a:p>
                  </a:txBody>
                  <a:tcPr/>
                </a:tc>
                <a:tc>
                  <a:txBody>
                    <a:bodyPr/>
                    <a:lstStyle/>
                    <a:p>
                      <a:pPr marL="0" marR="0" algn="ctr">
                        <a:lnSpc>
                          <a:spcPct val="115000"/>
                        </a:lnSpc>
                        <a:spcBef>
                          <a:spcPts val="0"/>
                        </a:spcBef>
                        <a:spcAft>
                          <a:spcPts val="0"/>
                        </a:spcAft>
                      </a:pPr>
                      <a:r>
                        <a:rPr lang="en-US" sz="1000">
                          <a:effectLst/>
                        </a:rPr>
                        <a:t>Total</a:t>
                      </a:r>
                      <a:endParaRPr lang="en-US" sz="1100">
                        <a:solidFill>
                          <a:srgbClr val="4A442A"/>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1000">
                          <a:effectLst/>
                        </a:rPr>
                        <a:t>Child Dev</a:t>
                      </a:r>
                      <a:r>
                        <a:rPr lang="en-US" sz="1000" baseline="30000">
                          <a:effectLst/>
                        </a:rPr>
                        <a:t>a</a:t>
                      </a:r>
                      <a:endParaRPr lang="en-US" sz="1100">
                        <a:solidFill>
                          <a:srgbClr val="4A442A"/>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1000">
                          <a:effectLst/>
                        </a:rPr>
                        <a:t>Total</a:t>
                      </a:r>
                      <a:endParaRPr lang="en-US" sz="1100">
                        <a:solidFill>
                          <a:srgbClr val="4A442A"/>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1000">
                          <a:effectLst/>
                        </a:rPr>
                        <a:t>Child Dev</a:t>
                      </a:r>
                      <a:r>
                        <a:rPr lang="en-US" sz="1000" baseline="30000">
                          <a:effectLst/>
                        </a:rPr>
                        <a:t>a</a:t>
                      </a:r>
                      <a:endParaRPr lang="en-US" sz="1100">
                        <a:solidFill>
                          <a:srgbClr val="4A442A"/>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nSpc>
                          <a:spcPct val="115000"/>
                        </a:lnSpc>
                      </a:pPr>
                      <a:endParaRPr lang="en-US" sz="1100">
                        <a:effectLst/>
                        <a:latin typeface="Calibri" panose="020F0502020204030204" pitchFamily="34" charset="0"/>
                      </a:endParaRPr>
                    </a:p>
                  </a:txBody>
                  <a:tcPr marL="68580" marR="68580" marT="0" marB="0" anchor="b"/>
                </a:tc>
                <a:tc>
                  <a:txBody>
                    <a:bodyPr/>
                    <a:lstStyle/>
                    <a:p>
                      <a:pPr marL="0" marR="0" algn="ctr">
                        <a:lnSpc>
                          <a:spcPct val="115000"/>
                        </a:lnSpc>
                        <a:spcBef>
                          <a:spcPts val="0"/>
                        </a:spcBef>
                        <a:spcAft>
                          <a:spcPts val="0"/>
                        </a:spcAft>
                      </a:pPr>
                      <a:r>
                        <a:rPr lang="en-US" sz="1000">
                          <a:effectLst/>
                        </a:rPr>
                        <a:t>Total</a:t>
                      </a:r>
                      <a:endParaRPr lang="en-US" sz="1100">
                        <a:solidFill>
                          <a:srgbClr val="4A442A"/>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1000">
                          <a:effectLst/>
                        </a:rPr>
                        <a:t>Child Dev</a:t>
                      </a:r>
                      <a:r>
                        <a:rPr lang="en-US" sz="1000" baseline="30000">
                          <a:effectLst/>
                        </a:rPr>
                        <a:t>a</a:t>
                      </a:r>
                      <a:endParaRPr lang="en-US" sz="1100">
                        <a:solidFill>
                          <a:srgbClr val="4A442A"/>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697412676"/>
                  </a:ext>
                </a:extLst>
              </a:tr>
              <a:tr h="220962">
                <a:tc>
                  <a:txBody>
                    <a:bodyPr/>
                    <a:lstStyle/>
                    <a:p>
                      <a:pPr marL="0" marR="0">
                        <a:lnSpc>
                          <a:spcPct val="115000"/>
                        </a:lnSpc>
                        <a:spcBef>
                          <a:spcPts val="0"/>
                        </a:spcBef>
                        <a:spcAft>
                          <a:spcPts val="0"/>
                        </a:spcAft>
                      </a:pPr>
                      <a:r>
                        <a:rPr lang="en-US" sz="1100">
                          <a:effectLst/>
                        </a:rPr>
                        <a:t>Center Staff</a:t>
                      </a:r>
                      <a:endParaRPr lang="en-US" sz="1100">
                        <a:solidFill>
                          <a:srgbClr val="4A442A"/>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1100">
                          <a:effectLst/>
                        </a:rPr>
                        <a:t> </a:t>
                      </a:r>
                      <a:endParaRPr lang="en-US" sz="1100">
                        <a:solidFill>
                          <a:srgbClr val="4A442A"/>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1100">
                          <a:effectLst/>
                        </a:rPr>
                        <a:t> </a:t>
                      </a:r>
                      <a:endParaRPr lang="en-US" sz="1100">
                        <a:solidFill>
                          <a:srgbClr val="4A442A"/>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1100">
                          <a:effectLst/>
                        </a:rPr>
                        <a:t> </a:t>
                      </a:r>
                      <a:endParaRPr lang="en-US" sz="1100">
                        <a:solidFill>
                          <a:srgbClr val="4A442A"/>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1100">
                          <a:effectLst/>
                        </a:rPr>
                        <a:t> </a:t>
                      </a:r>
                      <a:endParaRPr lang="en-US" sz="1100">
                        <a:solidFill>
                          <a:srgbClr val="4A442A"/>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nSpc>
                          <a:spcPct val="115000"/>
                        </a:lnSpc>
                      </a:pPr>
                      <a:endParaRPr lang="en-US" sz="1100">
                        <a:effectLst/>
                        <a:latin typeface="Calibri" panose="020F0502020204030204" pitchFamily="34" charset="0"/>
                      </a:endParaRPr>
                    </a:p>
                  </a:txBody>
                  <a:tcPr marL="68580" marR="68580" marT="0" marB="0" anchor="b"/>
                </a:tc>
                <a:tc>
                  <a:txBody>
                    <a:bodyPr/>
                    <a:lstStyle/>
                    <a:p>
                      <a:pPr marL="0" marR="0" algn="ctr">
                        <a:lnSpc>
                          <a:spcPct val="115000"/>
                        </a:lnSpc>
                        <a:spcBef>
                          <a:spcPts val="0"/>
                        </a:spcBef>
                        <a:spcAft>
                          <a:spcPts val="0"/>
                        </a:spcAft>
                      </a:pPr>
                      <a:r>
                        <a:rPr lang="en-US" sz="1100">
                          <a:effectLst/>
                        </a:rPr>
                        <a:t> </a:t>
                      </a:r>
                      <a:endParaRPr lang="en-US" sz="1100">
                        <a:solidFill>
                          <a:srgbClr val="4A442A"/>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1100">
                          <a:effectLst/>
                        </a:rPr>
                        <a:t> </a:t>
                      </a:r>
                      <a:endParaRPr lang="en-US" sz="1100">
                        <a:solidFill>
                          <a:srgbClr val="4A442A"/>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2327058946"/>
                  </a:ext>
                </a:extLst>
              </a:tr>
              <a:tr h="220962">
                <a:tc>
                  <a:txBody>
                    <a:bodyPr/>
                    <a:lstStyle/>
                    <a:p>
                      <a:pPr marL="0" marR="0">
                        <a:lnSpc>
                          <a:spcPct val="115000"/>
                        </a:lnSpc>
                        <a:spcBef>
                          <a:spcPts val="0"/>
                        </a:spcBef>
                        <a:spcAft>
                          <a:spcPts val="0"/>
                        </a:spcAft>
                      </a:pPr>
                      <a:r>
                        <a:rPr lang="en-US" sz="1100">
                          <a:effectLst/>
                        </a:rPr>
                        <a:t>Director  </a:t>
                      </a:r>
                      <a:r>
                        <a:rPr lang="en-US" sz="900">
                          <a:effectLst/>
                        </a:rPr>
                        <a:t>(N = 841)</a:t>
                      </a:r>
                      <a:r>
                        <a:rPr lang="en-US" sz="900" baseline="30000">
                          <a:effectLst/>
                        </a:rPr>
                        <a:t>b</a:t>
                      </a:r>
                      <a:endParaRPr lang="en-US" sz="1100">
                        <a:solidFill>
                          <a:srgbClr val="4A442A"/>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1100">
                          <a:effectLst/>
                        </a:rPr>
                        <a:t>22.8</a:t>
                      </a:r>
                      <a:endParaRPr lang="en-US" sz="1100">
                        <a:solidFill>
                          <a:srgbClr val="4A442A"/>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1100">
                          <a:effectLst/>
                        </a:rPr>
                        <a:t>17.9</a:t>
                      </a:r>
                      <a:endParaRPr lang="en-US" sz="1100">
                        <a:solidFill>
                          <a:srgbClr val="4A442A"/>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1100">
                          <a:effectLst/>
                        </a:rPr>
                        <a:t>27.0</a:t>
                      </a:r>
                      <a:endParaRPr lang="en-US" sz="1100">
                        <a:solidFill>
                          <a:srgbClr val="4A442A"/>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1100">
                          <a:effectLst/>
                        </a:rPr>
                        <a:t>20.0</a:t>
                      </a:r>
                      <a:endParaRPr lang="en-US" sz="1100">
                        <a:solidFill>
                          <a:srgbClr val="4A442A"/>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nSpc>
                          <a:spcPct val="115000"/>
                        </a:lnSpc>
                      </a:pPr>
                      <a:endParaRPr lang="en-US" sz="1100">
                        <a:effectLst/>
                        <a:latin typeface="Calibri" panose="020F0502020204030204" pitchFamily="34" charset="0"/>
                      </a:endParaRPr>
                    </a:p>
                  </a:txBody>
                  <a:tcPr marL="68580" marR="68580" marT="0" marB="0" anchor="b"/>
                </a:tc>
                <a:tc>
                  <a:txBody>
                    <a:bodyPr/>
                    <a:lstStyle/>
                    <a:p>
                      <a:pPr marL="0" marR="0" algn="ctr">
                        <a:lnSpc>
                          <a:spcPct val="115000"/>
                        </a:lnSpc>
                        <a:spcBef>
                          <a:spcPts val="0"/>
                        </a:spcBef>
                        <a:spcAft>
                          <a:spcPts val="0"/>
                        </a:spcAft>
                      </a:pPr>
                      <a:r>
                        <a:rPr lang="en-US" sz="1100">
                          <a:effectLst/>
                        </a:rPr>
                        <a:t>4.2</a:t>
                      </a:r>
                      <a:endParaRPr lang="en-US" sz="1100">
                        <a:solidFill>
                          <a:srgbClr val="4A442A"/>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1100">
                          <a:effectLst/>
                        </a:rPr>
                        <a:t>1.4</a:t>
                      </a:r>
                      <a:endParaRPr lang="en-US" sz="1100">
                        <a:solidFill>
                          <a:srgbClr val="4A442A"/>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948989558"/>
                  </a:ext>
                </a:extLst>
              </a:tr>
              <a:tr h="376267">
                <a:tc>
                  <a:txBody>
                    <a:bodyPr/>
                    <a:lstStyle/>
                    <a:p>
                      <a:pPr marL="0" marR="0">
                        <a:lnSpc>
                          <a:spcPct val="115000"/>
                        </a:lnSpc>
                        <a:spcBef>
                          <a:spcPts val="0"/>
                        </a:spcBef>
                        <a:spcAft>
                          <a:spcPts val="0"/>
                        </a:spcAft>
                      </a:pPr>
                      <a:r>
                        <a:rPr lang="en-US" sz="1100">
                          <a:effectLst/>
                        </a:rPr>
                        <a:t>Site Director/Supervisor </a:t>
                      </a:r>
                      <a:r>
                        <a:rPr lang="en-US" sz="900">
                          <a:effectLst/>
                        </a:rPr>
                        <a:t>(N = 171)</a:t>
                      </a:r>
                      <a:endParaRPr lang="en-US" sz="1100">
                        <a:solidFill>
                          <a:srgbClr val="4A442A"/>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1100">
                          <a:effectLst/>
                        </a:rPr>
                        <a:t>17.2</a:t>
                      </a:r>
                      <a:endParaRPr lang="en-US" sz="1100">
                        <a:solidFill>
                          <a:srgbClr val="4A442A"/>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1100">
                          <a:effectLst/>
                        </a:rPr>
                        <a:t>14.7</a:t>
                      </a:r>
                      <a:endParaRPr lang="en-US" sz="1100">
                        <a:solidFill>
                          <a:srgbClr val="4A442A"/>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1100">
                          <a:effectLst/>
                        </a:rPr>
                        <a:t>25.3</a:t>
                      </a:r>
                      <a:endParaRPr lang="en-US" sz="1100">
                        <a:solidFill>
                          <a:srgbClr val="4A442A"/>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1100">
                          <a:effectLst/>
                        </a:rPr>
                        <a:t>19.1</a:t>
                      </a:r>
                      <a:endParaRPr lang="en-US" sz="1100">
                        <a:solidFill>
                          <a:srgbClr val="4A442A"/>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nSpc>
                          <a:spcPct val="115000"/>
                        </a:lnSpc>
                      </a:pPr>
                      <a:endParaRPr lang="en-US" sz="1100">
                        <a:effectLst/>
                        <a:latin typeface="Calibri" panose="020F0502020204030204" pitchFamily="34" charset="0"/>
                      </a:endParaRPr>
                    </a:p>
                  </a:txBody>
                  <a:tcPr marL="68580" marR="68580" marT="0" marB="0" anchor="b"/>
                </a:tc>
                <a:tc>
                  <a:txBody>
                    <a:bodyPr/>
                    <a:lstStyle/>
                    <a:p>
                      <a:pPr marL="0" marR="0" algn="ctr">
                        <a:lnSpc>
                          <a:spcPct val="115000"/>
                        </a:lnSpc>
                        <a:spcBef>
                          <a:spcPts val="0"/>
                        </a:spcBef>
                        <a:spcAft>
                          <a:spcPts val="0"/>
                        </a:spcAft>
                      </a:pPr>
                      <a:r>
                        <a:rPr lang="en-US" sz="1100">
                          <a:effectLst/>
                        </a:rPr>
                        <a:t>8.1</a:t>
                      </a:r>
                      <a:endParaRPr lang="en-US" sz="1100">
                        <a:solidFill>
                          <a:srgbClr val="4A442A"/>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1100">
                          <a:effectLst/>
                        </a:rPr>
                        <a:t>3.0</a:t>
                      </a:r>
                      <a:endParaRPr lang="en-US" sz="1100">
                        <a:solidFill>
                          <a:srgbClr val="4A442A"/>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57014531"/>
                  </a:ext>
                </a:extLst>
              </a:tr>
              <a:tr h="220962">
                <a:tc>
                  <a:txBody>
                    <a:bodyPr/>
                    <a:lstStyle/>
                    <a:p>
                      <a:pPr marL="0" marR="0">
                        <a:lnSpc>
                          <a:spcPct val="115000"/>
                        </a:lnSpc>
                        <a:spcBef>
                          <a:spcPts val="0"/>
                        </a:spcBef>
                        <a:spcAft>
                          <a:spcPts val="0"/>
                        </a:spcAft>
                      </a:pPr>
                      <a:r>
                        <a:rPr lang="en-US" sz="1100">
                          <a:effectLst/>
                        </a:rPr>
                        <a:t>Head Teacher  </a:t>
                      </a:r>
                      <a:r>
                        <a:rPr lang="en-US" sz="900">
                          <a:effectLst/>
                        </a:rPr>
                        <a:t>(N = 2,226)</a:t>
                      </a:r>
                      <a:endParaRPr lang="en-US" sz="1100">
                        <a:solidFill>
                          <a:srgbClr val="4A442A"/>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1100">
                          <a:effectLst/>
                        </a:rPr>
                        <a:t>20.7</a:t>
                      </a:r>
                      <a:endParaRPr lang="en-US" sz="1100">
                        <a:solidFill>
                          <a:srgbClr val="4A442A"/>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1100">
                          <a:effectLst/>
                        </a:rPr>
                        <a:t>18.7</a:t>
                      </a:r>
                      <a:endParaRPr lang="en-US" sz="1100">
                        <a:solidFill>
                          <a:srgbClr val="4A442A"/>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1100">
                          <a:effectLst/>
                        </a:rPr>
                        <a:t>26.8</a:t>
                      </a:r>
                      <a:endParaRPr lang="en-US" sz="1100">
                        <a:solidFill>
                          <a:srgbClr val="4A442A"/>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1100">
                          <a:effectLst/>
                        </a:rPr>
                        <a:t>23.1</a:t>
                      </a:r>
                      <a:endParaRPr lang="en-US" sz="1100">
                        <a:solidFill>
                          <a:srgbClr val="4A442A"/>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nSpc>
                          <a:spcPct val="115000"/>
                        </a:lnSpc>
                      </a:pPr>
                      <a:endParaRPr lang="en-US" sz="1100">
                        <a:effectLst/>
                        <a:latin typeface="Calibri" panose="020F0502020204030204" pitchFamily="34" charset="0"/>
                      </a:endParaRPr>
                    </a:p>
                  </a:txBody>
                  <a:tcPr marL="68580" marR="68580" marT="0" marB="0" anchor="b"/>
                </a:tc>
                <a:tc>
                  <a:txBody>
                    <a:bodyPr/>
                    <a:lstStyle/>
                    <a:p>
                      <a:pPr marL="0" marR="0" algn="ctr">
                        <a:lnSpc>
                          <a:spcPct val="115000"/>
                        </a:lnSpc>
                        <a:spcBef>
                          <a:spcPts val="0"/>
                        </a:spcBef>
                        <a:spcAft>
                          <a:spcPts val="0"/>
                        </a:spcAft>
                      </a:pPr>
                      <a:r>
                        <a:rPr lang="en-US" sz="1100">
                          <a:effectLst/>
                        </a:rPr>
                        <a:t>6.0</a:t>
                      </a:r>
                      <a:endParaRPr lang="en-US" sz="1100">
                        <a:solidFill>
                          <a:srgbClr val="4A442A"/>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1100">
                          <a:effectLst/>
                        </a:rPr>
                        <a:t>2.9</a:t>
                      </a:r>
                      <a:endParaRPr lang="en-US" sz="1100">
                        <a:solidFill>
                          <a:srgbClr val="4A442A"/>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767397693"/>
                  </a:ext>
                </a:extLst>
              </a:tr>
              <a:tr h="220962">
                <a:tc>
                  <a:txBody>
                    <a:bodyPr/>
                    <a:lstStyle/>
                    <a:p>
                      <a:pPr marL="0" marR="0">
                        <a:lnSpc>
                          <a:spcPct val="115000"/>
                        </a:lnSpc>
                        <a:spcBef>
                          <a:spcPts val="0"/>
                        </a:spcBef>
                        <a:spcAft>
                          <a:spcPts val="0"/>
                        </a:spcAft>
                      </a:pPr>
                      <a:r>
                        <a:rPr lang="en-US" sz="1100">
                          <a:effectLst/>
                        </a:rPr>
                        <a:t>Teacher  </a:t>
                      </a:r>
                      <a:r>
                        <a:rPr lang="en-US" sz="900">
                          <a:effectLst/>
                        </a:rPr>
                        <a:t>(N = 6,050)</a:t>
                      </a:r>
                      <a:endParaRPr lang="en-US" sz="1100">
                        <a:solidFill>
                          <a:srgbClr val="4A442A"/>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1100">
                          <a:effectLst/>
                        </a:rPr>
                        <a:t>18.8</a:t>
                      </a:r>
                      <a:endParaRPr lang="en-US" sz="1100">
                        <a:solidFill>
                          <a:srgbClr val="4A442A"/>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1100">
                          <a:effectLst/>
                        </a:rPr>
                        <a:t>17.4</a:t>
                      </a:r>
                      <a:endParaRPr lang="en-US" sz="1100">
                        <a:solidFill>
                          <a:srgbClr val="4A442A"/>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1100">
                          <a:effectLst/>
                        </a:rPr>
                        <a:t>21.7</a:t>
                      </a:r>
                      <a:endParaRPr lang="en-US" sz="1100">
                        <a:solidFill>
                          <a:srgbClr val="4A442A"/>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1100">
                          <a:effectLst/>
                        </a:rPr>
                        <a:t>19.0</a:t>
                      </a:r>
                      <a:endParaRPr lang="en-US" sz="1100">
                        <a:solidFill>
                          <a:srgbClr val="4A442A"/>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nSpc>
                          <a:spcPct val="115000"/>
                        </a:lnSpc>
                      </a:pPr>
                      <a:endParaRPr lang="en-US" sz="1100">
                        <a:effectLst/>
                        <a:latin typeface="Calibri" panose="020F0502020204030204" pitchFamily="34" charset="0"/>
                      </a:endParaRPr>
                    </a:p>
                  </a:txBody>
                  <a:tcPr marL="68580" marR="68580" marT="0" marB="0" anchor="b"/>
                </a:tc>
                <a:tc>
                  <a:txBody>
                    <a:bodyPr/>
                    <a:lstStyle/>
                    <a:p>
                      <a:pPr marL="0" marR="0" algn="ctr">
                        <a:lnSpc>
                          <a:spcPct val="115000"/>
                        </a:lnSpc>
                        <a:spcBef>
                          <a:spcPts val="0"/>
                        </a:spcBef>
                        <a:spcAft>
                          <a:spcPts val="0"/>
                        </a:spcAft>
                      </a:pPr>
                      <a:r>
                        <a:rPr lang="en-US" sz="1100">
                          <a:effectLst/>
                        </a:rPr>
                        <a:t>2.9</a:t>
                      </a:r>
                      <a:endParaRPr lang="en-US" sz="1100">
                        <a:solidFill>
                          <a:srgbClr val="4A442A"/>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1100">
                          <a:effectLst/>
                        </a:rPr>
                        <a:t>1.8</a:t>
                      </a:r>
                      <a:endParaRPr lang="en-US" sz="1100">
                        <a:solidFill>
                          <a:srgbClr val="4A442A"/>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456555925"/>
                  </a:ext>
                </a:extLst>
              </a:tr>
              <a:tr h="220962">
                <a:tc>
                  <a:txBody>
                    <a:bodyPr/>
                    <a:lstStyle/>
                    <a:p>
                      <a:pPr marL="0" marR="0">
                        <a:lnSpc>
                          <a:spcPct val="115000"/>
                        </a:lnSpc>
                        <a:spcBef>
                          <a:spcPts val="0"/>
                        </a:spcBef>
                        <a:spcAft>
                          <a:spcPts val="0"/>
                        </a:spcAft>
                      </a:pPr>
                      <a:r>
                        <a:rPr lang="en-US" sz="1100">
                          <a:effectLst/>
                        </a:rPr>
                        <a:t>Aide II  </a:t>
                      </a:r>
                      <a:r>
                        <a:rPr lang="en-US" sz="900">
                          <a:effectLst/>
                        </a:rPr>
                        <a:t>(N = 938)</a:t>
                      </a:r>
                      <a:endParaRPr lang="en-US" sz="1100">
                        <a:solidFill>
                          <a:srgbClr val="4A442A"/>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1100">
                          <a:effectLst/>
                        </a:rPr>
                        <a:t>15.5</a:t>
                      </a:r>
                      <a:endParaRPr lang="en-US" sz="1100">
                        <a:solidFill>
                          <a:srgbClr val="4A442A"/>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1100">
                          <a:effectLst/>
                        </a:rPr>
                        <a:t>14.1</a:t>
                      </a:r>
                      <a:endParaRPr lang="en-US" sz="1100">
                        <a:solidFill>
                          <a:srgbClr val="4A442A"/>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1100">
                          <a:effectLst/>
                        </a:rPr>
                        <a:t>22.5</a:t>
                      </a:r>
                      <a:endParaRPr lang="en-US" sz="1100">
                        <a:solidFill>
                          <a:srgbClr val="4A442A"/>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1100">
                          <a:effectLst/>
                        </a:rPr>
                        <a:t>19.6</a:t>
                      </a:r>
                      <a:endParaRPr lang="en-US" sz="1100">
                        <a:solidFill>
                          <a:srgbClr val="4A442A"/>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nSpc>
                          <a:spcPct val="115000"/>
                        </a:lnSpc>
                      </a:pPr>
                      <a:endParaRPr lang="en-US" sz="1100">
                        <a:effectLst/>
                        <a:latin typeface="Calibri" panose="020F0502020204030204" pitchFamily="34" charset="0"/>
                      </a:endParaRPr>
                    </a:p>
                  </a:txBody>
                  <a:tcPr marL="68580" marR="68580" marT="0" marB="0" anchor="b"/>
                </a:tc>
                <a:tc>
                  <a:txBody>
                    <a:bodyPr/>
                    <a:lstStyle/>
                    <a:p>
                      <a:pPr marL="0" marR="0" algn="ctr">
                        <a:lnSpc>
                          <a:spcPct val="115000"/>
                        </a:lnSpc>
                        <a:spcBef>
                          <a:spcPts val="0"/>
                        </a:spcBef>
                        <a:spcAft>
                          <a:spcPts val="0"/>
                        </a:spcAft>
                      </a:pPr>
                      <a:r>
                        <a:rPr lang="en-US" sz="1100">
                          <a:effectLst/>
                        </a:rPr>
                        <a:t>7.0</a:t>
                      </a:r>
                      <a:endParaRPr lang="en-US" sz="1100">
                        <a:solidFill>
                          <a:srgbClr val="4A442A"/>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1100">
                          <a:effectLst/>
                        </a:rPr>
                        <a:t>1.9</a:t>
                      </a:r>
                      <a:endParaRPr lang="en-US" sz="1100">
                        <a:solidFill>
                          <a:srgbClr val="4A442A"/>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2903125420"/>
                  </a:ext>
                </a:extLst>
              </a:tr>
              <a:tr h="220962">
                <a:tc>
                  <a:txBody>
                    <a:bodyPr/>
                    <a:lstStyle/>
                    <a:p>
                      <a:pPr marL="0" marR="0">
                        <a:lnSpc>
                          <a:spcPct val="115000"/>
                        </a:lnSpc>
                        <a:spcBef>
                          <a:spcPts val="0"/>
                        </a:spcBef>
                        <a:spcAft>
                          <a:spcPts val="0"/>
                        </a:spcAft>
                      </a:pPr>
                      <a:r>
                        <a:rPr lang="en-US" sz="1100">
                          <a:effectLst/>
                        </a:rPr>
                        <a:t>Aide I  </a:t>
                      </a:r>
                      <a:r>
                        <a:rPr lang="en-US" sz="900">
                          <a:effectLst/>
                        </a:rPr>
                        <a:t>(N = 1,751)</a:t>
                      </a:r>
                      <a:endParaRPr lang="en-US" sz="1100">
                        <a:solidFill>
                          <a:srgbClr val="4A442A"/>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1100">
                          <a:effectLst/>
                        </a:rPr>
                        <a:t>14.3</a:t>
                      </a:r>
                      <a:endParaRPr lang="en-US" sz="1100">
                        <a:solidFill>
                          <a:srgbClr val="4A442A"/>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1100">
                          <a:effectLst/>
                        </a:rPr>
                        <a:t>12.9</a:t>
                      </a:r>
                      <a:endParaRPr lang="en-US" sz="1100">
                        <a:solidFill>
                          <a:srgbClr val="4A442A"/>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1100">
                          <a:effectLst/>
                        </a:rPr>
                        <a:t>14.3</a:t>
                      </a:r>
                      <a:endParaRPr lang="en-US" sz="1100">
                        <a:solidFill>
                          <a:srgbClr val="4A442A"/>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1100">
                          <a:effectLst/>
                        </a:rPr>
                        <a:t>12.9</a:t>
                      </a:r>
                      <a:endParaRPr lang="en-US" sz="1100">
                        <a:solidFill>
                          <a:srgbClr val="4A442A"/>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nSpc>
                          <a:spcPct val="115000"/>
                        </a:lnSpc>
                      </a:pPr>
                      <a:endParaRPr lang="en-US" sz="1100">
                        <a:effectLst/>
                        <a:latin typeface="Calibri" panose="020F0502020204030204" pitchFamily="34" charset="0"/>
                      </a:endParaRPr>
                    </a:p>
                  </a:txBody>
                  <a:tcPr marL="68580" marR="68580" marT="0" marB="0" anchor="b"/>
                </a:tc>
                <a:tc>
                  <a:txBody>
                    <a:bodyPr/>
                    <a:lstStyle/>
                    <a:p>
                      <a:pPr marL="0" marR="0" algn="ctr">
                        <a:lnSpc>
                          <a:spcPct val="115000"/>
                        </a:lnSpc>
                        <a:spcBef>
                          <a:spcPts val="0"/>
                        </a:spcBef>
                        <a:spcAft>
                          <a:spcPts val="0"/>
                        </a:spcAft>
                      </a:pPr>
                      <a:r>
                        <a:rPr lang="en-US" sz="1100">
                          <a:effectLst/>
                        </a:rPr>
                        <a:t>0.0</a:t>
                      </a:r>
                      <a:endParaRPr lang="en-US" sz="1100">
                        <a:solidFill>
                          <a:srgbClr val="4A442A"/>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1100">
                          <a:effectLst/>
                        </a:rPr>
                        <a:t>-0.2</a:t>
                      </a:r>
                      <a:endParaRPr lang="en-US" sz="1100">
                        <a:solidFill>
                          <a:srgbClr val="4A442A"/>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874741408"/>
                  </a:ext>
                </a:extLst>
              </a:tr>
              <a:tr h="220962">
                <a:tc>
                  <a:txBody>
                    <a:bodyPr/>
                    <a:lstStyle/>
                    <a:p>
                      <a:pPr marL="0" marR="0">
                        <a:lnSpc>
                          <a:spcPct val="115000"/>
                        </a:lnSpc>
                        <a:spcBef>
                          <a:spcPts val="0"/>
                        </a:spcBef>
                        <a:spcAft>
                          <a:spcPts val="0"/>
                        </a:spcAft>
                      </a:pPr>
                      <a:r>
                        <a:rPr lang="en-US" sz="1100">
                          <a:effectLst/>
                        </a:rPr>
                        <a:t>Large Home-Based Staff</a:t>
                      </a:r>
                      <a:endParaRPr lang="en-US" sz="1100">
                        <a:solidFill>
                          <a:srgbClr val="4A442A"/>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1100">
                          <a:effectLst/>
                        </a:rPr>
                        <a:t> </a:t>
                      </a:r>
                      <a:endParaRPr lang="en-US" sz="1100">
                        <a:solidFill>
                          <a:srgbClr val="4A442A"/>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1100">
                          <a:effectLst/>
                        </a:rPr>
                        <a:t> </a:t>
                      </a:r>
                      <a:endParaRPr lang="en-US" sz="1100">
                        <a:solidFill>
                          <a:srgbClr val="4A442A"/>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nSpc>
                          <a:spcPct val="115000"/>
                        </a:lnSpc>
                      </a:pPr>
                      <a:endParaRPr lang="en-US" sz="1100">
                        <a:effectLst/>
                        <a:latin typeface="Calibri" panose="020F0502020204030204" pitchFamily="34" charset="0"/>
                      </a:endParaRPr>
                    </a:p>
                  </a:txBody>
                  <a:tcPr marL="68580" marR="68580" marT="0" marB="0" anchor="ctr"/>
                </a:tc>
                <a:tc>
                  <a:txBody>
                    <a:bodyPr/>
                    <a:lstStyle/>
                    <a:p>
                      <a:pPr>
                        <a:lnSpc>
                          <a:spcPct val="115000"/>
                        </a:lnSpc>
                      </a:pPr>
                      <a:endParaRPr lang="en-US" sz="1100">
                        <a:effectLst/>
                        <a:latin typeface="Calibri" panose="020F0502020204030204" pitchFamily="34" charset="0"/>
                      </a:endParaRPr>
                    </a:p>
                  </a:txBody>
                  <a:tcPr marL="68580" marR="68580" marT="0" marB="0" anchor="ctr"/>
                </a:tc>
                <a:tc>
                  <a:txBody>
                    <a:bodyPr/>
                    <a:lstStyle/>
                    <a:p>
                      <a:pPr>
                        <a:lnSpc>
                          <a:spcPct val="115000"/>
                        </a:lnSpc>
                      </a:pPr>
                      <a:endParaRPr lang="en-US" sz="1100">
                        <a:effectLst/>
                        <a:latin typeface="Calibri" panose="020F0502020204030204" pitchFamily="34" charset="0"/>
                      </a:endParaRPr>
                    </a:p>
                  </a:txBody>
                  <a:tcPr marL="68580" marR="68580" marT="0" marB="0" anchor="b"/>
                </a:tc>
                <a:tc>
                  <a:txBody>
                    <a:bodyPr/>
                    <a:lstStyle/>
                    <a:p>
                      <a:pPr marL="0" marR="0" algn="ctr">
                        <a:lnSpc>
                          <a:spcPct val="115000"/>
                        </a:lnSpc>
                        <a:spcBef>
                          <a:spcPts val="0"/>
                        </a:spcBef>
                        <a:spcAft>
                          <a:spcPts val="0"/>
                        </a:spcAft>
                      </a:pPr>
                      <a:r>
                        <a:rPr lang="en-US" sz="1100">
                          <a:effectLst/>
                        </a:rPr>
                        <a:t> </a:t>
                      </a:r>
                      <a:endParaRPr lang="en-US" sz="1100">
                        <a:solidFill>
                          <a:srgbClr val="4A442A"/>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1100">
                          <a:effectLst/>
                        </a:rPr>
                        <a:t> </a:t>
                      </a:r>
                      <a:endParaRPr lang="en-US" sz="1100">
                        <a:solidFill>
                          <a:srgbClr val="4A442A"/>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235215420"/>
                  </a:ext>
                </a:extLst>
              </a:tr>
              <a:tr h="220962">
                <a:tc>
                  <a:txBody>
                    <a:bodyPr/>
                    <a:lstStyle/>
                    <a:p>
                      <a:pPr marL="0" marR="0">
                        <a:lnSpc>
                          <a:spcPct val="115000"/>
                        </a:lnSpc>
                        <a:spcBef>
                          <a:spcPts val="0"/>
                        </a:spcBef>
                        <a:spcAft>
                          <a:spcPts val="0"/>
                        </a:spcAft>
                      </a:pPr>
                      <a:r>
                        <a:rPr lang="en-US" sz="1100">
                          <a:effectLst/>
                        </a:rPr>
                        <a:t>Provider  </a:t>
                      </a:r>
                      <a:r>
                        <a:rPr lang="en-US" sz="900">
                          <a:effectLst/>
                        </a:rPr>
                        <a:t>(N = 705)</a:t>
                      </a:r>
                      <a:endParaRPr lang="en-US" sz="1100">
                        <a:solidFill>
                          <a:srgbClr val="4A442A"/>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1100">
                          <a:effectLst/>
                        </a:rPr>
                        <a:t>22.5</a:t>
                      </a:r>
                      <a:endParaRPr lang="en-US" sz="1100">
                        <a:solidFill>
                          <a:srgbClr val="4A442A"/>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1100">
                          <a:effectLst/>
                        </a:rPr>
                        <a:t>20.2</a:t>
                      </a:r>
                      <a:endParaRPr lang="en-US" sz="1100">
                        <a:solidFill>
                          <a:srgbClr val="4A442A"/>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1100">
                          <a:effectLst/>
                        </a:rPr>
                        <a:t>28.4</a:t>
                      </a:r>
                      <a:endParaRPr lang="en-US" sz="1100">
                        <a:solidFill>
                          <a:srgbClr val="4A442A"/>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1100">
                          <a:effectLst/>
                        </a:rPr>
                        <a:t>23.2</a:t>
                      </a:r>
                      <a:endParaRPr lang="en-US" sz="1100">
                        <a:solidFill>
                          <a:srgbClr val="4A442A"/>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nSpc>
                          <a:spcPct val="115000"/>
                        </a:lnSpc>
                      </a:pPr>
                      <a:endParaRPr lang="en-US" sz="1100">
                        <a:effectLst/>
                        <a:latin typeface="Calibri" panose="020F0502020204030204" pitchFamily="34" charset="0"/>
                      </a:endParaRPr>
                    </a:p>
                  </a:txBody>
                  <a:tcPr marL="68580" marR="68580" marT="0" marB="0" anchor="b"/>
                </a:tc>
                <a:tc>
                  <a:txBody>
                    <a:bodyPr/>
                    <a:lstStyle/>
                    <a:p>
                      <a:pPr marL="0" marR="0" algn="ctr">
                        <a:lnSpc>
                          <a:spcPct val="115000"/>
                        </a:lnSpc>
                        <a:spcBef>
                          <a:spcPts val="0"/>
                        </a:spcBef>
                        <a:spcAft>
                          <a:spcPts val="0"/>
                        </a:spcAft>
                      </a:pPr>
                      <a:r>
                        <a:rPr lang="en-US" sz="1100">
                          <a:effectLst/>
                        </a:rPr>
                        <a:t>5.9</a:t>
                      </a:r>
                      <a:endParaRPr lang="en-US" sz="1100">
                        <a:solidFill>
                          <a:srgbClr val="4A442A"/>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1100">
                          <a:effectLst/>
                        </a:rPr>
                        <a:t>0.7</a:t>
                      </a:r>
                      <a:endParaRPr lang="en-US" sz="1100">
                        <a:solidFill>
                          <a:srgbClr val="4A442A"/>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50338821"/>
                  </a:ext>
                </a:extLst>
              </a:tr>
              <a:tr h="220962">
                <a:tc>
                  <a:txBody>
                    <a:bodyPr/>
                    <a:lstStyle/>
                    <a:p>
                      <a:pPr marL="0" marR="0">
                        <a:lnSpc>
                          <a:spcPct val="115000"/>
                        </a:lnSpc>
                        <a:spcBef>
                          <a:spcPts val="0"/>
                        </a:spcBef>
                        <a:spcAft>
                          <a:spcPts val="0"/>
                        </a:spcAft>
                      </a:pPr>
                      <a:r>
                        <a:rPr lang="en-US" sz="1100">
                          <a:effectLst/>
                        </a:rPr>
                        <a:t>Assistant II  </a:t>
                      </a:r>
                      <a:r>
                        <a:rPr lang="en-US" sz="900">
                          <a:effectLst/>
                        </a:rPr>
                        <a:t>(N = 749)</a:t>
                      </a:r>
                      <a:endParaRPr lang="en-US" sz="1100">
                        <a:solidFill>
                          <a:srgbClr val="4A442A"/>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1100">
                          <a:effectLst/>
                        </a:rPr>
                        <a:t>18.3</a:t>
                      </a:r>
                      <a:endParaRPr lang="en-US" sz="1100">
                        <a:solidFill>
                          <a:srgbClr val="4A442A"/>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1100">
                          <a:effectLst/>
                        </a:rPr>
                        <a:t>17.0</a:t>
                      </a:r>
                      <a:endParaRPr lang="en-US" sz="1100">
                        <a:solidFill>
                          <a:srgbClr val="4A442A"/>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1100">
                          <a:effectLst/>
                        </a:rPr>
                        <a:t>20.9</a:t>
                      </a:r>
                      <a:endParaRPr lang="en-US" sz="1100">
                        <a:solidFill>
                          <a:srgbClr val="4A442A"/>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1100">
                          <a:effectLst/>
                        </a:rPr>
                        <a:t>18.9</a:t>
                      </a:r>
                      <a:endParaRPr lang="en-US" sz="1100">
                        <a:solidFill>
                          <a:srgbClr val="4A442A"/>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nSpc>
                          <a:spcPct val="115000"/>
                        </a:lnSpc>
                      </a:pPr>
                      <a:endParaRPr lang="en-US" sz="1100">
                        <a:effectLst/>
                        <a:latin typeface="Calibri" panose="020F0502020204030204" pitchFamily="34" charset="0"/>
                      </a:endParaRPr>
                    </a:p>
                  </a:txBody>
                  <a:tcPr marL="68580" marR="68580" marT="0" marB="0" anchor="b"/>
                </a:tc>
                <a:tc>
                  <a:txBody>
                    <a:bodyPr/>
                    <a:lstStyle/>
                    <a:p>
                      <a:pPr marL="0" marR="0" algn="ctr">
                        <a:lnSpc>
                          <a:spcPct val="115000"/>
                        </a:lnSpc>
                        <a:spcBef>
                          <a:spcPts val="0"/>
                        </a:spcBef>
                        <a:spcAft>
                          <a:spcPts val="0"/>
                        </a:spcAft>
                      </a:pPr>
                      <a:r>
                        <a:rPr lang="en-US" sz="1100">
                          <a:effectLst/>
                        </a:rPr>
                        <a:t>2.5</a:t>
                      </a:r>
                      <a:endParaRPr lang="en-US" sz="1100">
                        <a:solidFill>
                          <a:srgbClr val="4A442A"/>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1100">
                          <a:effectLst/>
                        </a:rPr>
                        <a:t>-0.4</a:t>
                      </a:r>
                      <a:endParaRPr lang="en-US" sz="1100">
                        <a:solidFill>
                          <a:srgbClr val="4A442A"/>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071359482"/>
                  </a:ext>
                </a:extLst>
              </a:tr>
              <a:tr h="220962">
                <a:tc>
                  <a:txBody>
                    <a:bodyPr/>
                    <a:lstStyle/>
                    <a:p>
                      <a:pPr marL="0" marR="0">
                        <a:lnSpc>
                          <a:spcPct val="115000"/>
                        </a:lnSpc>
                        <a:spcBef>
                          <a:spcPts val="0"/>
                        </a:spcBef>
                        <a:spcAft>
                          <a:spcPts val="0"/>
                        </a:spcAft>
                      </a:pPr>
                      <a:r>
                        <a:rPr lang="en-US" sz="1100">
                          <a:effectLst/>
                        </a:rPr>
                        <a:t>Assistant I  </a:t>
                      </a:r>
                      <a:r>
                        <a:rPr lang="en-US" sz="900">
                          <a:effectLst/>
                        </a:rPr>
                        <a:t>(N = 364)</a:t>
                      </a:r>
                      <a:endParaRPr lang="en-US" sz="1100">
                        <a:solidFill>
                          <a:srgbClr val="4A442A"/>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1100">
                          <a:effectLst/>
                        </a:rPr>
                        <a:t>12.3</a:t>
                      </a:r>
                      <a:endParaRPr lang="en-US" sz="1100">
                        <a:solidFill>
                          <a:srgbClr val="4A442A"/>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1100">
                          <a:effectLst/>
                        </a:rPr>
                        <a:t>11.9</a:t>
                      </a:r>
                      <a:endParaRPr lang="en-US" sz="1100">
                        <a:solidFill>
                          <a:srgbClr val="4A442A"/>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1100">
                          <a:effectLst/>
                        </a:rPr>
                        <a:t>13.6</a:t>
                      </a:r>
                      <a:endParaRPr lang="en-US" sz="1100">
                        <a:solidFill>
                          <a:srgbClr val="4A442A"/>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1100">
                          <a:effectLst/>
                        </a:rPr>
                        <a:t>13.0</a:t>
                      </a:r>
                      <a:endParaRPr lang="en-US" sz="1100">
                        <a:solidFill>
                          <a:srgbClr val="4A442A"/>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nSpc>
                          <a:spcPct val="115000"/>
                        </a:lnSpc>
                      </a:pPr>
                      <a:endParaRPr lang="en-US" sz="1100">
                        <a:effectLst/>
                        <a:latin typeface="Calibri" panose="020F0502020204030204" pitchFamily="34" charset="0"/>
                      </a:endParaRPr>
                    </a:p>
                  </a:txBody>
                  <a:tcPr marL="68580" marR="68580" marT="0" marB="0" anchor="b"/>
                </a:tc>
                <a:tc>
                  <a:txBody>
                    <a:bodyPr/>
                    <a:lstStyle/>
                    <a:p>
                      <a:pPr marL="0" marR="0" algn="ctr">
                        <a:lnSpc>
                          <a:spcPct val="115000"/>
                        </a:lnSpc>
                        <a:spcBef>
                          <a:spcPts val="0"/>
                        </a:spcBef>
                        <a:spcAft>
                          <a:spcPts val="0"/>
                        </a:spcAft>
                      </a:pPr>
                      <a:r>
                        <a:rPr lang="en-US" sz="1100">
                          <a:effectLst/>
                        </a:rPr>
                        <a:t>1.2</a:t>
                      </a:r>
                      <a:endParaRPr lang="en-US" sz="1100">
                        <a:solidFill>
                          <a:srgbClr val="4A442A"/>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1100">
                          <a:effectLst/>
                        </a:rPr>
                        <a:t>1.1</a:t>
                      </a:r>
                      <a:endParaRPr lang="en-US" sz="1100">
                        <a:solidFill>
                          <a:srgbClr val="4A442A"/>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2516537285"/>
                  </a:ext>
                </a:extLst>
              </a:tr>
              <a:tr h="220962">
                <a:tc>
                  <a:txBody>
                    <a:bodyPr/>
                    <a:lstStyle/>
                    <a:p>
                      <a:pPr marL="0" marR="0">
                        <a:lnSpc>
                          <a:spcPct val="115000"/>
                        </a:lnSpc>
                        <a:spcBef>
                          <a:spcPts val="0"/>
                        </a:spcBef>
                        <a:spcAft>
                          <a:spcPts val="0"/>
                        </a:spcAft>
                      </a:pPr>
                      <a:r>
                        <a:rPr lang="en-US" sz="1100">
                          <a:effectLst/>
                        </a:rPr>
                        <a:t>Small Home-Based Staff</a:t>
                      </a:r>
                      <a:endParaRPr lang="en-US" sz="1100">
                        <a:solidFill>
                          <a:srgbClr val="4A442A"/>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1100">
                          <a:effectLst/>
                        </a:rPr>
                        <a:t> </a:t>
                      </a:r>
                      <a:endParaRPr lang="en-US" sz="1100">
                        <a:solidFill>
                          <a:srgbClr val="4A442A"/>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1100">
                          <a:effectLst/>
                        </a:rPr>
                        <a:t> </a:t>
                      </a:r>
                      <a:endParaRPr lang="en-US" sz="1100">
                        <a:solidFill>
                          <a:srgbClr val="4A442A"/>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nSpc>
                          <a:spcPct val="115000"/>
                        </a:lnSpc>
                      </a:pPr>
                      <a:endParaRPr lang="en-US" sz="1100">
                        <a:effectLst/>
                        <a:latin typeface="Calibri" panose="020F0502020204030204" pitchFamily="34" charset="0"/>
                      </a:endParaRPr>
                    </a:p>
                  </a:txBody>
                  <a:tcPr marL="68580" marR="68580" marT="0" marB="0" anchor="ctr"/>
                </a:tc>
                <a:tc>
                  <a:txBody>
                    <a:bodyPr/>
                    <a:lstStyle/>
                    <a:p>
                      <a:pPr>
                        <a:lnSpc>
                          <a:spcPct val="115000"/>
                        </a:lnSpc>
                      </a:pPr>
                      <a:endParaRPr lang="en-US" sz="1100">
                        <a:effectLst/>
                        <a:latin typeface="Calibri" panose="020F0502020204030204" pitchFamily="34" charset="0"/>
                      </a:endParaRPr>
                    </a:p>
                  </a:txBody>
                  <a:tcPr marL="68580" marR="68580" marT="0" marB="0" anchor="ctr"/>
                </a:tc>
                <a:tc>
                  <a:txBody>
                    <a:bodyPr/>
                    <a:lstStyle/>
                    <a:p>
                      <a:pPr>
                        <a:lnSpc>
                          <a:spcPct val="115000"/>
                        </a:lnSpc>
                      </a:pPr>
                      <a:endParaRPr lang="en-US" sz="1100">
                        <a:effectLst/>
                        <a:latin typeface="Calibri" panose="020F0502020204030204" pitchFamily="34" charset="0"/>
                      </a:endParaRPr>
                    </a:p>
                  </a:txBody>
                  <a:tcPr marL="68580" marR="68580" marT="0" marB="0" anchor="b"/>
                </a:tc>
                <a:tc>
                  <a:txBody>
                    <a:bodyPr/>
                    <a:lstStyle/>
                    <a:p>
                      <a:pPr marL="0" marR="0" algn="ctr">
                        <a:lnSpc>
                          <a:spcPct val="115000"/>
                        </a:lnSpc>
                        <a:spcBef>
                          <a:spcPts val="0"/>
                        </a:spcBef>
                        <a:spcAft>
                          <a:spcPts val="0"/>
                        </a:spcAft>
                      </a:pPr>
                      <a:r>
                        <a:rPr lang="en-US" sz="1100">
                          <a:effectLst/>
                        </a:rPr>
                        <a:t> </a:t>
                      </a:r>
                      <a:endParaRPr lang="en-US" sz="1100">
                        <a:solidFill>
                          <a:srgbClr val="4A442A"/>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1100">
                          <a:effectLst/>
                        </a:rPr>
                        <a:t> </a:t>
                      </a:r>
                      <a:endParaRPr lang="en-US" sz="1100">
                        <a:solidFill>
                          <a:srgbClr val="4A442A"/>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434144666"/>
                  </a:ext>
                </a:extLst>
              </a:tr>
              <a:tr h="220962">
                <a:tc>
                  <a:txBody>
                    <a:bodyPr/>
                    <a:lstStyle/>
                    <a:p>
                      <a:pPr marL="0" marR="0">
                        <a:lnSpc>
                          <a:spcPct val="115000"/>
                        </a:lnSpc>
                        <a:spcBef>
                          <a:spcPts val="0"/>
                        </a:spcBef>
                        <a:spcAft>
                          <a:spcPts val="0"/>
                        </a:spcAft>
                      </a:pPr>
                      <a:r>
                        <a:rPr lang="en-US" sz="1100">
                          <a:effectLst/>
                        </a:rPr>
                        <a:t>Provider</a:t>
                      </a:r>
                      <a:r>
                        <a:rPr lang="en-US" sz="1100" baseline="30000">
                          <a:effectLst/>
                        </a:rPr>
                        <a:t>c</a:t>
                      </a:r>
                      <a:r>
                        <a:rPr lang="en-US" sz="1100">
                          <a:effectLst/>
                        </a:rPr>
                        <a:t>  </a:t>
                      </a:r>
                      <a:r>
                        <a:rPr lang="en-US" sz="900">
                          <a:effectLst/>
                        </a:rPr>
                        <a:t>(N = 2,017)</a:t>
                      </a:r>
                      <a:endParaRPr lang="en-US" sz="1100">
                        <a:solidFill>
                          <a:srgbClr val="4A442A"/>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1100">
                          <a:effectLst/>
                        </a:rPr>
                        <a:t>12.9</a:t>
                      </a:r>
                      <a:endParaRPr lang="en-US" sz="1100">
                        <a:solidFill>
                          <a:srgbClr val="4A442A"/>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1100">
                          <a:effectLst/>
                        </a:rPr>
                        <a:t>11.8</a:t>
                      </a:r>
                      <a:endParaRPr lang="en-US" sz="1100">
                        <a:solidFill>
                          <a:srgbClr val="4A442A"/>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1100">
                          <a:effectLst/>
                        </a:rPr>
                        <a:t>14.4</a:t>
                      </a:r>
                      <a:endParaRPr lang="en-US" sz="1100">
                        <a:solidFill>
                          <a:srgbClr val="4A442A"/>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1100">
                          <a:effectLst/>
                        </a:rPr>
                        <a:t>12.6</a:t>
                      </a:r>
                      <a:endParaRPr lang="en-US" sz="1100">
                        <a:solidFill>
                          <a:srgbClr val="4A442A"/>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nSpc>
                          <a:spcPct val="115000"/>
                        </a:lnSpc>
                      </a:pPr>
                      <a:endParaRPr lang="en-US" sz="1100">
                        <a:effectLst/>
                        <a:latin typeface="Calibri" panose="020F0502020204030204" pitchFamily="34" charset="0"/>
                      </a:endParaRPr>
                    </a:p>
                  </a:txBody>
                  <a:tcPr marL="68580" marR="68580" marT="0" marB="0" anchor="b"/>
                </a:tc>
                <a:tc>
                  <a:txBody>
                    <a:bodyPr/>
                    <a:lstStyle/>
                    <a:p>
                      <a:pPr marL="0" marR="0" algn="ctr">
                        <a:lnSpc>
                          <a:spcPct val="115000"/>
                        </a:lnSpc>
                        <a:spcBef>
                          <a:spcPts val="0"/>
                        </a:spcBef>
                        <a:spcAft>
                          <a:spcPts val="0"/>
                        </a:spcAft>
                      </a:pPr>
                      <a:r>
                        <a:rPr lang="en-US" sz="1100">
                          <a:effectLst/>
                        </a:rPr>
                        <a:t>1.5</a:t>
                      </a:r>
                      <a:endParaRPr lang="en-US" sz="1100">
                        <a:solidFill>
                          <a:srgbClr val="4A442A"/>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1100" dirty="0">
                          <a:effectLst/>
                        </a:rPr>
                        <a:t>0.2</a:t>
                      </a:r>
                      <a:endParaRPr lang="en-US" sz="1100" dirty="0">
                        <a:solidFill>
                          <a:srgbClr val="4A442A"/>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4141017512"/>
                  </a:ext>
                </a:extLst>
              </a:tr>
            </a:tbl>
          </a:graphicData>
        </a:graphic>
      </p:graphicFrame>
      <p:sp>
        <p:nvSpPr>
          <p:cNvPr id="5" name="Rectangle 25"/>
          <p:cNvSpPr>
            <a:spLocks noChangeArrowheads="1"/>
          </p:cNvSpPr>
          <p:nvPr/>
        </p:nvSpPr>
        <p:spPr bwMode="auto">
          <a:xfrm>
            <a:off x="403862" y="5703922"/>
            <a:ext cx="8276499" cy="692497"/>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900" b="1" i="0" u="none" strike="noStrike" cap="none" normalizeH="0" baseline="0" dirty="0" smtClean="0">
                <a:ln>
                  <a:noFill/>
                </a:ln>
                <a:solidFill>
                  <a:srgbClr val="4A442A"/>
                </a:solidFill>
                <a:effectLst/>
                <a:latin typeface="Arial" panose="020B0604020202020204" pitchFamily="34" charset="0"/>
                <a:ea typeface="Calibri" panose="020F0502020204030204" pitchFamily="34" charset="0"/>
                <a:cs typeface="Times New Roman" panose="02020603050405020304" pitchFamily="18" charset="0"/>
              </a:rPr>
              <a:t>T</a:t>
            </a:r>
            <a:r>
              <a:rPr kumimoji="0" lang="en-US" altLang="en-US" sz="900" b="1" i="0" u="none" strike="noStrike" cap="none" normalizeH="0" baseline="0" dirty="0" smtClean="0" bmk="">
                <a:ln>
                  <a:noFill/>
                </a:ln>
                <a:solidFill>
                  <a:srgbClr val="4A442A"/>
                </a:solidFill>
                <a:effectLst/>
                <a:latin typeface="Arial" panose="020B0604020202020204" pitchFamily="34" charset="0"/>
                <a:ea typeface="Calibri" panose="020F0502020204030204" pitchFamily="34" charset="0"/>
                <a:cs typeface="Times New Roman" panose="02020603050405020304" pitchFamily="18" charset="0"/>
              </a:rPr>
              <a:t>able </a:t>
            </a:r>
            <a:r>
              <a:rPr kumimoji="0" lang="en-US" altLang="en-US" sz="900" b="1" i="0" u="none" strike="noStrike" cap="none" normalizeH="0" baseline="0" dirty="0" smtClean="0" bmk="_Ref417558160">
                <a:ln>
                  <a:noFill/>
                </a:ln>
                <a:solidFill>
                  <a:srgbClr val="4A442A"/>
                </a:solidFill>
                <a:effectLst/>
                <a:latin typeface="Arial" panose="020B0604020202020204" pitchFamily="34" charset="0"/>
                <a:ea typeface="Calibri" panose="020F0502020204030204" pitchFamily="34" charset="0"/>
                <a:cs typeface="Times New Roman" panose="02020603050405020304" pitchFamily="18" charset="0"/>
              </a:rPr>
              <a:t>13</a:t>
            </a:r>
            <a:endParaRPr kumimoji="0" lang="en-US" altLang="en-US" sz="600" b="0" i="0" u="none" strike="noStrike" cap="none" normalizeH="0" baseline="0" dirty="0" smtClean="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30000" dirty="0" smtClean="0">
                <a:ln>
                  <a:noFill/>
                </a:ln>
                <a:solidFill>
                  <a:srgbClr val="4A442A"/>
                </a:solidFill>
                <a:effectLst/>
                <a:latin typeface="Arial" panose="020B0604020202020204" pitchFamily="34" charset="0"/>
                <a:ea typeface="Calibri" panose="020F0502020204030204" pitchFamily="34" charset="0"/>
                <a:cs typeface="Times New Roman" panose="02020603050405020304" pitchFamily="18" charset="0"/>
              </a:rPr>
              <a:t>a</a:t>
            </a:r>
            <a:r>
              <a:rPr kumimoji="0" lang="en-US" altLang="en-US" sz="1000" b="0" i="0" u="none" strike="noStrike" cap="none" normalizeH="0" baseline="0" dirty="0" smtClean="0">
                <a:ln>
                  <a:noFill/>
                </a:ln>
                <a:solidFill>
                  <a:srgbClr val="4A442A"/>
                </a:solidFill>
                <a:effectLst/>
                <a:latin typeface="Arial" panose="020B0604020202020204" pitchFamily="34" charset="0"/>
                <a:ea typeface="Calibri" panose="020F0502020204030204" pitchFamily="34" charset="0"/>
                <a:cs typeface="Times New Roman" panose="02020603050405020304" pitchFamily="18" charset="0"/>
              </a:rPr>
              <a:t> The Office of Child Care categorizes training hours directly related to work with children as Child Development Hours. We show these hours separately from total hours.</a:t>
            </a:r>
            <a:endParaRPr kumimoji="0" lang="en-US" altLang="en-US" sz="600" b="0" i="0" u="none" strike="noStrike" cap="none" normalizeH="0" baseline="0" dirty="0" smtClean="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30000" dirty="0" smtClean="0">
                <a:ln>
                  <a:noFill/>
                </a:ln>
                <a:solidFill>
                  <a:srgbClr val="4A442A"/>
                </a:solidFill>
                <a:effectLst/>
                <a:latin typeface="Arial" panose="020B0604020202020204" pitchFamily="34" charset="0"/>
                <a:ea typeface="Calibri" panose="020F0502020204030204" pitchFamily="34" charset="0"/>
                <a:cs typeface="Times New Roman" panose="02020603050405020304" pitchFamily="18" charset="0"/>
              </a:rPr>
              <a:t>b</a:t>
            </a:r>
            <a:r>
              <a:rPr kumimoji="0" lang="en-US" altLang="en-US" sz="1000" b="0" i="0" u="none" strike="noStrike" cap="none" normalizeH="0" baseline="0" dirty="0" smtClean="0">
                <a:ln>
                  <a:noFill/>
                </a:ln>
                <a:solidFill>
                  <a:srgbClr val="4A442A"/>
                </a:solidFill>
                <a:effectLst/>
                <a:latin typeface="Arial" panose="020B0604020202020204" pitchFamily="34" charset="0"/>
                <a:ea typeface="Calibri" panose="020F0502020204030204" pitchFamily="34" charset="0"/>
                <a:cs typeface="Times New Roman" panose="02020603050405020304" pitchFamily="18" charset="0"/>
              </a:rPr>
              <a:t> N = the number of individuals in each position that had training hours for 2014.</a:t>
            </a: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81612006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Professional Development Initiatives</a:t>
            </a:r>
            <a:endParaRPr lang="en-US" dirty="0"/>
          </a:p>
        </p:txBody>
      </p:sp>
      <p:sp>
        <p:nvSpPr>
          <p:cNvPr id="3" name="Content Placeholder 2"/>
          <p:cNvSpPr>
            <a:spLocks noGrp="1"/>
          </p:cNvSpPr>
          <p:nvPr>
            <p:ph idx="1"/>
          </p:nvPr>
        </p:nvSpPr>
        <p:spPr>
          <a:xfrm>
            <a:off x="457200" y="1646236"/>
            <a:ext cx="8229600" cy="4906963"/>
          </a:xfrm>
        </p:spPr>
        <p:txBody>
          <a:bodyPr>
            <a:normAutofit lnSpcReduction="10000"/>
          </a:bodyPr>
          <a:lstStyle/>
          <a:p>
            <a:r>
              <a:rPr lang="en-US" dirty="0" smtClean="0">
                <a:solidFill>
                  <a:schemeClr val="tx1"/>
                </a:solidFill>
              </a:rPr>
              <a:t>Oregon’s three primary professional development initiatives are:</a:t>
            </a:r>
          </a:p>
          <a:p>
            <a:pPr lvl="1"/>
            <a:r>
              <a:rPr lang="en-US" dirty="0" smtClean="0">
                <a:solidFill>
                  <a:schemeClr val="tx1"/>
                </a:solidFill>
              </a:rPr>
              <a:t>Oregon Registry Career Lattice</a:t>
            </a:r>
          </a:p>
          <a:p>
            <a:pPr lvl="2"/>
            <a:r>
              <a:rPr lang="en-US" dirty="0" smtClean="0">
                <a:solidFill>
                  <a:schemeClr val="tx1"/>
                </a:solidFill>
              </a:rPr>
              <a:t>Verification of education and training</a:t>
            </a:r>
          </a:p>
          <a:p>
            <a:pPr lvl="2"/>
            <a:r>
              <a:rPr lang="en-US" dirty="0" smtClean="0">
                <a:solidFill>
                  <a:schemeClr val="tx1"/>
                </a:solidFill>
              </a:rPr>
              <a:t>Assignment of step from 1 to 12 on career lattice</a:t>
            </a:r>
          </a:p>
          <a:p>
            <a:pPr lvl="1"/>
            <a:r>
              <a:rPr lang="en-US" dirty="0" smtClean="0">
                <a:solidFill>
                  <a:schemeClr val="tx1"/>
                </a:solidFill>
              </a:rPr>
              <a:t>Betty Gray Early Childhood Training and Certification Scholarship:</a:t>
            </a:r>
          </a:p>
          <a:p>
            <a:pPr lvl="2"/>
            <a:r>
              <a:rPr lang="en-US" dirty="0" smtClean="0">
                <a:solidFill>
                  <a:schemeClr val="tx1"/>
                </a:solidFill>
              </a:rPr>
              <a:t>Financial assistance for training, coursework, or other professional activity</a:t>
            </a:r>
          </a:p>
          <a:p>
            <a:pPr lvl="1"/>
            <a:r>
              <a:rPr lang="en-US" dirty="0" smtClean="0">
                <a:solidFill>
                  <a:schemeClr val="tx1"/>
                </a:solidFill>
              </a:rPr>
              <a:t>Education Awards:</a:t>
            </a:r>
          </a:p>
          <a:p>
            <a:pPr lvl="2"/>
            <a:r>
              <a:rPr lang="en-US" dirty="0" smtClean="0">
                <a:solidFill>
                  <a:schemeClr val="tx1"/>
                </a:solidFill>
              </a:rPr>
              <a:t>Financial incentive that rewards providers for educational achievements and encourages continued education</a:t>
            </a:r>
          </a:p>
          <a:p>
            <a:pPr lvl="2"/>
            <a:r>
              <a:rPr lang="en-US" dirty="0" smtClean="0">
                <a:solidFill>
                  <a:schemeClr val="tx1"/>
                </a:solidFill>
              </a:rPr>
              <a:t>Amount associated with type of employment and level of educational achievement</a:t>
            </a:r>
            <a:endParaRPr lang="en-US" dirty="0">
              <a:solidFill>
                <a:schemeClr val="tx1"/>
              </a:solidFill>
            </a:endParaRPr>
          </a:p>
        </p:txBody>
      </p:sp>
    </p:spTree>
    <p:extLst>
      <p:ext uri="{BB962C8B-B14F-4D97-AF65-F5344CB8AC3E}">
        <p14:creationId xmlns:p14="http://schemas.microsoft.com/office/powerpoint/2010/main" val="95847718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normAutofit fontScale="90000"/>
          </a:bodyPr>
          <a:lstStyle/>
          <a:p>
            <a:r>
              <a:rPr lang="en-US" dirty="0"/>
              <a:t>Professional Development Initiatives </a:t>
            </a:r>
            <a:r>
              <a:rPr lang="en-US" dirty="0" smtClean="0"/>
              <a:t>Involvement</a:t>
            </a:r>
            <a:endParaRPr lang="en-US" dirty="0"/>
          </a:p>
        </p:txBody>
      </p:sp>
      <p:graphicFrame>
        <p:nvGraphicFramePr>
          <p:cNvPr id="2" name="Table 1"/>
          <p:cNvGraphicFramePr>
            <a:graphicFrameLocks noGrp="1"/>
          </p:cNvGraphicFramePr>
          <p:nvPr>
            <p:extLst>
              <p:ext uri="{D42A27DB-BD31-4B8C-83A1-F6EECF244321}">
                <p14:modId xmlns:p14="http://schemas.microsoft.com/office/powerpoint/2010/main" val="1426120017"/>
              </p:ext>
            </p:extLst>
          </p:nvPr>
        </p:nvGraphicFramePr>
        <p:xfrm>
          <a:off x="682577" y="1912237"/>
          <a:ext cx="7562897" cy="3432256"/>
        </p:xfrm>
        <a:graphic>
          <a:graphicData uri="http://schemas.openxmlformats.org/drawingml/2006/table">
            <a:tbl>
              <a:tblPr firstRow="1" firstCol="1" bandRow="1">
                <a:tableStyleId>{5C22544A-7EE6-4342-B048-85BDC9FD1C3A}</a:tableStyleId>
              </a:tblPr>
              <a:tblGrid>
                <a:gridCol w="2748221">
                  <a:extLst>
                    <a:ext uri="{9D8B030D-6E8A-4147-A177-3AD203B41FA5}">
                      <a16:colId xmlns:a16="http://schemas.microsoft.com/office/drawing/2014/main" val="160593104"/>
                    </a:ext>
                  </a:extLst>
                </a:gridCol>
                <a:gridCol w="699998">
                  <a:extLst>
                    <a:ext uri="{9D8B030D-6E8A-4147-A177-3AD203B41FA5}">
                      <a16:colId xmlns:a16="http://schemas.microsoft.com/office/drawing/2014/main" val="3712375237"/>
                    </a:ext>
                  </a:extLst>
                </a:gridCol>
                <a:gridCol w="699998">
                  <a:extLst>
                    <a:ext uri="{9D8B030D-6E8A-4147-A177-3AD203B41FA5}">
                      <a16:colId xmlns:a16="http://schemas.microsoft.com/office/drawing/2014/main" val="4002270914"/>
                    </a:ext>
                  </a:extLst>
                </a:gridCol>
                <a:gridCol w="699998">
                  <a:extLst>
                    <a:ext uri="{9D8B030D-6E8A-4147-A177-3AD203B41FA5}">
                      <a16:colId xmlns:a16="http://schemas.microsoft.com/office/drawing/2014/main" val="1471012917"/>
                    </a:ext>
                  </a:extLst>
                </a:gridCol>
                <a:gridCol w="699998">
                  <a:extLst>
                    <a:ext uri="{9D8B030D-6E8A-4147-A177-3AD203B41FA5}">
                      <a16:colId xmlns:a16="http://schemas.microsoft.com/office/drawing/2014/main" val="3618388435"/>
                    </a:ext>
                  </a:extLst>
                </a:gridCol>
                <a:gridCol w="616144">
                  <a:extLst>
                    <a:ext uri="{9D8B030D-6E8A-4147-A177-3AD203B41FA5}">
                      <a16:colId xmlns:a16="http://schemas.microsoft.com/office/drawing/2014/main" val="898737745"/>
                    </a:ext>
                  </a:extLst>
                </a:gridCol>
                <a:gridCol w="699270">
                  <a:extLst>
                    <a:ext uri="{9D8B030D-6E8A-4147-A177-3AD203B41FA5}">
                      <a16:colId xmlns:a16="http://schemas.microsoft.com/office/drawing/2014/main" val="362314459"/>
                    </a:ext>
                  </a:extLst>
                </a:gridCol>
                <a:gridCol w="699270">
                  <a:extLst>
                    <a:ext uri="{9D8B030D-6E8A-4147-A177-3AD203B41FA5}">
                      <a16:colId xmlns:a16="http://schemas.microsoft.com/office/drawing/2014/main" val="3411414211"/>
                    </a:ext>
                  </a:extLst>
                </a:gridCol>
              </a:tblGrid>
              <a:tr h="703228">
                <a:tc rowSpan="2">
                  <a:txBody>
                    <a:bodyPr/>
                    <a:lstStyle/>
                    <a:p>
                      <a:pPr marL="0" marR="0">
                        <a:lnSpc>
                          <a:spcPct val="115000"/>
                        </a:lnSpc>
                        <a:spcBef>
                          <a:spcPts val="0"/>
                        </a:spcBef>
                        <a:spcAft>
                          <a:spcPts val="0"/>
                        </a:spcAft>
                      </a:pPr>
                      <a:r>
                        <a:rPr lang="en-US" sz="1100">
                          <a:effectLst/>
                        </a:rPr>
                        <a:t>Engagement in Professional Development Initiatives</a:t>
                      </a:r>
                      <a:endParaRPr lang="en-US" sz="1100">
                        <a:solidFill>
                          <a:srgbClr val="4A442A"/>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gridSpan="2">
                  <a:txBody>
                    <a:bodyPr/>
                    <a:lstStyle/>
                    <a:p>
                      <a:pPr marL="0" marR="0" algn="ctr">
                        <a:lnSpc>
                          <a:spcPct val="115000"/>
                        </a:lnSpc>
                        <a:spcBef>
                          <a:spcPts val="0"/>
                        </a:spcBef>
                        <a:spcAft>
                          <a:spcPts val="0"/>
                        </a:spcAft>
                      </a:pPr>
                      <a:r>
                        <a:rPr lang="en-US" sz="1100" dirty="0">
                          <a:effectLst/>
                        </a:rPr>
                        <a:t>2012</a:t>
                      </a:r>
                      <a:endParaRPr lang="en-US" sz="1100" dirty="0">
                        <a:solidFill>
                          <a:srgbClr val="4A442A"/>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hMerge="1">
                  <a:txBody>
                    <a:bodyPr/>
                    <a:lstStyle/>
                    <a:p>
                      <a:endParaRPr lang="en-US"/>
                    </a:p>
                  </a:txBody>
                  <a:tcPr/>
                </a:tc>
                <a:tc gridSpan="2">
                  <a:txBody>
                    <a:bodyPr/>
                    <a:lstStyle/>
                    <a:p>
                      <a:pPr marL="0" marR="0" algn="ctr">
                        <a:lnSpc>
                          <a:spcPct val="115000"/>
                        </a:lnSpc>
                        <a:spcBef>
                          <a:spcPts val="0"/>
                        </a:spcBef>
                        <a:spcAft>
                          <a:spcPts val="0"/>
                        </a:spcAft>
                      </a:pPr>
                      <a:r>
                        <a:rPr lang="en-US" sz="1100">
                          <a:effectLst/>
                        </a:rPr>
                        <a:t>2014</a:t>
                      </a:r>
                      <a:endParaRPr lang="en-US" sz="1100">
                        <a:solidFill>
                          <a:srgbClr val="4A442A"/>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hMerge="1">
                  <a:txBody>
                    <a:bodyPr/>
                    <a:lstStyle/>
                    <a:p>
                      <a:endParaRPr lang="en-US"/>
                    </a:p>
                  </a:txBody>
                  <a:tcPr/>
                </a:tc>
                <a:tc>
                  <a:txBody>
                    <a:bodyPr/>
                    <a:lstStyle/>
                    <a:p>
                      <a:pPr>
                        <a:lnSpc>
                          <a:spcPct val="115000"/>
                        </a:lnSpc>
                      </a:pPr>
                      <a:endParaRPr lang="en-US" sz="1100">
                        <a:effectLst/>
                        <a:latin typeface="Calibri" panose="020F0502020204030204" pitchFamily="34" charset="0"/>
                      </a:endParaRPr>
                    </a:p>
                  </a:txBody>
                  <a:tcPr marL="68580" marR="68580" marT="0" marB="0" anchor="b"/>
                </a:tc>
                <a:tc gridSpan="2">
                  <a:txBody>
                    <a:bodyPr/>
                    <a:lstStyle/>
                    <a:p>
                      <a:pPr marL="0" marR="0" algn="ctr">
                        <a:lnSpc>
                          <a:spcPct val="115000"/>
                        </a:lnSpc>
                        <a:spcBef>
                          <a:spcPts val="0"/>
                        </a:spcBef>
                        <a:spcAft>
                          <a:spcPts val="0"/>
                        </a:spcAft>
                      </a:pPr>
                      <a:r>
                        <a:rPr lang="en-US" sz="900">
                          <a:effectLst/>
                        </a:rPr>
                        <a:t>Difference</a:t>
                      </a:r>
                      <a:endParaRPr lang="en-US" sz="1100">
                        <a:effectLst/>
                      </a:endParaRPr>
                    </a:p>
                    <a:p>
                      <a:pPr marL="0" marR="0" algn="ctr">
                        <a:lnSpc>
                          <a:spcPct val="115000"/>
                        </a:lnSpc>
                        <a:spcBef>
                          <a:spcPts val="0"/>
                        </a:spcBef>
                        <a:spcAft>
                          <a:spcPts val="0"/>
                        </a:spcAft>
                      </a:pPr>
                      <a:r>
                        <a:rPr lang="en-US" sz="900">
                          <a:effectLst/>
                        </a:rPr>
                        <a:t>2012 to 2014</a:t>
                      </a:r>
                      <a:endParaRPr lang="en-US" sz="1100">
                        <a:solidFill>
                          <a:srgbClr val="4A442A"/>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hMerge="1">
                  <a:txBody>
                    <a:bodyPr/>
                    <a:lstStyle/>
                    <a:p>
                      <a:endParaRPr lang="en-US"/>
                    </a:p>
                  </a:txBody>
                  <a:tcPr/>
                </a:tc>
                <a:extLst>
                  <a:ext uri="{0D108BD9-81ED-4DB2-BD59-A6C34878D82A}">
                    <a16:rowId xmlns:a16="http://schemas.microsoft.com/office/drawing/2014/main" val="3786568870"/>
                  </a:ext>
                </a:extLst>
              </a:tr>
              <a:tr h="705858">
                <a:tc vMerge="1">
                  <a:txBody>
                    <a:bodyPr/>
                    <a:lstStyle/>
                    <a:p>
                      <a:endParaRPr lang="en-US"/>
                    </a:p>
                  </a:txBody>
                  <a:tcPr/>
                </a:tc>
                <a:tc>
                  <a:txBody>
                    <a:bodyPr/>
                    <a:lstStyle/>
                    <a:p>
                      <a:pPr marL="0" marR="0" algn="ctr">
                        <a:lnSpc>
                          <a:spcPct val="115000"/>
                        </a:lnSpc>
                        <a:spcBef>
                          <a:spcPts val="0"/>
                        </a:spcBef>
                        <a:spcAft>
                          <a:spcPts val="0"/>
                        </a:spcAft>
                      </a:pPr>
                      <a:r>
                        <a:rPr lang="en-US" sz="1000">
                          <a:effectLst/>
                        </a:rPr>
                        <a:t>N</a:t>
                      </a:r>
                      <a:endParaRPr lang="en-US" sz="1100">
                        <a:solidFill>
                          <a:srgbClr val="4A442A"/>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1000">
                          <a:effectLst/>
                        </a:rPr>
                        <a:t>% </a:t>
                      </a:r>
                      <a:r>
                        <a:rPr lang="en-US" sz="800">
                          <a:effectLst/>
                        </a:rPr>
                        <a:t>of workforce</a:t>
                      </a:r>
                      <a:endParaRPr lang="en-US" sz="1100">
                        <a:solidFill>
                          <a:srgbClr val="4A442A"/>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1000" dirty="0">
                          <a:effectLst/>
                        </a:rPr>
                        <a:t>N</a:t>
                      </a:r>
                      <a:endParaRPr lang="en-US" sz="1100" dirty="0">
                        <a:solidFill>
                          <a:srgbClr val="4A442A"/>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1000">
                          <a:effectLst/>
                        </a:rPr>
                        <a:t>% </a:t>
                      </a:r>
                      <a:r>
                        <a:rPr lang="en-US" sz="800">
                          <a:effectLst/>
                        </a:rPr>
                        <a:t>of workforce</a:t>
                      </a:r>
                      <a:endParaRPr lang="en-US" sz="1100">
                        <a:solidFill>
                          <a:srgbClr val="4A442A"/>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nSpc>
                          <a:spcPct val="115000"/>
                        </a:lnSpc>
                      </a:pPr>
                      <a:endParaRPr lang="en-US" sz="1100">
                        <a:effectLst/>
                        <a:latin typeface="Calibri" panose="020F0502020204030204" pitchFamily="34" charset="0"/>
                      </a:endParaRPr>
                    </a:p>
                  </a:txBody>
                  <a:tcPr marL="68580" marR="68580" marT="0" marB="0" anchor="b"/>
                </a:tc>
                <a:tc>
                  <a:txBody>
                    <a:bodyPr/>
                    <a:lstStyle/>
                    <a:p>
                      <a:pPr marL="0" marR="0" algn="ctr">
                        <a:lnSpc>
                          <a:spcPct val="115000"/>
                        </a:lnSpc>
                        <a:spcBef>
                          <a:spcPts val="0"/>
                        </a:spcBef>
                        <a:spcAft>
                          <a:spcPts val="0"/>
                        </a:spcAft>
                      </a:pPr>
                      <a:r>
                        <a:rPr lang="en-US" sz="1000">
                          <a:effectLst/>
                        </a:rPr>
                        <a:t>N</a:t>
                      </a:r>
                      <a:endParaRPr lang="en-US" sz="1100">
                        <a:solidFill>
                          <a:srgbClr val="4A442A"/>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1000">
                          <a:effectLst/>
                        </a:rPr>
                        <a:t>%</a:t>
                      </a:r>
                      <a:endParaRPr lang="en-US" sz="1100">
                        <a:solidFill>
                          <a:srgbClr val="4A442A"/>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795065546"/>
                  </a:ext>
                </a:extLst>
              </a:tr>
              <a:tr h="460342">
                <a:tc>
                  <a:txBody>
                    <a:bodyPr/>
                    <a:lstStyle/>
                    <a:p>
                      <a:pPr marL="0" marR="0">
                        <a:lnSpc>
                          <a:spcPct val="115000"/>
                        </a:lnSpc>
                        <a:spcBef>
                          <a:spcPts val="0"/>
                        </a:spcBef>
                        <a:spcAft>
                          <a:spcPts val="0"/>
                        </a:spcAft>
                      </a:pPr>
                      <a:r>
                        <a:rPr lang="en-US" sz="1000">
                          <a:effectLst/>
                        </a:rPr>
                        <a:t>Enrolled in the Registry</a:t>
                      </a:r>
                      <a:r>
                        <a:rPr lang="en-US" sz="1000" baseline="30000">
                          <a:effectLst/>
                        </a:rPr>
                        <a:t>a</a:t>
                      </a:r>
                      <a:r>
                        <a:rPr lang="en-US" sz="1000">
                          <a:effectLst/>
                        </a:rPr>
                        <a:t> </a:t>
                      </a:r>
                      <a:endParaRPr lang="en-US" sz="1100">
                        <a:solidFill>
                          <a:srgbClr val="4A442A"/>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r">
                        <a:lnSpc>
                          <a:spcPct val="115000"/>
                        </a:lnSpc>
                        <a:spcBef>
                          <a:spcPts val="0"/>
                        </a:spcBef>
                        <a:spcAft>
                          <a:spcPts val="0"/>
                        </a:spcAft>
                      </a:pPr>
                      <a:r>
                        <a:rPr lang="en-US" sz="1100">
                          <a:effectLst/>
                        </a:rPr>
                        <a:t>4,601</a:t>
                      </a:r>
                      <a:endParaRPr lang="en-US" sz="1100">
                        <a:solidFill>
                          <a:srgbClr val="4A442A"/>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r">
                        <a:lnSpc>
                          <a:spcPct val="115000"/>
                        </a:lnSpc>
                        <a:spcBef>
                          <a:spcPts val="0"/>
                        </a:spcBef>
                        <a:spcAft>
                          <a:spcPts val="0"/>
                        </a:spcAft>
                      </a:pPr>
                      <a:r>
                        <a:rPr lang="en-US" sz="1100">
                          <a:effectLst/>
                        </a:rPr>
                        <a:t>22%</a:t>
                      </a:r>
                      <a:endParaRPr lang="en-US" sz="1100">
                        <a:solidFill>
                          <a:srgbClr val="4A442A"/>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r">
                        <a:lnSpc>
                          <a:spcPct val="115000"/>
                        </a:lnSpc>
                        <a:spcBef>
                          <a:spcPts val="0"/>
                        </a:spcBef>
                        <a:spcAft>
                          <a:spcPts val="0"/>
                        </a:spcAft>
                      </a:pPr>
                      <a:r>
                        <a:rPr lang="en-US" sz="1100">
                          <a:effectLst/>
                        </a:rPr>
                        <a:t>7,087</a:t>
                      </a:r>
                      <a:endParaRPr lang="en-US" sz="1100">
                        <a:solidFill>
                          <a:srgbClr val="4A442A"/>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r">
                        <a:lnSpc>
                          <a:spcPct val="115000"/>
                        </a:lnSpc>
                        <a:spcBef>
                          <a:spcPts val="0"/>
                        </a:spcBef>
                        <a:spcAft>
                          <a:spcPts val="0"/>
                        </a:spcAft>
                      </a:pPr>
                      <a:r>
                        <a:rPr lang="en-US" sz="1100">
                          <a:effectLst/>
                        </a:rPr>
                        <a:t>32%</a:t>
                      </a:r>
                      <a:endParaRPr lang="en-US" sz="1100">
                        <a:solidFill>
                          <a:srgbClr val="4A442A"/>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nSpc>
                          <a:spcPct val="115000"/>
                        </a:lnSpc>
                      </a:pPr>
                      <a:endParaRPr lang="en-US" sz="1100">
                        <a:effectLst/>
                        <a:latin typeface="Calibri" panose="020F0502020204030204" pitchFamily="34" charset="0"/>
                      </a:endParaRPr>
                    </a:p>
                  </a:txBody>
                  <a:tcPr marL="68580" marR="68580" marT="0" marB="0" anchor="b"/>
                </a:tc>
                <a:tc>
                  <a:txBody>
                    <a:bodyPr/>
                    <a:lstStyle/>
                    <a:p>
                      <a:pPr marL="0" marR="0" algn="r">
                        <a:lnSpc>
                          <a:spcPct val="115000"/>
                        </a:lnSpc>
                        <a:spcBef>
                          <a:spcPts val="0"/>
                        </a:spcBef>
                        <a:spcAft>
                          <a:spcPts val="0"/>
                        </a:spcAft>
                      </a:pPr>
                      <a:r>
                        <a:rPr lang="en-US" sz="1100">
                          <a:effectLst/>
                        </a:rPr>
                        <a:t>2,486</a:t>
                      </a:r>
                      <a:endParaRPr lang="en-US" sz="1100">
                        <a:solidFill>
                          <a:srgbClr val="4A442A"/>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r">
                        <a:lnSpc>
                          <a:spcPct val="115000"/>
                        </a:lnSpc>
                        <a:spcBef>
                          <a:spcPts val="0"/>
                        </a:spcBef>
                        <a:spcAft>
                          <a:spcPts val="0"/>
                        </a:spcAft>
                      </a:pPr>
                      <a:r>
                        <a:rPr lang="en-US" sz="1100">
                          <a:effectLst/>
                        </a:rPr>
                        <a:t>10%</a:t>
                      </a:r>
                      <a:endParaRPr lang="en-US" sz="1100">
                        <a:solidFill>
                          <a:srgbClr val="4A442A"/>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209850613"/>
                  </a:ext>
                </a:extLst>
              </a:tr>
              <a:tr h="781414">
                <a:tc>
                  <a:txBody>
                    <a:bodyPr/>
                    <a:lstStyle/>
                    <a:p>
                      <a:pPr marL="0" marR="0">
                        <a:lnSpc>
                          <a:spcPct val="115000"/>
                        </a:lnSpc>
                        <a:spcBef>
                          <a:spcPts val="0"/>
                        </a:spcBef>
                        <a:spcAft>
                          <a:spcPts val="0"/>
                        </a:spcAft>
                      </a:pPr>
                      <a:r>
                        <a:rPr lang="en-US" sz="1000">
                          <a:effectLst/>
                        </a:rPr>
                        <a:t>Received one or more Education Awards</a:t>
                      </a:r>
                      <a:endParaRPr lang="en-US" sz="1100">
                        <a:solidFill>
                          <a:srgbClr val="4A442A"/>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r">
                        <a:lnSpc>
                          <a:spcPct val="115000"/>
                        </a:lnSpc>
                        <a:spcBef>
                          <a:spcPts val="0"/>
                        </a:spcBef>
                        <a:spcAft>
                          <a:spcPts val="0"/>
                        </a:spcAft>
                      </a:pPr>
                      <a:r>
                        <a:rPr lang="en-US" sz="1100">
                          <a:effectLst/>
                        </a:rPr>
                        <a:t>3,838</a:t>
                      </a:r>
                      <a:endParaRPr lang="en-US" sz="1100">
                        <a:solidFill>
                          <a:srgbClr val="4A442A"/>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r">
                        <a:lnSpc>
                          <a:spcPct val="115000"/>
                        </a:lnSpc>
                        <a:spcBef>
                          <a:spcPts val="0"/>
                        </a:spcBef>
                        <a:spcAft>
                          <a:spcPts val="0"/>
                        </a:spcAft>
                      </a:pPr>
                      <a:r>
                        <a:rPr lang="en-US" sz="1100">
                          <a:effectLst/>
                        </a:rPr>
                        <a:t>18%</a:t>
                      </a:r>
                      <a:endParaRPr lang="en-US" sz="1100">
                        <a:solidFill>
                          <a:srgbClr val="4A442A"/>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r">
                        <a:lnSpc>
                          <a:spcPct val="115000"/>
                        </a:lnSpc>
                        <a:spcBef>
                          <a:spcPts val="0"/>
                        </a:spcBef>
                        <a:spcAft>
                          <a:spcPts val="0"/>
                        </a:spcAft>
                      </a:pPr>
                      <a:r>
                        <a:rPr lang="en-US" sz="1100">
                          <a:effectLst/>
                        </a:rPr>
                        <a:t>5,602</a:t>
                      </a:r>
                      <a:endParaRPr lang="en-US" sz="1100">
                        <a:solidFill>
                          <a:srgbClr val="4A442A"/>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r">
                        <a:lnSpc>
                          <a:spcPct val="115000"/>
                        </a:lnSpc>
                        <a:spcBef>
                          <a:spcPts val="0"/>
                        </a:spcBef>
                        <a:spcAft>
                          <a:spcPts val="0"/>
                        </a:spcAft>
                      </a:pPr>
                      <a:r>
                        <a:rPr lang="en-US" sz="1100">
                          <a:effectLst/>
                        </a:rPr>
                        <a:t>25%</a:t>
                      </a:r>
                      <a:endParaRPr lang="en-US" sz="1100">
                        <a:solidFill>
                          <a:srgbClr val="4A442A"/>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nSpc>
                          <a:spcPct val="115000"/>
                        </a:lnSpc>
                      </a:pPr>
                      <a:endParaRPr lang="en-US" sz="1100">
                        <a:effectLst/>
                        <a:latin typeface="Calibri" panose="020F0502020204030204" pitchFamily="34" charset="0"/>
                      </a:endParaRPr>
                    </a:p>
                  </a:txBody>
                  <a:tcPr marL="68580" marR="68580" marT="0" marB="0" anchor="b"/>
                </a:tc>
                <a:tc>
                  <a:txBody>
                    <a:bodyPr/>
                    <a:lstStyle/>
                    <a:p>
                      <a:pPr marL="0" marR="0" algn="r">
                        <a:lnSpc>
                          <a:spcPct val="115000"/>
                        </a:lnSpc>
                        <a:spcBef>
                          <a:spcPts val="0"/>
                        </a:spcBef>
                        <a:spcAft>
                          <a:spcPts val="0"/>
                        </a:spcAft>
                      </a:pPr>
                      <a:r>
                        <a:rPr lang="en-US" sz="1100">
                          <a:effectLst/>
                        </a:rPr>
                        <a:t>1,764</a:t>
                      </a:r>
                      <a:endParaRPr lang="en-US" sz="1100">
                        <a:solidFill>
                          <a:srgbClr val="4A442A"/>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r">
                        <a:lnSpc>
                          <a:spcPct val="115000"/>
                        </a:lnSpc>
                        <a:spcBef>
                          <a:spcPts val="0"/>
                        </a:spcBef>
                        <a:spcAft>
                          <a:spcPts val="0"/>
                        </a:spcAft>
                      </a:pPr>
                      <a:r>
                        <a:rPr lang="en-US" sz="1100">
                          <a:effectLst/>
                        </a:rPr>
                        <a:t>7%</a:t>
                      </a:r>
                      <a:endParaRPr lang="en-US" sz="1100">
                        <a:solidFill>
                          <a:srgbClr val="4A442A"/>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2176808242"/>
                  </a:ext>
                </a:extLst>
              </a:tr>
              <a:tr h="781414">
                <a:tc>
                  <a:txBody>
                    <a:bodyPr/>
                    <a:lstStyle/>
                    <a:p>
                      <a:pPr marL="0" marR="0">
                        <a:lnSpc>
                          <a:spcPct val="115000"/>
                        </a:lnSpc>
                        <a:spcBef>
                          <a:spcPts val="0"/>
                        </a:spcBef>
                        <a:spcAft>
                          <a:spcPts val="0"/>
                        </a:spcAft>
                      </a:pPr>
                      <a:r>
                        <a:rPr lang="en-US" sz="1000">
                          <a:effectLst/>
                        </a:rPr>
                        <a:t>Received one or more BGECTC scholarships</a:t>
                      </a:r>
                      <a:endParaRPr lang="en-US" sz="1100">
                        <a:solidFill>
                          <a:srgbClr val="4A442A"/>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r">
                        <a:lnSpc>
                          <a:spcPct val="115000"/>
                        </a:lnSpc>
                        <a:spcBef>
                          <a:spcPts val="0"/>
                        </a:spcBef>
                        <a:spcAft>
                          <a:spcPts val="0"/>
                        </a:spcAft>
                      </a:pPr>
                      <a:r>
                        <a:rPr lang="en-US" sz="1100">
                          <a:effectLst/>
                        </a:rPr>
                        <a:t>2,044</a:t>
                      </a:r>
                      <a:endParaRPr lang="en-US" sz="1100">
                        <a:solidFill>
                          <a:srgbClr val="4A442A"/>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r">
                        <a:lnSpc>
                          <a:spcPct val="115000"/>
                        </a:lnSpc>
                        <a:spcBef>
                          <a:spcPts val="0"/>
                        </a:spcBef>
                        <a:spcAft>
                          <a:spcPts val="0"/>
                        </a:spcAft>
                      </a:pPr>
                      <a:r>
                        <a:rPr lang="en-US" sz="1100">
                          <a:effectLst/>
                        </a:rPr>
                        <a:t>10%</a:t>
                      </a:r>
                      <a:endParaRPr lang="en-US" sz="1100">
                        <a:solidFill>
                          <a:srgbClr val="4A442A"/>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r">
                        <a:lnSpc>
                          <a:spcPct val="115000"/>
                        </a:lnSpc>
                        <a:spcBef>
                          <a:spcPts val="0"/>
                        </a:spcBef>
                        <a:spcAft>
                          <a:spcPts val="0"/>
                        </a:spcAft>
                      </a:pPr>
                      <a:r>
                        <a:rPr lang="en-US" sz="1100">
                          <a:effectLst/>
                        </a:rPr>
                        <a:t>1,874</a:t>
                      </a:r>
                      <a:endParaRPr lang="en-US" sz="1100">
                        <a:solidFill>
                          <a:srgbClr val="4A442A"/>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r">
                        <a:lnSpc>
                          <a:spcPct val="115000"/>
                        </a:lnSpc>
                        <a:spcBef>
                          <a:spcPts val="0"/>
                        </a:spcBef>
                        <a:spcAft>
                          <a:spcPts val="0"/>
                        </a:spcAft>
                      </a:pPr>
                      <a:r>
                        <a:rPr lang="en-US" sz="1100">
                          <a:effectLst/>
                        </a:rPr>
                        <a:t>8%</a:t>
                      </a:r>
                      <a:endParaRPr lang="en-US" sz="1100">
                        <a:solidFill>
                          <a:srgbClr val="4A442A"/>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nSpc>
                          <a:spcPct val="115000"/>
                        </a:lnSpc>
                      </a:pPr>
                      <a:endParaRPr lang="en-US" sz="1100">
                        <a:effectLst/>
                        <a:latin typeface="Calibri" panose="020F0502020204030204" pitchFamily="34" charset="0"/>
                      </a:endParaRPr>
                    </a:p>
                  </a:txBody>
                  <a:tcPr marL="68580" marR="68580" marT="0" marB="0" anchor="b"/>
                </a:tc>
                <a:tc>
                  <a:txBody>
                    <a:bodyPr/>
                    <a:lstStyle/>
                    <a:p>
                      <a:pPr marL="0" marR="0" algn="r">
                        <a:lnSpc>
                          <a:spcPct val="115000"/>
                        </a:lnSpc>
                        <a:spcBef>
                          <a:spcPts val="0"/>
                        </a:spcBef>
                        <a:spcAft>
                          <a:spcPts val="0"/>
                        </a:spcAft>
                      </a:pPr>
                      <a:r>
                        <a:rPr lang="en-US" sz="1100">
                          <a:effectLst/>
                        </a:rPr>
                        <a:t>-170</a:t>
                      </a:r>
                      <a:endParaRPr lang="en-US" sz="1100">
                        <a:solidFill>
                          <a:srgbClr val="4A442A"/>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r">
                        <a:lnSpc>
                          <a:spcPct val="115000"/>
                        </a:lnSpc>
                        <a:spcBef>
                          <a:spcPts val="0"/>
                        </a:spcBef>
                        <a:spcAft>
                          <a:spcPts val="0"/>
                        </a:spcAft>
                      </a:pPr>
                      <a:r>
                        <a:rPr lang="en-US" sz="1100" dirty="0">
                          <a:effectLst/>
                        </a:rPr>
                        <a:t>-2%</a:t>
                      </a:r>
                      <a:endParaRPr lang="en-US" sz="1100" dirty="0">
                        <a:solidFill>
                          <a:srgbClr val="4A442A"/>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406012547"/>
                  </a:ext>
                </a:extLst>
              </a:tr>
            </a:tbl>
          </a:graphicData>
        </a:graphic>
      </p:graphicFrame>
      <p:sp>
        <p:nvSpPr>
          <p:cNvPr id="3" name="Rectangle 1"/>
          <p:cNvSpPr>
            <a:spLocks noChangeArrowheads="1"/>
          </p:cNvSpPr>
          <p:nvPr/>
        </p:nvSpPr>
        <p:spPr bwMode="auto">
          <a:xfrm>
            <a:off x="457025" y="5344494"/>
            <a:ext cx="10292318" cy="800219"/>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900" b="1" i="0" u="none" strike="noStrike" cap="none" normalizeH="0" baseline="0" dirty="0" smtClean="0">
                <a:ln>
                  <a:noFill/>
                </a:ln>
                <a:solidFill>
                  <a:srgbClr val="4A442A"/>
                </a:solidFill>
                <a:effectLst/>
                <a:latin typeface="Arial" panose="020B0604020202020204" pitchFamily="34" charset="0"/>
                <a:ea typeface="Calibri" panose="020F0502020204030204" pitchFamily="34" charset="0"/>
                <a:cs typeface="Times New Roman" panose="02020603050405020304" pitchFamily="18" charset="0"/>
              </a:rPr>
              <a:t>T</a:t>
            </a:r>
            <a:r>
              <a:rPr kumimoji="0" lang="en-US" altLang="en-US" sz="900" b="1" i="0" u="none" strike="noStrike" cap="none" normalizeH="0" baseline="0" dirty="0" smtClean="0" bmk="">
                <a:ln>
                  <a:noFill/>
                </a:ln>
                <a:solidFill>
                  <a:srgbClr val="4A442A"/>
                </a:solidFill>
                <a:effectLst/>
                <a:latin typeface="Arial" panose="020B0604020202020204" pitchFamily="34" charset="0"/>
                <a:ea typeface="Calibri" panose="020F0502020204030204" pitchFamily="34" charset="0"/>
                <a:cs typeface="Times New Roman" panose="02020603050405020304" pitchFamily="18" charset="0"/>
              </a:rPr>
              <a:t>able </a:t>
            </a:r>
            <a:r>
              <a:rPr kumimoji="0" lang="en-US" altLang="en-US" sz="900" b="1" i="0" u="none" strike="noStrike" cap="none" normalizeH="0" baseline="0" dirty="0" smtClean="0" bmk="_Ref417558203">
                <a:ln>
                  <a:noFill/>
                </a:ln>
                <a:solidFill>
                  <a:srgbClr val="4A442A"/>
                </a:solidFill>
                <a:effectLst/>
                <a:latin typeface="Arial" panose="020B0604020202020204" pitchFamily="34" charset="0"/>
                <a:ea typeface="Calibri" panose="020F0502020204030204" pitchFamily="34" charset="0"/>
                <a:cs typeface="Times New Roman" panose="02020603050405020304" pitchFamily="18" charset="0"/>
              </a:rPr>
              <a:t>15</a:t>
            </a:r>
            <a:endParaRPr kumimoji="0" lang="en-US" altLang="en-US" sz="600" b="0" i="0" u="none" strike="noStrike" cap="none" normalizeH="0" baseline="0" dirty="0" smtClean="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30000" dirty="0" smtClean="0">
                <a:ln>
                  <a:noFill/>
                </a:ln>
                <a:solidFill>
                  <a:srgbClr val="4A442A"/>
                </a:solidFill>
                <a:effectLst/>
                <a:latin typeface="Arial" panose="020B0604020202020204" pitchFamily="34" charset="0"/>
                <a:ea typeface="Calibri" panose="020F0502020204030204" pitchFamily="34" charset="0"/>
                <a:cs typeface="Times New Roman" panose="02020603050405020304" pitchFamily="18" charset="0"/>
              </a:rPr>
              <a:t>a</a:t>
            </a:r>
            <a:r>
              <a:rPr kumimoji="0" lang="en-US" altLang="en-US" sz="1000" b="0" i="0" u="none" strike="noStrike" cap="none" normalizeH="0" baseline="0" dirty="0" smtClean="0">
                <a:ln>
                  <a:noFill/>
                </a:ln>
                <a:solidFill>
                  <a:srgbClr val="4A442A"/>
                </a:solidFill>
                <a:effectLst/>
                <a:latin typeface="Arial" panose="020B0604020202020204" pitchFamily="34" charset="0"/>
                <a:ea typeface="Calibri" panose="020F0502020204030204" pitchFamily="34" charset="0"/>
                <a:cs typeface="Times New Roman" panose="02020603050405020304" pitchFamily="18" charset="0"/>
              </a:rPr>
              <a:t> </a:t>
            </a:r>
            <a:r>
              <a:rPr kumimoji="0" lang="en-US" altLang="en-US" sz="900" b="0" i="0" u="none" strike="noStrike" cap="none" normalizeH="0" baseline="0" dirty="0" smtClean="0">
                <a:ln>
                  <a:noFill/>
                </a:ln>
                <a:solidFill>
                  <a:srgbClr val="4A442A"/>
                </a:solidFill>
                <a:effectLst/>
                <a:latin typeface="Arial" panose="020B0604020202020204" pitchFamily="34" charset="0"/>
                <a:ea typeface="Calibri" panose="020F0502020204030204" pitchFamily="34" charset="0"/>
                <a:cs typeface="Times New Roman" panose="02020603050405020304" pitchFamily="18" charset="0"/>
              </a:rPr>
              <a:t>Persons were considered enrolled in the Registry when they applied, documented competency, and were awarded a step. </a:t>
            </a:r>
            <a:br>
              <a:rPr kumimoji="0" lang="en-US" altLang="en-US" sz="900" b="0" i="0" u="none" strike="noStrike" cap="none" normalizeH="0" baseline="0" dirty="0" smtClean="0">
                <a:ln>
                  <a:noFill/>
                </a:ln>
                <a:solidFill>
                  <a:srgbClr val="4A442A"/>
                </a:solidFill>
                <a:effectLst/>
                <a:latin typeface="Arial" panose="020B0604020202020204" pitchFamily="34" charset="0"/>
                <a:ea typeface="Calibri" panose="020F0502020204030204" pitchFamily="34" charset="0"/>
                <a:cs typeface="Times New Roman" panose="02020603050405020304" pitchFamily="18" charset="0"/>
              </a:rPr>
            </a:br>
            <a:r>
              <a:rPr kumimoji="0" lang="en-US" altLang="en-US" sz="900" b="0" i="0" u="none" strike="noStrike" cap="none" normalizeH="0" baseline="0" dirty="0" smtClean="0">
                <a:ln>
                  <a:noFill/>
                </a:ln>
                <a:solidFill>
                  <a:srgbClr val="4A442A"/>
                </a:solidFill>
                <a:effectLst/>
                <a:latin typeface="Arial" panose="020B0604020202020204" pitchFamily="34" charset="0"/>
                <a:ea typeface="Calibri" panose="020F0502020204030204" pitchFamily="34" charset="0"/>
                <a:cs typeface="Times New Roman" panose="02020603050405020304" pitchFamily="18" charset="0"/>
              </a:rPr>
              <a:t>This does not include those that were automatically assigned a step 1 or 2.</a:t>
            </a:r>
            <a:endParaRPr kumimoji="0" lang="en-US" altLang="en-US" sz="600" b="0" i="0" u="none" strike="noStrike" cap="none" normalizeH="0" baseline="0" dirty="0" smtClean="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4854121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Oregon’s QRIS</a:t>
            </a:r>
            <a:endParaRPr lang="en-US" dirty="0"/>
          </a:p>
        </p:txBody>
      </p:sp>
      <p:sp>
        <p:nvSpPr>
          <p:cNvPr id="3" name="Content Placeholder 2"/>
          <p:cNvSpPr>
            <a:spLocks noGrp="1"/>
          </p:cNvSpPr>
          <p:nvPr>
            <p:ph idx="1"/>
          </p:nvPr>
        </p:nvSpPr>
        <p:spPr/>
        <p:txBody>
          <a:bodyPr/>
          <a:lstStyle/>
          <a:p>
            <a:r>
              <a:rPr lang="en-US" dirty="0" smtClean="0"/>
              <a:t>Field test since 2013</a:t>
            </a:r>
          </a:p>
          <a:p>
            <a:r>
              <a:rPr lang="en-US" dirty="0" smtClean="0"/>
              <a:t>Original system developed on strengths of Oregon Registry</a:t>
            </a:r>
          </a:p>
          <a:p>
            <a:r>
              <a:rPr lang="en-US" dirty="0" smtClean="0"/>
              <a:t>Teacher/provider education and experience is a known indicator of quality</a:t>
            </a:r>
          </a:p>
          <a:p>
            <a:endParaRPr lang="en-US" dirty="0"/>
          </a:p>
        </p:txBody>
      </p:sp>
    </p:spTree>
    <p:extLst>
      <p:ext uri="{BB962C8B-B14F-4D97-AF65-F5344CB8AC3E}">
        <p14:creationId xmlns:p14="http://schemas.microsoft.com/office/powerpoint/2010/main" val="12007396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QRIS Impact on Workforce</a:t>
            </a:r>
            <a:endParaRPr lang="en-US" dirty="0"/>
          </a:p>
        </p:txBody>
      </p:sp>
      <p:sp>
        <p:nvSpPr>
          <p:cNvPr id="3" name="Content Placeholder 2"/>
          <p:cNvSpPr>
            <a:spLocks noGrp="1"/>
          </p:cNvSpPr>
          <p:nvPr>
            <p:ph idx="1"/>
          </p:nvPr>
        </p:nvSpPr>
        <p:spPr/>
        <p:txBody>
          <a:bodyPr/>
          <a:lstStyle/>
          <a:p>
            <a:r>
              <a:rPr lang="en-US" dirty="0" smtClean="0"/>
              <a:t>Personnel Qualifications Domain</a:t>
            </a:r>
          </a:p>
          <a:p>
            <a:r>
              <a:rPr lang="en-US" dirty="0" smtClean="0"/>
              <a:t>Directors and Providers, Teachers, Aids/Assistants</a:t>
            </a:r>
          </a:p>
          <a:p>
            <a:r>
              <a:rPr lang="en-US" dirty="0" smtClean="0"/>
              <a:t>Rely on Oregon Registry and ORO </a:t>
            </a:r>
          </a:p>
          <a:p>
            <a:r>
              <a:rPr lang="en-US" dirty="0" smtClean="0"/>
              <a:t>Requires all staff to have Professional Development Plans</a:t>
            </a:r>
          </a:p>
          <a:p>
            <a:r>
              <a:rPr lang="en-US" dirty="0" smtClean="0"/>
              <a:t>Brings Head Start into state systems</a:t>
            </a:r>
          </a:p>
        </p:txBody>
      </p:sp>
    </p:spTree>
    <p:extLst>
      <p:ext uri="{BB962C8B-B14F-4D97-AF65-F5344CB8AC3E}">
        <p14:creationId xmlns:p14="http://schemas.microsoft.com/office/powerpoint/2010/main" val="332046278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QRIS and the Workforce</a:t>
            </a:r>
            <a:endParaRPr lang="en-US" dirty="0"/>
          </a:p>
        </p:txBody>
      </p:sp>
      <p:sp>
        <p:nvSpPr>
          <p:cNvPr id="3" name="Content Placeholder 2"/>
          <p:cNvSpPr>
            <a:spLocks noGrp="1"/>
          </p:cNvSpPr>
          <p:nvPr>
            <p:ph idx="1"/>
          </p:nvPr>
        </p:nvSpPr>
        <p:spPr/>
        <p:txBody>
          <a:bodyPr/>
          <a:lstStyle/>
          <a:p>
            <a:r>
              <a:rPr lang="en-US" dirty="0" smtClean="0"/>
              <a:t>Additional training hours</a:t>
            </a:r>
          </a:p>
          <a:p>
            <a:r>
              <a:rPr lang="en-US" dirty="0" smtClean="0"/>
              <a:t>Achievement of higher steps</a:t>
            </a:r>
          </a:p>
          <a:p>
            <a:r>
              <a:rPr lang="en-US" dirty="0" smtClean="0"/>
              <a:t>Use of the system to document training and education</a:t>
            </a:r>
            <a:endParaRPr lang="en-US" dirty="0"/>
          </a:p>
        </p:txBody>
      </p:sp>
    </p:spTree>
    <p:extLst>
      <p:ext uri="{BB962C8B-B14F-4D97-AF65-F5344CB8AC3E}">
        <p14:creationId xmlns:p14="http://schemas.microsoft.com/office/powerpoint/2010/main" val="141346022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Welcome</a:t>
            </a:r>
            <a:endParaRPr lang="en-US" dirty="0"/>
          </a:p>
        </p:txBody>
      </p:sp>
      <p:sp>
        <p:nvSpPr>
          <p:cNvPr id="3" name="Content Placeholder 2"/>
          <p:cNvSpPr>
            <a:spLocks noGrp="1"/>
          </p:cNvSpPr>
          <p:nvPr>
            <p:ph idx="1"/>
          </p:nvPr>
        </p:nvSpPr>
        <p:spPr>
          <a:xfrm>
            <a:off x="900112" y="1739900"/>
            <a:ext cx="7345363" cy="4457700"/>
          </a:xfrm>
        </p:spPr>
        <p:txBody>
          <a:bodyPr>
            <a:normAutofit/>
          </a:bodyPr>
          <a:lstStyle/>
          <a:p>
            <a:r>
              <a:rPr lang="en-US" dirty="0" smtClean="0"/>
              <a:t>Introductions</a:t>
            </a:r>
          </a:p>
          <a:p>
            <a:pPr marL="0" indent="0">
              <a:buNone/>
            </a:pPr>
            <a:endParaRPr lang="en-US" dirty="0" smtClean="0"/>
          </a:p>
          <a:p>
            <a:r>
              <a:rPr lang="en-US" dirty="0" smtClean="0"/>
              <a:t>Reflection:</a:t>
            </a:r>
          </a:p>
          <a:p>
            <a:pPr lvl="1"/>
            <a:r>
              <a:rPr lang="en-US" dirty="0" smtClean="0"/>
              <a:t>What do you know </a:t>
            </a:r>
            <a:r>
              <a:rPr lang="en-US" dirty="0"/>
              <a:t>about the professionals working in the early learning profession? </a:t>
            </a:r>
            <a:r>
              <a:rPr lang="en-US" dirty="0" smtClean="0"/>
              <a:t> </a:t>
            </a:r>
          </a:p>
          <a:p>
            <a:pPr lvl="1"/>
            <a:endParaRPr lang="en-US" dirty="0"/>
          </a:p>
          <a:p>
            <a:r>
              <a:rPr lang="en-US" dirty="0" smtClean="0"/>
              <a:t>Setting the stage</a:t>
            </a:r>
          </a:p>
        </p:txBody>
      </p:sp>
    </p:spTree>
    <p:extLst>
      <p:ext uri="{BB962C8B-B14F-4D97-AF65-F5344CB8AC3E}">
        <p14:creationId xmlns:p14="http://schemas.microsoft.com/office/powerpoint/2010/main" val="8767235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QRIS  and Step Applications</a:t>
            </a:r>
            <a:endParaRPr lang="en-US" dirty="0"/>
          </a:p>
        </p:txBody>
      </p:sp>
      <p:graphicFrame>
        <p:nvGraphicFramePr>
          <p:cNvPr id="4" name="Chart 3"/>
          <p:cNvGraphicFramePr/>
          <p:nvPr>
            <p:extLst/>
          </p:nvPr>
        </p:nvGraphicFramePr>
        <p:xfrm>
          <a:off x="1069446" y="1685037"/>
          <a:ext cx="5943600" cy="457835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1502493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Technical Assistance on PD Planning</a:t>
            </a:r>
            <a:endParaRPr lang="en-US" dirty="0"/>
          </a:p>
        </p:txBody>
      </p:sp>
      <p:sp>
        <p:nvSpPr>
          <p:cNvPr id="3" name="Content Placeholder 2"/>
          <p:cNvSpPr>
            <a:spLocks noGrp="1"/>
          </p:cNvSpPr>
          <p:nvPr>
            <p:ph idx="1"/>
          </p:nvPr>
        </p:nvSpPr>
        <p:spPr/>
        <p:txBody>
          <a:bodyPr>
            <a:normAutofit/>
          </a:bodyPr>
          <a:lstStyle/>
          <a:p>
            <a:r>
              <a:rPr lang="en-US" dirty="0" smtClean="0"/>
              <a:t>QRIS providers are intentionally working on professional development planning</a:t>
            </a:r>
          </a:p>
          <a:p>
            <a:r>
              <a:rPr lang="en-US" dirty="0" smtClean="0"/>
              <a:t>58% of TA contacts include Professional Development planning and/or work on the Oregon Registry </a:t>
            </a:r>
          </a:p>
        </p:txBody>
      </p:sp>
    </p:spTree>
    <p:extLst>
      <p:ext uri="{BB962C8B-B14F-4D97-AF65-F5344CB8AC3E}">
        <p14:creationId xmlns:p14="http://schemas.microsoft.com/office/powerpoint/2010/main" val="274651636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QRIS Participation</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817674993"/>
              </p:ext>
            </p:extLst>
          </p:nvPr>
        </p:nvGraphicFramePr>
        <p:xfrm>
          <a:off x="808087" y="2692398"/>
          <a:ext cx="7599312" cy="2221618"/>
        </p:xfrm>
        <a:graphic>
          <a:graphicData uri="http://schemas.openxmlformats.org/drawingml/2006/table">
            <a:tbl>
              <a:tblPr firstRow="1" bandRow="1">
                <a:tableStyleId>{5C22544A-7EE6-4342-B048-85BDC9FD1C3A}</a:tableStyleId>
              </a:tblPr>
              <a:tblGrid>
                <a:gridCol w="2533104">
                  <a:extLst>
                    <a:ext uri="{9D8B030D-6E8A-4147-A177-3AD203B41FA5}">
                      <a16:colId xmlns:a16="http://schemas.microsoft.com/office/drawing/2014/main" val="20000"/>
                    </a:ext>
                  </a:extLst>
                </a:gridCol>
                <a:gridCol w="2533104">
                  <a:extLst>
                    <a:ext uri="{9D8B030D-6E8A-4147-A177-3AD203B41FA5}">
                      <a16:colId xmlns:a16="http://schemas.microsoft.com/office/drawing/2014/main" val="20001"/>
                    </a:ext>
                  </a:extLst>
                </a:gridCol>
                <a:gridCol w="2533104">
                  <a:extLst>
                    <a:ext uri="{9D8B030D-6E8A-4147-A177-3AD203B41FA5}">
                      <a16:colId xmlns:a16="http://schemas.microsoft.com/office/drawing/2014/main" val="20002"/>
                    </a:ext>
                  </a:extLst>
                </a:gridCol>
              </a:tblGrid>
              <a:tr h="463366">
                <a:tc>
                  <a:txBody>
                    <a:bodyPr/>
                    <a:lstStyle/>
                    <a:p>
                      <a:r>
                        <a:rPr lang="en-US" dirty="0" smtClean="0"/>
                        <a:t>April 2013</a:t>
                      </a:r>
                      <a:endParaRPr lang="en-US" dirty="0"/>
                    </a:p>
                  </a:txBody>
                  <a:tcPr/>
                </a:tc>
                <a:tc>
                  <a:txBody>
                    <a:bodyPr/>
                    <a:lstStyle/>
                    <a:p>
                      <a:r>
                        <a:rPr lang="en-US" dirty="0" smtClean="0"/>
                        <a:t>April 2015</a:t>
                      </a:r>
                      <a:endParaRPr lang="en-US" dirty="0"/>
                    </a:p>
                  </a:txBody>
                  <a:tcPr/>
                </a:tc>
                <a:tc>
                  <a:txBody>
                    <a:bodyPr/>
                    <a:lstStyle/>
                    <a:p>
                      <a:r>
                        <a:rPr lang="en-US" dirty="0" smtClean="0"/>
                        <a:t>April 2016</a:t>
                      </a:r>
                      <a:endParaRPr lang="en-US" dirty="0"/>
                    </a:p>
                  </a:txBody>
                  <a:tcPr/>
                </a:tc>
                <a:extLst>
                  <a:ext uri="{0D108BD9-81ED-4DB2-BD59-A6C34878D82A}">
                    <a16:rowId xmlns:a16="http://schemas.microsoft.com/office/drawing/2014/main" val="10000"/>
                  </a:ext>
                </a:extLst>
              </a:tr>
              <a:tr h="1294886">
                <a:tc>
                  <a:txBody>
                    <a:bodyPr/>
                    <a:lstStyle/>
                    <a:p>
                      <a:pPr algn="ctr"/>
                      <a:r>
                        <a:rPr lang="en-US" sz="4400" baseline="0" dirty="0" smtClean="0"/>
                        <a:t>36 </a:t>
                      </a:r>
                    </a:p>
                    <a:p>
                      <a:pPr algn="ctr"/>
                      <a:r>
                        <a:rPr lang="en-US" baseline="0" dirty="0" smtClean="0"/>
                        <a:t>Star Rated Programs</a:t>
                      </a:r>
                      <a:endParaRPr lang="en-US" dirty="0"/>
                    </a:p>
                  </a:txBody>
                  <a:tcPr/>
                </a:tc>
                <a:tc>
                  <a:txBody>
                    <a:bodyPr/>
                    <a:lstStyle/>
                    <a:p>
                      <a:pPr algn="ctr"/>
                      <a:r>
                        <a:rPr lang="en-US" sz="4400" dirty="0" smtClean="0"/>
                        <a:t>241</a:t>
                      </a:r>
                    </a:p>
                    <a:p>
                      <a:pPr algn="ctr"/>
                      <a:r>
                        <a:rPr lang="en-US" dirty="0" smtClean="0"/>
                        <a:t>Star Rated Programs</a:t>
                      </a:r>
                      <a:endParaRPr lang="en-US" dirty="0"/>
                    </a:p>
                  </a:txBody>
                  <a:tcPr/>
                </a:tc>
                <a:tc>
                  <a:txBody>
                    <a:bodyPr/>
                    <a:lstStyle/>
                    <a:p>
                      <a:pPr algn="ctr"/>
                      <a:r>
                        <a:rPr lang="en-US" sz="4400" dirty="0" smtClean="0"/>
                        <a:t>405</a:t>
                      </a:r>
                    </a:p>
                    <a:p>
                      <a:pPr algn="ctr"/>
                      <a:r>
                        <a:rPr lang="en-US" dirty="0" smtClean="0"/>
                        <a:t>Star Rated Programs</a:t>
                      </a:r>
                      <a:endParaRPr lang="en-US" dirty="0"/>
                    </a:p>
                  </a:txBody>
                  <a:tcPr/>
                </a:tc>
                <a:extLst>
                  <a:ext uri="{0D108BD9-81ED-4DB2-BD59-A6C34878D82A}">
                    <a16:rowId xmlns:a16="http://schemas.microsoft.com/office/drawing/2014/main" val="10001"/>
                  </a:ext>
                </a:extLst>
              </a:tr>
              <a:tr h="463366">
                <a:tc>
                  <a:txBody>
                    <a:bodyPr/>
                    <a:lstStyle/>
                    <a:p>
                      <a:r>
                        <a:rPr lang="en-US" dirty="0" smtClean="0"/>
                        <a:t>11% participating</a:t>
                      </a:r>
                      <a:endParaRPr lang="en-US" dirty="0"/>
                    </a:p>
                  </a:txBody>
                  <a:tcPr/>
                </a:tc>
                <a:tc>
                  <a:txBody>
                    <a:bodyPr/>
                    <a:lstStyle/>
                    <a:p>
                      <a:r>
                        <a:rPr lang="en-US" dirty="0" smtClean="0"/>
                        <a:t>24%</a:t>
                      </a:r>
                      <a:r>
                        <a:rPr lang="en-US" baseline="0" dirty="0" smtClean="0"/>
                        <a:t> participating</a:t>
                      </a:r>
                      <a:endParaRPr lang="en-US" dirty="0"/>
                    </a:p>
                  </a:txBody>
                  <a:tcPr/>
                </a:tc>
                <a:tc>
                  <a:txBody>
                    <a:bodyPr/>
                    <a:lstStyle/>
                    <a:p>
                      <a:r>
                        <a:rPr lang="en-US" dirty="0" smtClean="0"/>
                        <a:t>30% participating</a:t>
                      </a:r>
                      <a:endParaRPr lang="en-US" dirty="0"/>
                    </a:p>
                  </a:txBody>
                  <a:tcPr/>
                </a:tc>
                <a:extLst>
                  <a:ext uri="{0D108BD9-81ED-4DB2-BD59-A6C34878D82A}">
                    <a16:rowId xmlns:a16="http://schemas.microsoft.com/office/drawing/2014/main" val="10002"/>
                  </a:ext>
                </a:extLst>
              </a:tr>
            </a:tbl>
          </a:graphicData>
        </a:graphic>
      </p:graphicFrame>
      <p:sp>
        <p:nvSpPr>
          <p:cNvPr id="5" name="TextBox 4"/>
          <p:cNvSpPr txBox="1"/>
          <p:nvPr/>
        </p:nvSpPr>
        <p:spPr>
          <a:xfrm>
            <a:off x="1757709" y="2199345"/>
            <a:ext cx="5540006" cy="369332"/>
          </a:xfrm>
          <a:prstGeom prst="rect">
            <a:avLst/>
          </a:prstGeom>
          <a:noFill/>
        </p:spPr>
        <p:txBody>
          <a:bodyPr wrap="square" rtlCol="0">
            <a:spAutoFit/>
          </a:bodyPr>
          <a:lstStyle/>
          <a:p>
            <a:r>
              <a:rPr lang="en-US" dirty="0">
                <a:solidFill>
                  <a:prstClr val="black"/>
                </a:solidFill>
                <a:latin typeface="Calisto MT"/>
              </a:rPr>
              <a:t>QRIS Participation Amongst Licensed Programs</a:t>
            </a:r>
          </a:p>
        </p:txBody>
      </p:sp>
      <p:sp>
        <p:nvSpPr>
          <p:cNvPr id="7" name="TextBox 6"/>
          <p:cNvSpPr txBox="1"/>
          <p:nvPr/>
        </p:nvSpPr>
        <p:spPr>
          <a:xfrm>
            <a:off x="808087" y="4914017"/>
            <a:ext cx="7345362" cy="1477328"/>
          </a:xfrm>
          <a:prstGeom prst="rect">
            <a:avLst/>
          </a:prstGeom>
          <a:noFill/>
        </p:spPr>
        <p:txBody>
          <a:bodyPr wrap="square" rtlCol="0">
            <a:spAutoFit/>
          </a:bodyPr>
          <a:lstStyle/>
          <a:p>
            <a:pPr marL="285750" indent="-285750">
              <a:buFont typeface="Arial"/>
              <a:buChar char="•"/>
            </a:pPr>
            <a:r>
              <a:rPr lang="en-US" dirty="0">
                <a:solidFill>
                  <a:prstClr val="black"/>
                </a:solidFill>
                <a:latin typeface="Calisto MT"/>
              </a:rPr>
              <a:t>Nearly 43,000 of Oregon’s children in QRIS designated programs</a:t>
            </a:r>
          </a:p>
          <a:p>
            <a:endParaRPr lang="en-US" dirty="0">
              <a:solidFill>
                <a:prstClr val="black"/>
              </a:solidFill>
              <a:latin typeface="Calisto MT"/>
            </a:endParaRPr>
          </a:p>
          <a:p>
            <a:pPr marL="285750" indent="-285750">
              <a:buFont typeface="Arial"/>
              <a:buChar char="•"/>
            </a:pPr>
            <a:r>
              <a:rPr lang="en-US" dirty="0">
                <a:solidFill>
                  <a:prstClr val="black"/>
                </a:solidFill>
                <a:latin typeface="Calisto MT"/>
              </a:rPr>
              <a:t>Provider incentive payments began April 1st</a:t>
            </a:r>
          </a:p>
          <a:p>
            <a:endParaRPr lang="en-US" dirty="0">
              <a:solidFill>
                <a:prstClr val="black"/>
              </a:solidFill>
              <a:latin typeface="Calisto MT"/>
            </a:endParaRPr>
          </a:p>
          <a:p>
            <a:endParaRPr lang="en-US" dirty="0">
              <a:solidFill>
                <a:prstClr val="black"/>
              </a:solidFill>
              <a:latin typeface="Calisto MT"/>
            </a:endParaRPr>
          </a:p>
        </p:txBody>
      </p:sp>
    </p:spTree>
    <p:extLst>
      <p:ext uri="{BB962C8B-B14F-4D97-AF65-F5344CB8AC3E}">
        <p14:creationId xmlns:p14="http://schemas.microsoft.com/office/powerpoint/2010/main" val="397613512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Reflections </a:t>
            </a:r>
            <a:r>
              <a:rPr lang="en-US" b="1" dirty="0"/>
              <a:t>from Megan</a:t>
            </a:r>
            <a:br>
              <a:rPr lang="en-US" b="1" dirty="0"/>
            </a:br>
            <a:endParaRPr lang="en-US" dirty="0"/>
          </a:p>
        </p:txBody>
      </p:sp>
      <p:sp>
        <p:nvSpPr>
          <p:cNvPr id="3" name="Content Placeholder 2"/>
          <p:cNvSpPr>
            <a:spLocks noGrp="1"/>
          </p:cNvSpPr>
          <p:nvPr>
            <p:ph idx="1"/>
          </p:nvPr>
        </p:nvSpPr>
        <p:spPr/>
        <p:txBody>
          <a:bodyPr/>
          <a:lstStyle/>
          <a:p>
            <a:endParaRPr lang="en-US" dirty="0"/>
          </a:p>
        </p:txBody>
      </p:sp>
    </p:spTree>
    <p:extLst>
      <p:ext uri="{BB962C8B-B14F-4D97-AF65-F5344CB8AC3E}">
        <p14:creationId xmlns:p14="http://schemas.microsoft.com/office/powerpoint/2010/main" val="346443261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Activity</a:t>
            </a:r>
            <a:endParaRPr lang="en-US" dirty="0"/>
          </a:p>
        </p:txBody>
      </p:sp>
      <p:sp>
        <p:nvSpPr>
          <p:cNvPr id="3" name="Content Placeholder 2"/>
          <p:cNvSpPr>
            <a:spLocks noGrp="1"/>
          </p:cNvSpPr>
          <p:nvPr>
            <p:ph idx="1"/>
          </p:nvPr>
        </p:nvSpPr>
        <p:spPr/>
        <p:txBody>
          <a:bodyPr>
            <a:normAutofit/>
          </a:bodyPr>
          <a:lstStyle/>
          <a:p>
            <a:r>
              <a:rPr lang="en-US" dirty="0" smtClean="0"/>
              <a:t>In table groups discuss the study findings</a:t>
            </a:r>
          </a:p>
          <a:p>
            <a:r>
              <a:rPr lang="en-US" dirty="0" smtClean="0"/>
              <a:t>On a notecard at your table write down…….</a:t>
            </a:r>
          </a:p>
          <a:p>
            <a:pPr lvl="1"/>
            <a:r>
              <a:rPr lang="en-US" dirty="0" smtClean="0"/>
              <a:t>Recommendations/considerations </a:t>
            </a:r>
            <a:r>
              <a:rPr lang="en-US" dirty="0"/>
              <a:t>that could be used to influence future investment policy and professional development </a:t>
            </a:r>
            <a:r>
              <a:rPr lang="en-US" dirty="0" smtClean="0"/>
              <a:t>efforts </a:t>
            </a:r>
          </a:p>
          <a:p>
            <a:pPr lvl="1"/>
            <a:r>
              <a:rPr lang="en-US" dirty="0" smtClean="0"/>
              <a:t>Other questions that should/could be asked regarding the data</a:t>
            </a:r>
          </a:p>
        </p:txBody>
      </p:sp>
    </p:spTree>
    <p:extLst>
      <p:ext uri="{BB962C8B-B14F-4D97-AF65-F5344CB8AC3E}">
        <p14:creationId xmlns:p14="http://schemas.microsoft.com/office/powerpoint/2010/main" val="320871474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Action Planning</a:t>
            </a:r>
          </a:p>
        </p:txBody>
      </p:sp>
      <p:sp>
        <p:nvSpPr>
          <p:cNvPr id="3" name="Content Placeholder 2"/>
          <p:cNvSpPr>
            <a:spLocks noGrp="1"/>
          </p:cNvSpPr>
          <p:nvPr>
            <p:ph sz="half" idx="1"/>
          </p:nvPr>
        </p:nvSpPr>
        <p:spPr/>
        <p:txBody>
          <a:bodyPr>
            <a:normAutofit/>
          </a:bodyPr>
          <a:lstStyle/>
          <a:p>
            <a:pPr lvl="0"/>
            <a:r>
              <a:rPr lang="en-US" dirty="0" smtClean="0"/>
              <a:t>What key ideas explored </a:t>
            </a:r>
            <a:r>
              <a:rPr lang="en-US" dirty="0"/>
              <a:t>today </a:t>
            </a:r>
            <a:r>
              <a:rPr lang="en-US" dirty="0" smtClean="0"/>
              <a:t>will </a:t>
            </a:r>
            <a:r>
              <a:rPr lang="en-US" dirty="0"/>
              <a:t>impact your involvement with Oregon’s </a:t>
            </a:r>
            <a:r>
              <a:rPr lang="en-US" dirty="0" smtClean="0"/>
              <a:t>initiatives?</a:t>
            </a:r>
          </a:p>
          <a:p>
            <a:pPr lvl="1"/>
            <a:r>
              <a:rPr lang="en-US" dirty="0" smtClean="0"/>
              <a:t>1. _____________________</a:t>
            </a:r>
          </a:p>
          <a:p>
            <a:pPr marL="350838" lvl="1" indent="0">
              <a:buNone/>
            </a:pPr>
            <a:endParaRPr lang="en-US" dirty="0" smtClean="0"/>
          </a:p>
          <a:p>
            <a:pPr lvl="1"/>
            <a:r>
              <a:rPr lang="en-US" dirty="0" smtClean="0"/>
              <a:t>2. _____________________</a:t>
            </a:r>
          </a:p>
          <a:p>
            <a:pPr marL="350838" lvl="1" indent="0">
              <a:buNone/>
            </a:pPr>
            <a:endParaRPr lang="en-US" dirty="0" smtClean="0"/>
          </a:p>
          <a:p>
            <a:pPr lvl="1"/>
            <a:r>
              <a:rPr lang="en-US" dirty="0" smtClean="0"/>
              <a:t>3. _____________________</a:t>
            </a:r>
            <a:endParaRPr lang="en-US" dirty="0"/>
          </a:p>
        </p:txBody>
      </p:sp>
      <p:sp>
        <p:nvSpPr>
          <p:cNvPr id="4" name="Content Placeholder 3"/>
          <p:cNvSpPr>
            <a:spLocks noGrp="1"/>
          </p:cNvSpPr>
          <p:nvPr>
            <p:ph sz="half" idx="2"/>
          </p:nvPr>
        </p:nvSpPr>
        <p:spPr/>
        <p:txBody>
          <a:bodyPr>
            <a:normAutofit/>
          </a:bodyPr>
          <a:lstStyle/>
          <a:p>
            <a:pPr lvl="0"/>
            <a:r>
              <a:rPr lang="en-US" dirty="0" smtClean="0"/>
              <a:t>What will you need to act on  these ideas?</a:t>
            </a:r>
          </a:p>
          <a:p>
            <a:pPr marL="0" lvl="0" indent="0">
              <a:buNone/>
            </a:pPr>
            <a:endParaRPr lang="en-US" dirty="0" smtClean="0"/>
          </a:p>
          <a:p>
            <a:pPr lvl="1"/>
            <a:r>
              <a:rPr lang="en-US" dirty="0"/>
              <a:t>1. _____________________</a:t>
            </a:r>
          </a:p>
          <a:p>
            <a:pPr marL="350838" lvl="1" indent="0">
              <a:buNone/>
            </a:pPr>
            <a:endParaRPr lang="en-US" dirty="0"/>
          </a:p>
          <a:p>
            <a:pPr lvl="1"/>
            <a:r>
              <a:rPr lang="en-US" dirty="0"/>
              <a:t>2. _____________________</a:t>
            </a:r>
          </a:p>
          <a:p>
            <a:pPr marL="350838" lvl="1" indent="0">
              <a:buNone/>
            </a:pPr>
            <a:endParaRPr lang="en-US" dirty="0"/>
          </a:p>
          <a:p>
            <a:pPr lvl="1"/>
            <a:r>
              <a:rPr lang="en-US" dirty="0"/>
              <a:t>3. _____________________</a:t>
            </a:r>
          </a:p>
          <a:p>
            <a:endParaRPr lang="en-US" dirty="0"/>
          </a:p>
          <a:p>
            <a:pPr lvl="0"/>
            <a:endParaRPr lang="en-US" dirty="0"/>
          </a:p>
          <a:p>
            <a:endParaRPr lang="en-US" dirty="0"/>
          </a:p>
        </p:txBody>
      </p:sp>
    </p:spTree>
    <p:extLst>
      <p:ext uri="{BB962C8B-B14F-4D97-AF65-F5344CB8AC3E}">
        <p14:creationId xmlns:p14="http://schemas.microsoft.com/office/powerpoint/2010/main" val="140669167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308311" y="3317909"/>
            <a:ext cx="2937164" cy="3048000"/>
          </a:xfrm>
          <a:prstGeom prst="rect">
            <a:avLst/>
          </a:prstGeom>
        </p:spPr>
      </p:pic>
      <p:sp>
        <p:nvSpPr>
          <p:cNvPr id="2" name="Title 1"/>
          <p:cNvSpPr>
            <a:spLocks noGrp="1"/>
          </p:cNvSpPr>
          <p:nvPr>
            <p:ph type="title"/>
          </p:nvPr>
        </p:nvSpPr>
        <p:spPr/>
        <p:txBody>
          <a:bodyPr/>
          <a:lstStyle/>
          <a:p>
            <a:r>
              <a:rPr lang="en-US" dirty="0" smtClean="0"/>
              <a:t>Wrap up</a:t>
            </a:r>
            <a:endParaRPr lang="en-US" dirty="0"/>
          </a:p>
        </p:txBody>
      </p:sp>
      <p:sp>
        <p:nvSpPr>
          <p:cNvPr id="3" name="Content Placeholder 2"/>
          <p:cNvSpPr>
            <a:spLocks noGrp="1"/>
          </p:cNvSpPr>
          <p:nvPr>
            <p:ph idx="1"/>
          </p:nvPr>
        </p:nvSpPr>
        <p:spPr>
          <a:xfrm>
            <a:off x="900113" y="2275269"/>
            <a:ext cx="7345363" cy="3931920"/>
          </a:xfrm>
        </p:spPr>
        <p:txBody>
          <a:bodyPr/>
          <a:lstStyle/>
          <a:p>
            <a:r>
              <a:rPr lang="en-US" dirty="0" smtClean="0"/>
              <a:t>Leave your cards …..</a:t>
            </a:r>
          </a:p>
          <a:p>
            <a:r>
              <a:rPr lang="en-US" dirty="0" smtClean="0"/>
              <a:t>Questions – come see us at the Oregon Registry and/or the QRIS resource tables</a:t>
            </a:r>
          </a:p>
          <a:p>
            <a:r>
              <a:rPr lang="en-US" dirty="0"/>
              <a:t>Evaluations</a:t>
            </a:r>
          </a:p>
          <a:p>
            <a:endParaRPr lang="en-US" dirty="0"/>
          </a:p>
        </p:txBody>
      </p:sp>
    </p:spTree>
    <p:extLst>
      <p:ext uri="{BB962C8B-B14F-4D97-AF65-F5344CB8AC3E}">
        <p14:creationId xmlns:p14="http://schemas.microsoft.com/office/powerpoint/2010/main" val="389070844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Objectives</a:t>
            </a:r>
            <a:endParaRPr lang="en-US" dirty="0"/>
          </a:p>
        </p:txBody>
      </p:sp>
      <p:sp>
        <p:nvSpPr>
          <p:cNvPr id="3" name="Content Placeholder 2"/>
          <p:cNvSpPr>
            <a:spLocks noGrp="1"/>
          </p:cNvSpPr>
          <p:nvPr>
            <p:ph idx="1"/>
          </p:nvPr>
        </p:nvSpPr>
        <p:spPr/>
        <p:txBody>
          <a:bodyPr>
            <a:normAutofit lnSpcReduction="10000"/>
          </a:bodyPr>
          <a:lstStyle/>
          <a:p>
            <a:pPr marL="0" indent="0">
              <a:buNone/>
            </a:pPr>
            <a:r>
              <a:rPr lang="en-US" dirty="0"/>
              <a:t>Participants </a:t>
            </a:r>
            <a:r>
              <a:rPr lang="en-US" dirty="0" smtClean="0"/>
              <a:t>will:</a:t>
            </a:r>
          </a:p>
          <a:p>
            <a:pPr lvl="1"/>
            <a:r>
              <a:rPr lang="en-US" dirty="0" smtClean="0"/>
              <a:t>Explore </a:t>
            </a:r>
            <a:r>
              <a:rPr lang="en-US" dirty="0"/>
              <a:t>Oregon’s workforce study including characteristics of the workforce and engagement in professional development </a:t>
            </a:r>
            <a:r>
              <a:rPr lang="en-US" dirty="0" smtClean="0"/>
              <a:t>initiatives</a:t>
            </a:r>
          </a:p>
          <a:p>
            <a:pPr lvl="1"/>
            <a:endParaRPr lang="en-US" dirty="0"/>
          </a:p>
          <a:p>
            <a:pPr lvl="1"/>
            <a:r>
              <a:rPr lang="en-US" dirty="0" smtClean="0"/>
              <a:t>Examine </a:t>
            </a:r>
            <a:r>
              <a:rPr lang="en-US" dirty="0"/>
              <a:t>Oregon’s workforce data and compare across years, as well as to national </a:t>
            </a:r>
            <a:r>
              <a:rPr lang="en-US" dirty="0" smtClean="0"/>
              <a:t>trends </a:t>
            </a:r>
          </a:p>
          <a:p>
            <a:pPr marL="350838" lvl="1" indent="0">
              <a:buNone/>
            </a:pPr>
            <a:endParaRPr lang="en-US" dirty="0"/>
          </a:p>
          <a:p>
            <a:pPr lvl="1"/>
            <a:r>
              <a:rPr lang="en-US" dirty="0" smtClean="0"/>
              <a:t>Develop </a:t>
            </a:r>
            <a:r>
              <a:rPr lang="en-US" dirty="0"/>
              <a:t>recommendations/considerations that could be used to influence future investment policy and professional development </a:t>
            </a:r>
            <a:r>
              <a:rPr lang="en-US" dirty="0" smtClean="0"/>
              <a:t>efforts</a:t>
            </a:r>
            <a:endParaRPr lang="en-US" dirty="0"/>
          </a:p>
        </p:txBody>
      </p:sp>
    </p:spTree>
    <p:extLst>
      <p:ext uri="{BB962C8B-B14F-4D97-AF65-F5344CB8AC3E}">
        <p14:creationId xmlns:p14="http://schemas.microsoft.com/office/powerpoint/2010/main" val="315987473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Background</a:t>
            </a:r>
            <a:endParaRPr lang="en-US" dirty="0"/>
          </a:p>
        </p:txBody>
      </p:sp>
      <p:sp>
        <p:nvSpPr>
          <p:cNvPr id="3" name="Content Placeholder 2"/>
          <p:cNvSpPr>
            <a:spLocks noGrp="1"/>
          </p:cNvSpPr>
          <p:nvPr>
            <p:ph idx="1"/>
          </p:nvPr>
        </p:nvSpPr>
        <p:spPr/>
        <p:txBody>
          <a:bodyPr>
            <a:normAutofit lnSpcReduction="10000"/>
          </a:bodyPr>
          <a:lstStyle/>
          <a:p>
            <a:pPr>
              <a:spcAft>
                <a:spcPts val="1200"/>
              </a:spcAft>
            </a:pPr>
            <a:r>
              <a:rPr lang="en-US" dirty="0" smtClean="0"/>
              <a:t>2010 design of Oregon Registry Online (ORO)</a:t>
            </a:r>
          </a:p>
          <a:p>
            <a:pPr lvl="1">
              <a:spcAft>
                <a:spcPts val="1200"/>
              </a:spcAft>
            </a:pPr>
            <a:r>
              <a:rPr lang="en-US" dirty="0" smtClean="0"/>
              <a:t>Oregon Child Care Research Partnership (OCCRP) articulated questions partners thought essential to answer</a:t>
            </a:r>
          </a:p>
          <a:p>
            <a:pPr lvl="1">
              <a:spcAft>
                <a:spcPts val="1200"/>
              </a:spcAft>
            </a:pPr>
            <a:r>
              <a:rPr lang="en-US" dirty="0" smtClean="0"/>
              <a:t>OCCRP identified data needed to answer questions</a:t>
            </a:r>
          </a:p>
          <a:p>
            <a:pPr lvl="1">
              <a:spcAft>
                <a:spcPts val="1200"/>
              </a:spcAft>
            </a:pPr>
            <a:r>
              <a:rPr lang="en-US" dirty="0" smtClean="0"/>
              <a:t>Data elements incorporated into ORO</a:t>
            </a:r>
          </a:p>
          <a:p>
            <a:pPr>
              <a:spcAft>
                <a:spcPts val="1200"/>
              </a:spcAft>
            </a:pPr>
            <a:r>
              <a:rPr lang="en-US" dirty="0" smtClean="0"/>
              <a:t>2012 data on workforce collected and stored in ORO as part of licensing process</a:t>
            </a:r>
          </a:p>
        </p:txBody>
      </p:sp>
    </p:spTree>
    <p:extLst>
      <p:ext uri="{BB962C8B-B14F-4D97-AF65-F5344CB8AC3E}">
        <p14:creationId xmlns:p14="http://schemas.microsoft.com/office/powerpoint/2010/main" val="330967622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619750" y="4023864"/>
            <a:ext cx="2809875" cy="2146432"/>
          </a:xfrm>
          <a:prstGeom prst="rect">
            <a:avLst/>
          </a:prstGeom>
        </p:spPr>
      </p:pic>
      <p:sp>
        <p:nvSpPr>
          <p:cNvPr id="2" name="Title 1"/>
          <p:cNvSpPr>
            <a:spLocks noGrp="1"/>
          </p:cNvSpPr>
          <p:nvPr>
            <p:ph type="title"/>
          </p:nvPr>
        </p:nvSpPr>
        <p:spPr/>
        <p:txBody>
          <a:bodyPr/>
          <a:lstStyle/>
          <a:p>
            <a:r>
              <a:rPr lang="en-US" dirty="0" smtClean="0"/>
              <a:t>Workforce Study Review</a:t>
            </a:r>
            <a:endParaRPr lang="en-US" dirty="0"/>
          </a:p>
        </p:txBody>
      </p:sp>
      <p:sp>
        <p:nvSpPr>
          <p:cNvPr id="3" name="Content Placeholder 2"/>
          <p:cNvSpPr>
            <a:spLocks noGrp="1"/>
          </p:cNvSpPr>
          <p:nvPr>
            <p:ph idx="1"/>
          </p:nvPr>
        </p:nvSpPr>
        <p:spPr/>
        <p:txBody>
          <a:bodyPr/>
          <a:lstStyle/>
          <a:p>
            <a:r>
              <a:rPr lang="en-US" dirty="0" smtClean="0"/>
              <a:t>Conducted by OCCD at PSU, OCCRP at OSU with support of Early Learning Division</a:t>
            </a:r>
          </a:p>
          <a:p>
            <a:r>
              <a:rPr lang="en-US" dirty="0" smtClean="0"/>
              <a:t>Baseline study in 2012</a:t>
            </a:r>
          </a:p>
          <a:p>
            <a:r>
              <a:rPr lang="en-US" dirty="0" smtClean="0"/>
              <a:t>2013 and 2014 studies support comparisons over time</a:t>
            </a:r>
          </a:p>
        </p:txBody>
      </p:sp>
    </p:spTree>
    <p:extLst>
      <p:ext uri="{BB962C8B-B14F-4D97-AF65-F5344CB8AC3E}">
        <p14:creationId xmlns:p14="http://schemas.microsoft.com/office/powerpoint/2010/main" val="209333636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Definition of Early Learning Workforce</a:t>
            </a:r>
            <a:endParaRPr lang="en-US" dirty="0"/>
          </a:p>
        </p:txBody>
      </p:sp>
      <p:sp>
        <p:nvSpPr>
          <p:cNvPr id="3" name="Content Placeholder 2"/>
          <p:cNvSpPr>
            <a:spLocks noGrp="1"/>
          </p:cNvSpPr>
          <p:nvPr>
            <p:ph idx="1"/>
          </p:nvPr>
        </p:nvSpPr>
        <p:spPr/>
        <p:txBody>
          <a:bodyPr/>
          <a:lstStyle/>
          <a:p>
            <a:pPr>
              <a:spcAft>
                <a:spcPts val="1200"/>
              </a:spcAft>
            </a:pPr>
            <a:r>
              <a:rPr lang="en-US" dirty="0" smtClean="0">
                <a:solidFill>
                  <a:schemeClr val="tx1"/>
                </a:solidFill>
              </a:rPr>
              <a:t>Employed in regulated child care and education facility.</a:t>
            </a:r>
          </a:p>
          <a:p>
            <a:pPr>
              <a:spcAft>
                <a:spcPts val="1200"/>
              </a:spcAft>
            </a:pPr>
            <a:r>
              <a:rPr lang="en-US" dirty="0" smtClean="0">
                <a:solidFill>
                  <a:schemeClr val="tx1"/>
                </a:solidFill>
              </a:rPr>
              <a:t>Worked directly with children and families</a:t>
            </a:r>
          </a:p>
          <a:p>
            <a:pPr lvl="1">
              <a:spcAft>
                <a:spcPts val="1200"/>
              </a:spcAft>
            </a:pPr>
            <a:r>
              <a:rPr lang="en-US" dirty="0" smtClean="0">
                <a:solidFill>
                  <a:schemeClr val="tx1"/>
                </a:solidFill>
              </a:rPr>
              <a:t>E.g., Director, teacher, assistant, aide, provider.</a:t>
            </a:r>
          </a:p>
          <a:p>
            <a:pPr>
              <a:spcAft>
                <a:spcPts val="1200"/>
              </a:spcAft>
            </a:pPr>
            <a:r>
              <a:rPr lang="en-US" dirty="0" smtClean="0">
                <a:solidFill>
                  <a:schemeClr val="tx1"/>
                </a:solidFill>
              </a:rPr>
              <a:t>Person had to work in a regulated facility in </a:t>
            </a:r>
            <a:r>
              <a:rPr lang="en-US" dirty="0">
                <a:solidFill>
                  <a:schemeClr val="tx1"/>
                </a:solidFill>
              </a:rPr>
              <a:t>2012, 2013 </a:t>
            </a:r>
            <a:r>
              <a:rPr lang="en-US" dirty="0" smtClean="0">
                <a:solidFill>
                  <a:schemeClr val="tx1"/>
                </a:solidFill>
              </a:rPr>
              <a:t>and/or 2014 to be included in study.</a:t>
            </a:r>
          </a:p>
        </p:txBody>
      </p:sp>
    </p:spTree>
    <p:extLst>
      <p:ext uri="{BB962C8B-B14F-4D97-AF65-F5344CB8AC3E}">
        <p14:creationId xmlns:p14="http://schemas.microsoft.com/office/powerpoint/2010/main" val="400514555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t>
            </a:r>
            <a:endParaRPr lang="en-US" dirty="0"/>
          </a:p>
        </p:txBody>
      </p:sp>
      <p:sp>
        <p:nvSpPr>
          <p:cNvPr id="3" name="Content Placeholder 2"/>
          <p:cNvSpPr>
            <a:spLocks noGrp="1"/>
          </p:cNvSpPr>
          <p:nvPr>
            <p:ph idx="1"/>
          </p:nvPr>
        </p:nvSpPr>
        <p:spPr/>
        <p:txBody>
          <a:bodyPr>
            <a:normAutofit fontScale="70000" lnSpcReduction="20000"/>
          </a:bodyPr>
          <a:lstStyle/>
          <a:p>
            <a:r>
              <a:rPr lang="en-US" dirty="0" smtClean="0"/>
              <a:t>24% ( up from 20% in 2013) turnover rate impacts children negatively and challenges professional development investments</a:t>
            </a:r>
          </a:p>
          <a:p>
            <a:pPr>
              <a:spcAft>
                <a:spcPts val="600"/>
              </a:spcAft>
            </a:pPr>
            <a:r>
              <a:rPr lang="en-US" dirty="0"/>
              <a:t>Almost three-fourths of the workforce is employed in regulated </a:t>
            </a:r>
            <a:r>
              <a:rPr lang="en-US" dirty="0" smtClean="0"/>
              <a:t>centers</a:t>
            </a:r>
          </a:p>
          <a:p>
            <a:r>
              <a:rPr lang="en-US" dirty="0"/>
              <a:t>S</a:t>
            </a:r>
            <a:r>
              <a:rPr lang="en-US" dirty="0" smtClean="0"/>
              <a:t>light </a:t>
            </a:r>
            <a:r>
              <a:rPr lang="en-US" dirty="0"/>
              <a:t>decrease in the number/percentage of persons employed in small home-based facilities and slight increases in both center and large home-based members of the workforce between 2012 and 2014.</a:t>
            </a:r>
          </a:p>
          <a:p>
            <a:pPr>
              <a:spcAft>
                <a:spcPts val="600"/>
              </a:spcAft>
            </a:pPr>
            <a:r>
              <a:rPr lang="en-US" dirty="0" smtClean="0"/>
              <a:t>About </a:t>
            </a:r>
            <a:r>
              <a:rPr lang="en-US" dirty="0"/>
              <a:t>a third of the workforce has a </a:t>
            </a:r>
            <a:r>
              <a:rPr lang="en-US" dirty="0" smtClean="0"/>
              <a:t>Bachelor’s Degree </a:t>
            </a:r>
            <a:r>
              <a:rPr lang="en-US" dirty="0"/>
              <a:t>or </a:t>
            </a:r>
            <a:r>
              <a:rPr lang="en-US" dirty="0" smtClean="0"/>
              <a:t>higher</a:t>
            </a:r>
            <a:endParaRPr lang="en-US" dirty="0"/>
          </a:p>
          <a:p>
            <a:r>
              <a:rPr lang="en-US" dirty="0" smtClean="0"/>
              <a:t>Workforce </a:t>
            </a:r>
            <a:r>
              <a:rPr lang="en-US" dirty="0"/>
              <a:t>members </a:t>
            </a:r>
            <a:r>
              <a:rPr lang="en-US" dirty="0" smtClean="0"/>
              <a:t>earned </a:t>
            </a:r>
            <a:r>
              <a:rPr lang="en-US" dirty="0"/>
              <a:t>higher numbers of training </a:t>
            </a:r>
            <a:r>
              <a:rPr lang="en-US" dirty="0" smtClean="0"/>
              <a:t>hours on average than is required for licensing</a:t>
            </a:r>
            <a:endParaRPr lang="en-US" dirty="0"/>
          </a:p>
          <a:p>
            <a:r>
              <a:rPr lang="en-US" dirty="0"/>
              <a:t>Numbers of the workforce having a Step on the Oregon Registry increased </a:t>
            </a:r>
            <a:r>
              <a:rPr lang="en-US" dirty="0" smtClean="0"/>
              <a:t>by 10%</a:t>
            </a:r>
          </a:p>
          <a:p>
            <a:endParaRPr lang="en-US" dirty="0"/>
          </a:p>
        </p:txBody>
      </p:sp>
      <p:sp>
        <p:nvSpPr>
          <p:cNvPr id="4" name="TextBox 3"/>
          <p:cNvSpPr txBox="1"/>
          <p:nvPr/>
        </p:nvSpPr>
        <p:spPr>
          <a:xfrm>
            <a:off x="0" y="244158"/>
            <a:ext cx="9119235" cy="1415772"/>
          </a:xfrm>
          <a:prstGeom prst="rect">
            <a:avLst/>
          </a:prstGeom>
          <a:noFill/>
        </p:spPr>
        <p:txBody>
          <a:bodyPr wrap="square" rtlCol="0">
            <a:spAutoFit/>
          </a:bodyPr>
          <a:lstStyle/>
          <a:p>
            <a:pPr algn="ctr"/>
            <a:r>
              <a:rPr lang="en-US" sz="4300" dirty="0" smtClean="0"/>
              <a:t>Findings </a:t>
            </a:r>
            <a:r>
              <a:rPr lang="en-US" sz="4300" dirty="0"/>
              <a:t>from </a:t>
            </a:r>
            <a:r>
              <a:rPr lang="en-US" sz="4300" dirty="0" smtClean="0"/>
              <a:t>2014 </a:t>
            </a:r>
          </a:p>
          <a:p>
            <a:pPr algn="ctr"/>
            <a:r>
              <a:rPr lang="en-US" sz="4300" dirty="0" smtClean="0"/>
              <a:t>comparative study</a:t>
            </a:r>
            <a:endParaRPr lang="en-US" sz="4300" dirty="0"/>
          </a:p>
        </p:txBody>
      </p:sp>
    </p:spTree>
    <p:extLst>
      <p:ext uri="{BB962C8B-B14F-4D97-AF65-F5344CB8AC3E}">
        <p14:creationId xmlns:p14="http://schemas.microsoft.com/office/powerpoint/2010/main" val="128351352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Change in Workforce: </a:t>
            </a:r>
            <a:br>
              <a:rPr lang="en-US" dirty="0" smtClean="0"/>
            </a:br>
            <a:r>
              <a:rPr lang="en-US" dirty="0" smtClean="0"/>
              <a:t>2012 to 2014</a:t>
            </a:r>
            <a:endParaRPr lang="en-US" dirty="0"/>
          </a:p>
        </p:txBody>
      </p:sp>
      <p:graphicFrame>
        <p:nvGraphicFramePr>
          <p:cNvPr id="3" name="Table 2"/>
          <p:cNvGraphicFramePr>
            <a:graphicFrameLocks noGrp="1"/>
          </p:cNvGraphicFramePr>
          <p:nvPr>
            <p:extLst>
              <p:ext uri="{D42A27DB-BD31-4B8C-83A1-F6EECF244321}">
                <p14:modId xmlns:p14="http://schemas.microsoft.com/office/powerpoint/2010/main" val="944920373"/>
              </p:ext>
            </p:extLst>
          </p:nvPr>
        </p:nvGraphicFramePr>
        <p:xfrm>
          <a:off x="2017058" y="1761564"/>
          <a:ext cx="5029200" cy="1196790"/>
        </p:xfrm>
        <a:graphic>
          <a:graphicData uri="http://schemas.openxmlformats.org/drawingml/2006/table">
            <a:tbl>
              <a:tblPr firstRow="1" firstCol="1" bandRow="1">
                <a:tableStyleId>{5C22544A-7EE6-4342-B048-85BDC9FD1C3A}</a:tableStyleId>
              </a:tblPr>
              <a:tblGrid>
                <a:gridCol w="1777740">
                  <a:extLst>
                    <a:ext uri="{9D8B030D-6E8A-4147-A177-3AD203B41FA5}">
                      <a16:colId xmlns:a16="http://schemas.microsoft.com/office/drawing/2014/main" val="1207388662"/>
                    </a:ext>
                  </a:extLst>
                </a:gridCol>
                <a:gridCol w="1575060">
                  <a:extLst>
                    <a:ext uri="{9D8B030D-6E8A-4147-A177-3AD203B41FA5}">
                      <a16:colId xmlns:a16="http://schemas.microsoft.com/office/drawing/2014/main" val="3721976672"/>
                    </a:ext>
                  </a:extLst>
                </a:gridCol>
                <a:gridCol w="1676400">
                  <a:extLst>
                    <a:ext uri="{9D8B030D-6E8A-4147-A177-3AD203B41FA5}">
                      <a16:colId xmlns:a16="http://schemas.microsoft.com/office/drawing/2014/main" val="6184659"/>
                    </a:ext>
                  </a:extLst>
                </a:gridCol>
              </a:tblGrid>
              <a:tr h="598395">
                <a:tc>
                  <a:txBody>
                    <a:bodyPr/>
                    <a:lstStyle/>
                    <a:p>
                      <a:pPr marL="0" marR="0" algn="ctr">
                        <a:lnSpc>
                          <a:spcPct val="115000"/>
                        </a:lnSpc>
                        <a:spcBef>
                          <a:spcPts val="0"/>
                        </a:spcBef>
                        <a:spcAft>
                          <a:spcPts val="0"/>
                        </a:spcAft>
                      </a:pPr>
                      <a:r>
                        <a:rPr lang="en-US" dirty="0"/>
                        <a:t>2012</a:t>
                      </a:r>
                    </a:p>
                  </a:txBody>
                  <a:tcPr marL="68580" marR="68580" marT="0" marB="0" anchor="ctr"/>
                </a:tc>
                <a:tc>
                  <a:txBody>
                    <a:bodyPr/>
                    <a:lstStyle/>
                    <a:p>
                      <a:pPr marL="0" marR="0" algn="ctr">
                        <a:lnSpc>
                          <a:spcPct val="115000"/>
                        </a:lnSpc>
                        <a:spcBef>
                          <a:spcPts val="0"/>
                        </a:spcBef>
                        <a:spcAft>
                          <a:spcPts val="0"/>
                        </a:spcAft>
                      </a:pPr>
                      <a:r>
                        <a:rPr lang="en-US" dirty="0"/>
                        <a:t>2013</a:t>
                      </a:r>
                    </a:p>
                  </a:txBody>
                  <a:tcPr marL="68580" marR="68580" marT="0" marB="0" anchor="ctr"/>
                </a:tc>
                <a:tc>
                  <a:txBody>
                    <a:bodyPr/>
                    <a:lstStyle/>
                    <a:p>
                      <a:pPr marL="0" marR="0" algn="ctr">
                        <a:lnSpc>
                          <a:spcPct val="115000"/>
                        </a:lnSpc>
                        <a:spcBef>
                          <a:spcPts val="0"/>
                        </a:spcBef>
                        <a:spcAft>
                          <a:spcPts val="0"/>
                        </a:spcAft>
                      </a:pPr>
                      <a:r>
                        <a:rPr lang="en-US"/>
                        <a:t>2014</a:t>
                      </a:r>
                    </a:p>
                  </a:txBody>
                  <a:tcPr marL="68580" marR="68580" marT="0" marB="0" anchor="ctr"/>
                </a:tc>
                <a:extLst>
                  <a:ext uri="{0D108BD9-81ED-4DB2-BD59-A6C34878D82A}">
                    <a16:rowId xmlns:a16="http://schemas.microsoft.com/office/drawing/2014/main" val="2401181303"/>
                  </a:ext>
                </a:extLst>
              </a:tr>
              <a:tr h="598395">
                <a:tc>
                  <a:txBody>
                    <a:bodyPr/>
                    <a:lstStyle/>
                    <a:p>
                      <a:pPr marL="0" marR="0" algn="ctr">
                        <a:lnSpc>
                          <a:spcPct val="115000"/>
                        </a:lnSpc>
                        <a:spcBef>
                          <a:spcPts val="0"/>
                        </a:spcBef>
                        <a:spcAft>
                          <a:spcPts val="0"/>
                        </a:spcAft>
                      </a:pPr>
                      <a:r>
                        <a:rPr lang="en-US" dirty="0"/>
                        <a:t>20,873</a:t>
                      </a:r>
                    </a:p>
                  </a:txBody>
                  <a:tcPr marL="68580" marR="68580" marT="0" marB="0" anchor="ctr"/>
                </a:tc>
                <a:tc>
                  <a:txBody>
                    <a:bodyPr/>
                    <a:lstStyle/>
                    <a:p>
                      <a:pPr marL="0" marR="0" algn="ctr">
                        <a:lnSpc>
                          <a:spcPct val="115000"/>
                        </a:lnSpc>
                        <a:spcBef>
                          <a:spcPts val="0"/>
                        </a:spcBef>
                        <a:spcAft>
                          <a:spcPts val="0"/>
                        </a:spcAft>
                      </a:pPr>
                      <a:r>
                        <a:rPr lang="en-US" dirty="0"/>
                        <a:t>23,488</a:t>
                      </a:r>
                    </a:p>
                  </a:txBody>
                  <a:tcPr marL="68580" marR="68580" marT="0" marB="0" anchor="ctr"/>
                </a:tc>
                <a:tc>
                  <a:txBody>
                    <a:bodyPr/>
                    <a:lstStyle/>
                    <a:p>
                      <a:pPr marL="0" marR="0" algn="ctr">
                        <a:lnSpc>
                          <a:spcPct val="115000"/>
                        </a:lnSpc>
                        <a:spcBef>
                          <a:spcPts val="0"/>
                        </a:spcBef>
                        <a:spcAft>
                          <a:spcPts val="0"/>
                        </a:spcAft>
                      </a:pPr>
                      <a:r>
                        <a:rPr lang="en-US" dirty="0"/>
                        <a:t>22,101</a:t>
                      </a:r>
                    </a:p>
                  </a:txBody>
                  <a:tcPr marL="68580" marR="68580" marT="0" marB="0" anchor="ctr"/>
                </a:tc>
                <a:extLst>
                  <a:ext uri="{0D108BD9-81ED-4DB2-BD59-A6C34878D82A}">
                    <a16:rowId xmlns:a16="http://schemas.microsoft.com/office/drawing/2014/main" val="2275101751"/>
                  </a:ext>
                </a:extLst>
              </a:tr>
            </a:tbl>
          </a:graphicData>
        </a:graphic>
      </p:graphicFrame>
      <p:graphicFrame>
        <p:nvGraphicFramePr>
          <p:cNvPr id="5" name="Table 4"/>
          <p:cNvGraphicFramePr>
            <a:graphicFrameLocks noGrp="1"/>
          </p:cNvGraphicFramePr>
          <p:nvPr>
            <p:extLst>
              <p:ext uri="{D42A27DB-BD31-4B8C-83A1-F6EECF244321}">
                <p14:modId xmlns:p14="http://schemas.microsoft.com/office/powerpoint/2010/main" val="2996428468"/>
              </p:ext>
            </p:extLst>
          </p:nvPr>
        </p:nvGraphicFramePr>
        <p:xfrm>
          <a:off x="656822" y="3135910"/>
          <a:ext cx="7778839" cy="3110344"/>
        </p:xfrm>
        <a:graphic>
          <a:graphicData uri="http://schemas.openxmlformats.org/drawingml/2006/table">
            <a:tbl>
              <a:tblPr firstRow="1" firstCol="1" bandRow="1">
                <a:tableStyleId>{5C22544A-7EE6-4342-B048-85BDC9FD1C3A}</a:tableStyleId>
              </a:tblPr>
              <a:tblGrid>
                <a:gridCol w="4461063">
                  <a:extLst>
                    <a:ext uri="{9D8B030D-6E8A-4147-A177-3AD203B41FA5}">
                      <a16:colId xmlns:a16="http://schemas.microsoft.com/office/drawing/2014/main" val="1653729132"/>
                    </a:ext>
                  </a:extLst>
                </a:gridCol>
                <a:gridCol w="1658888">
                  <a:extLst>
                    <a:ext uri="{9D8B030D-6E8A-4147-A177-3AD203B41FA5}">
                      <a16:colId xmlns:a16="http://schemas.microsoft.com/office/drawing/2014/main" val="3832719175"/>
                    </a:ext>
                  </a:extLst>
                </a:gridCol>
                <a:gridCol w="1658888">
                  <a:extLst>
                    <a:ext uri="{9D8B030D-6E8A-4147-A177-3AD203B41FA5}">
                      <a16:colId xmlns:a16="http://schemas.microsoft.com/office/drawing/2014/main" val="3219684674"/>
                    </a:ext>
                  </a:extLst>
                </a:gridCol>
              </a:tblGrid>
              <a:tr h="1123945">
                <a:tc>
                  <a:txBody>
                    <a:bodyPr/>
                    <a:lstStyle/>
                    <a:p>
                      <a:pPr marL="0" marR="0">
                        <a:lnSpc>
                          <a:spcPct val="115000"/>
                        </a:lnSpc>
                        <a:spcBef>
                          <a:spcPts val="0"/>
                        </a:spcBef>
                        <a:spcAft>
                          <a:spcPts val="0"/>
                        </a:spcAft>
                      </a:pPr>
                      <a:r>
                        <a:rPr lang="en-US" sz="1100" dirty="0">
                          <a:effectLst/>
                        </a:rPr>
                        <a:t>Changes in Workforce</a:t>
                      </a:r>
                      <a:endParaRPr lang="en-US" sz="1100" dirty="0">
                        <a:solidFill>
                          <a:srgbClr val="4A442A"/>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1000">
                          <a:effectLst/>
                        </a:rPr>
                        <a:t>Between </a:t>
                      </a:r>
                      <a:br>
                        <a:rPr lang="en-US" sz="1000">
                          <a:effectLst/>
                        </a:rPr>
                      </a:br>
                      <a:r>
                        <a:rPr lang="en-US" sz="1000">
                          <a:effectLst/>
                        </a:rPr>
                        <a:t>2012 and 2013</a:t>
                      </a:r>
                      <a:endParaRPr lang="en-US" sz="1100">
                        <a:solidFill>
                          <a:srgbClr val="4A442A"/>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1000">
                          <a:effectLst/>
                        </a:rPr>
                        <a:t>Between </a:t>
                      </a:r>
                      <a:br>
                        <a:rPr lang="en-US" sz="1000">
                          <a:effectLst/>
                        </a:rPr>
                      </a:br>
                      <a:r>
                        <a:rPr lang="en-US" sz="1000">
                          <a:effectLst/>
                        </a:rPr>
                        <a:t>2013 and 2014</a:t>
                      </a:r>
                      <a:endParaRPr lang="en-US" sz="1100">
                        <a:solidFill>
                          <a:srgbClr val="4A442A"/>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304596217"/>
                  </a:ext>
                </a:extLst>
              </a:tr>
              <a:tr h="662133">
                <a:tc>
                  <a:txBody>
                    <a:bodyPr/>
                    <a:lstStyle/>
                    <a:p>
                      <a:pPr marL="0" marR="0">
                        <a:lnSpc>
                          <a:spcPct val="115000"/>
                        </a:lnSpc>
                        <a:spcBef>
                          <a:spcPts val="0"/>
                        </a:spcBef>
                        <a:spcAft>
                          <a:spcPts val="0"/>
                        </a:spcAft>
                      </a:pPr>
                      <a:r>
                        <a:rPr lang="en-US" sz="1100" dirty="0">
                          <a:effectLst/>
                        </a:rPr>
                        <a:t>Left Workforce </a:t>
                      </a:r>
                      <a:r>
                        <a:rPr lang="en-US" sz="900" dirty="0">
                          <a:effectLst/>
                        </a:rPr>
                        <a:t>(previous year </a:t>
                      </a:r>
                      <a:r>
                        <a:rPr lang="en-US" sz="900" dirty="0" smtClean="0">
                          <a:effectLst/>
                        </a:rPr>
                        <a:t>only)</a:t>
                      </a:r>
                      <a:endParaRPr lang="en-US" sz="1100" dirty="0">
                        <a:solidFill>
                          <a:srgbClr val="4A442A"/>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r">
                        <a:lnSpc>
                          <a:spcPct val="115000"/>
                        </a:lnSpc>
                        <a:spcBef>
                          <a:spcPts val="0"/>
                        </a:spcBef>
                        <a:spcAft>
                          <a:spcPts val="0"/>
                        </a:spcAft>
                      </a:pPr>
                      <a:r>
                        <a:rPr lang="en-US" sz="1100">
                          <a:effectLst/>
                        </a:rPr>
                        <a:t>4,221</a:t>
                      </a:r>
                      <a:endParaRPr lang="en-US" sz="1100">
                        <a:solidFill>
                          <a:srgbClr val="4A442A"/>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r">
                        <a:lnSpc>
                          <a:spcPct val="115000"/>
                        </a:lnSpc>
                        <a:spcBef>
                          <a:spcPts val="0"/>
                        </a:spcBef>
                        <a:spcAft>
                          <a:spcPts val="0"/>
                        </a:spcAft>
                      </a:pPr>
                      <a:r>
                        <a:rPr lang="en-US" sz="1100">
                          <a:effectLst/>
                        </a:rPr>
                        <a:t>5,606</a:t>
                      </a:r>
                      <a:endParaRPr lang="en-US" sz="1100">
                        <a:solidFill>
                          <a:srgbClr val="4A442A"/>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251291643"/>
                  </a:ext>
                </a:extLst>
              </a:tr>
              <a:tr h="662133">
                <a:tc>
                  <a:txBody>
                    <a:bodyPr/>
                    <a:lstStyle/>
                    <a:p>
                      <a:pPr marL="0" marR="0">
                        <a:lnSpc>
                          <a:spcPct val="115000"/>
                        </a:lnSpc>
                        <a:spcBef>
                          <a:spcPts val="0"/>
                        </a:spcBef>
                        <a:spcAft>
                          <a:spcPts val="0"/>
                        </a:spcAft>
                      </a:pPr>
                      <a:r>
                        <a:rPr lang="en-US" sz="1100" dirty="0">
                          <a:effectLst/>
                        </a:rPr>
                        <a:t>Entered Workforce</a:t>
                      </a:r>
                      <a:r>
                        <a:rPr lang="en-US" sz="900" dirty="0">
                          <a:effectLst/>
                        </a:rPr>
                        <a:t> (current year only)</a:t>
                      </a:r>
                      <a:endParaRPr lang="en-US" sz="1100" dirty="0">
                        <a:solidFill>
                          <a:srgbClr val="4A442A"/>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r">
                        <a:lnSpc>
                          <a:spcPct val="115000"/>
                        </a:lnSpc>
                        <a:spcBef>
                          <a:spcPts val="0"/>
                        </a:spcBef>
                        <a:spcAft>
                          <a:spcPts val="0"/>
                        </a:spcAft>
                      </a:pPr>
                      <a:r>
                        <a:rPr lang="en-US" sz="1100">
                          <a:effectLst/>
                        </a:rPr>
                        <a:t>6,836</a:t>
                      </a:r>
                      <a:endParaRPr lang="en-US" sz="1100">
                        <a:solidFill>
                          <a:srgbClr val="4A442A"/>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r">
                        <a:lnSpc>
                          <a:spcPct val="115000"/>
                        </a:lnSpc>
                        <a:spcBef>
                          <a:spcPts val="0"/>
                        </a:spcBef>
                        <a:spcAft>
                          <a:spcPts val="0"/>
                        </a:spcAft>
                      </a:pPr>
                      <a:r>
                        <a:rPr lang="en-US" sz="1100">
                          <a:effectLst/>
                        </a:rPr>
                        <a:t>3,898</a:t>
                      </a:r>
                      <a:endParaRPr lang="en-US" sz="1100">
                        <a:solidFill>
                          <a:srgbClr val="4A442A"/>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465352315"/>
                  </a:ext>
                </a:extLst>
              </a:tr>
              <a:tr h="662133">
                <a:tc>
                  <a:txBody>
                    <a:bodyPr/>
                    <a:lstStyle/>
                    <a:p>
                      <a:pPr marL="0" marR="0">
                        <a:lnSpc>
                          <a:spcPct val="115000"/>
                        </a:lnSpc>
                        <a:spcBef>
                          <a:spcPts val="0"/>
                        </a:spcBef>
                        <a:spcAft>
                          <a:spcPts val="0"/>
                        </a:spcAft>
                      </a:pPr>
                      <a:r>
                        <a:rPr lang="en-US" sz="1100">
                          <a:effectLst/>
                        </a:rPr>
                        <a:t>Remained in Workforce </a:t>
                      </a:r>
                      <a:r>
                        <a:rPr lang="en-US" sz="900">
                          <a:effectLst/>
                        </a:rPr>
                        <a:t>(both years)</a:t>
                      </a:r>
                      <a:endParaRPr lang="en-US" sz="1100">
                        <a:solidFill>
                          <a:srgbClr val="4A442A"/>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r">
                        <a:lnSpc>
                          <a:spcPct val="115000"/>
                        </a:lnSpc>
                        <a:spcBef>
                          <a:spcPts val="0"/>
                        </a:spcBef>
                        <a:spcAft>
                          <a:spcPts val="0"/>
                        </a:spcAft>
                      </a:pPr>
                      <a:r>
                        <a:rPr lang="en-US" sz="1100">
                          <a:effectLst/>
                        </a:rPr>
                        <a:t>16,652</a:t>
                      </a:r>
                      <a:endParaRPr lang="en-US" sz="1100">
                        <a:solidFill>
                          <a:srgbClr val="4A442A"/>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r">
                        <a:lnSpc>
                          <a:spcPct val="115000"/>
                        </a:lnSpc>
                        <a:spcBef>
                          <a:spcPts val="0"/>
                        </a:spcBef>
                        <a:spcAft>
                          <a:spcPts val="0"/>
                        </a:spcAft>
                      </a:pPr>
                      <a:r>
                        <a:rPr lang="en-US" sz="1100" dirty="0">
                          <a:effectLst/>
                        </a:rPr>
                        <a:t>18,203</a:t>
                      </a:r>
                      <a:endParaRPr lang="en-US" sz="1100" dirty="0">
                        <a:solidFill>
                          <a:srgbClr val="4A442A"/>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379977188"/>
                  </a:ext>
                </a:extLst>
              </a:tr>
            </a:tbl>
          </a:graphicData>
        </a:graphic>
      </p:graphicFrame>
      <p:sp>
        <p:nvSpPr>
          <p:cNvPr id="6" name="Rectangle 51"/>
          <p:cNvSpPr>
            <a:spLocks noChangeArrowheads="1"/>
          </p:cNvSpPr>
          <p:nvPr/>
        </p:nvSpPr>
        <p:spPr bwMode="auto">
          <a:xfrm>
            <a:off x="2370138" y="3624263"/>
            <a:ext cx="9144000" cy="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smtClean="0">
                <a:ln>
                  <a:noFill/>
                </a:ln>
                <a:solidFill>
                  <a:schemeClr val="tx1"/>
                </a:solidFill>
                <a:effectLst/>
                <a:latin typeface="Arial" panose="020B0604020202020204" pitchFamily="34" charset="0"/>
              </a:rPr>
              <a:t/>
            </a:r>
            <a:br>
              <a:rPr kumimoji="0" lang="en-US" altLang="en-US" sz="1800" b="0" i="0" u="none" strike="noStrike" cap="none" normalizeH="0" baseline="0" smtClean="0">
                <a:ln>
                  <a:noFill/>
                </a:ln>
                <a:solidFill>
                  <a:schemeClr val="tx1"/>
                </a:solidFill>
                <a:effectLst/>
                <a:latin typeface="Arial" panose="020B0604020202020204" pitchFamily="34" charset="0"/>
              </a:rPr>
            </a:b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69090733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Workforce by Type of Care</a:t>
            </a:r>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3362417368"/>
              </p:ext>
            </p:extLst>
          </p:nvPr>
        </p:nvGraphicFramePr>
        <p:xfrm>
          <a:off x="708336" y="1931830"/>
          <a:ext cx="7650052" cy="4121240"/>
        </p:xfrm>
        <a:graphic>
          <a:graphicData uri="http://schemas.openxmlformats.org/drawingml/2006/table">
            <a:tbl>
              <a:tblPr firstRow="1" firstCol="1" bandRow="1">
                <a:tableStyleId>{5C22544A-7EE6-4342-B048-85BDC9FD1C3A}</a:tableStyleId>
              </a:tblPr>
              <a:tblGrid>
                <a:gridCol w="2388553">
                  <a:extLst>
                    <a:ext uri="{9D8B030D-6E8A-4147-A177-3AD203B41FA5}">
                      <a16:colId xmlns:a16="http://schemas.microsoft.com/office/drawing/2014/main" val="2131671915"/>
                    </a:ext>
                  </a:extLst>
                </a:gridCol>
                <a:gridCol w="801752">
                  <a:extLst>
                    <a:ext uri="{9D8B030D-6E8A-4147-A177-3AD203B41FA5}">
                      <a16:colId xmlns:a16="http://schemas.microsoft.com/office/drawing/2014/main" val="1642005187"/>
                    </a:ext>
                  </a:extLst>
                </a:gridCol>
                <a:gridCol w="860213">
                  <a:extLst>
                    <a:ext uri="{9D8B030D-6E8A-4147-A177-3AD203B41FA5}">
                      <a16:colId xmlns:a16="http://schemas.microsoft.com/office/drawing/2014/main" val="1625807766"/>
                    </a:ext>
                  </a:extLst>
                </a:gridCol>
                <a:gridCol w="826807">
                  <a:extLst>
                    <a:ext uri="{9D8B030D-6E8A-4147-A177-3AD203B41FA5}">
                      <a16:colId xmlns:a16="http://schemas.microsoft.com/office/drawing/2014/main" val="2210271903"/>
                    </a:ext>
                  </a:extLst>
                </a:gridCol>
                <a:gridCol w="826807">
                  <a:extLst>
                    <a:ext uri="{9D8B030D-6E8A-4147-A177-3AD203B41FA5}">
                      <a16:colId xmlns:a16="http://schemas.microsoft.com/office/drawing/2014/main" val="3543727637"/>
                    </a:ext>
                  </a:extLst>
                </a:gridCol>
                <a:gridCol w="375822">
                  <a:extLst>
                    <a:ext uri="{9D8B030D-6E8A-4147-A177-3AD203B41FA5}">
                      <a16:colId xmlns:a16="http://schemas.microsoft.com/office/drawing/2014/main" val="2572596798"/>
                    </a:ext>
                  </a:extLst>
                </a:gridCol>
                <a:gridCol w="826807">
                  <a:extLst>
                    <a:ext uri="{9D8B030D-6E8A-4147-A177-3AD203B41FA5}">
                      <a16:colId xmlns:a16="http://schemas.microsoft.com/office/drawing/2014/main" val="131932817"/>
                    </a:ext>
                  </a:extLst>
                </a:gridCol>
                <a:gridCol w="743291">
                  <a:extLst>
                    <a:ext uri="{9D8B030D-6E8A-4147-A177-3AD203B41FA5}">
                      <a16:colId xmlns:a16="http://schemas.microsoft.com/office/drawing/2014/main" val="2700578592"/>
                    </a:ext>
                  </a:extLst>
                </a:gridCol>
              </a:tblGrid>
              <a:tr h="732651">
                <a:tc>
                  <a:txBody>
                    <a:bodyPr/>
                    <a:lstStyle/>
                    <a:p>
                      <a:pPr marL="0" marR="0">
                        <a:lnSpc>
                          <a:spcPct val="115000"/>
                        </a:lnSpc>
                        <a:spcBef>
                          <a:spcPts val="0"/>
                        </a:spcBef>
                        <a:spcAft>
                          <a:spcPts val="0"/>
                        </a:spcAft>
                      </a:pPr>
                      <a:r>
                        <a:rPr lang="en-US" sz="1100">
                          <a:effectLst/>
                        </a:rPr>
                        <a:t>Workforce by Type of Care</a:t>
                      </a:r>
                      <a:endParaRPr lang="en-US" sz="1100">
                        <a:solidFill>
                          <a:srgbClr val="4A442A"/>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gridSpan="2">
                  <a:txBody>
                    <a:bodyPr/>
                    <a:lstStyle/>
                    <a:p>
                      <a:pPr marL="0" marR="0" algn="ctr">
                        <a:lnSpc>
                          <a:spcPct val="115000"/>
                        </a:lnSpc>
                        <a:spcBef>
                          <a:spcPts val="0"/>
                        </a:spcBef>
                        <a:spcAft>
                          <a:spcPts val="0"/>
                        </a:spcAft>
                      </a:pPr>
                      <a:r>
                        <a:rPr lang="en-US" sz="1100">
                          <a:effectLst/>
                        </a:rPr>
                        <a:t>2012</a:t>
                      </a:r>
                      <a:endParaRPr lang="en-US" sz="1100">
                        <a:solidFill>
                          <a:srgbClr val="4A442A"/>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hMerge="1">
                  <a:txBody>
                    <a:bodyPr/>
                    <a:lstStyle/>
                    <a:p>
                      <a:endParaRPr lang="en-US"/>
                    </a:p>
                  </a:txBody>
                  <a:tcPr/>
                </a:tc>
                <a:tc gridSpan="2">
                  <a:txBody>
                    <a:bodyPr/>
                    <a:lstStyle/>
                    <a:p>
                      <a:pPr marL="0" marR="0" algn="ctr">
                        <a:lnSpc>
                          <a:spcPct val="115000"/>
                        </a:lnSpc>
                        <a:spcBef>
                          <a:spcPts val="0"/>
                        </a:spcBef>
                        <a:spcAft>
                          <a:spcPts val="0"/>
                        </a:spcAft>
                      </a:pPr>
                      <a:r>
                        <a:rPr lang="en-US" sz="1100">
                          <a:effectLst/>
                        </a:rPr>
                        <a:t>2014</a:t>
                      </a:r>
                      <a:endParaRPr lang="en-US" sz="1100">
                        <a:solidFill>
                          <a:srgbClr val="4A442A"/>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hMerge="1">
                  <a:txBody>
                    <a:bodyPr/>
                    <a:lstStyle/>
                    <a:p>
                      <a:endParaRPr lang="en-US"/>
                    </a:p>
                  </a:txBody>
                  <a:tcPr/>
                </a:tc>
                <a:tc>
                  <a:txBody>
                    <a:bodyPr/>
                    <a:lstStyle/>
                    <a:p>
                      <a:pPr>
                        <a:lnSpc>
                          <a:spcPct val="115000"/>
                        </a:lnSpc>
                      </a:pPr>
                      <a:endParaRPr lang="en-US" sz="1100">
                        <a:effectLst/>
                        <a:latin typeface="Calibri" panose="020F0502020204030204" pitchFamily="34" charset="0"/>
                      </a:endParaRPr>
                    </a:p>
                  </a:txBody>
                  <a:tcPr marL="68580" marR="68580" marT="0" marB="0" anchor="b"/>
                </a:tc>
                <a:tc gridSpan="2">
                  <a:txBody>
                    <a:bodyPr/>
                    <a:lstStyle/>
                    <a:p>
                      <a:pPr marL="0" marR="0" algn="ctr">
                        <a:lnSpc>
                          <a:spcPct val="115000"/>
                        </a:lnSpc>
                        <a:spcBef>
                          <a:spcPts val="0"/>
                        </a:spcBef>
                        <a:spcAft>
                          <a:spcPts val="0"/>
                        </a:spcAft>
                      </a:pPr>
                      <a:r>
                        <a:rPr lang="en-US" sz="900" dirty="0">
                          <a:effectLst/>
                        </a:rPr>
                        <a:t>Difference</a:t>
                      </a:r>
                      <a:endParaRPr lang="en-US" sz="1100" dirty="0">
                        <a:effectLst/>
                      </a:endParaRPr>
                    </a:p>
                    <a:p>
                      <a:pPr marL="0" marR="0" algn="ctr">
                        <a:lnSpc>
                          <a:spcPct val="115000"/>
                        </a:lnSpc>
                        <a:spcBef>
                          <a:spcPts val="0"/>
                        </a:spcBef>
                        <a:spcAft>
                          <a:spcPts val="0"/>
                        </a:spcAft>
                      </a:pPr>
                      <a:r>
                        <a:rPr lang="en-US" sz="900" dirty="0">
                          <a:effectLst/>
                        </a:rPr>
                        <a:t>2012 to 2014</a:t>
                      </a:r>
                      <a:endParaRPr lang="en-US" sz="1100" dirty="0">
                        <a:solidFill>
                          <a:srgbClr val="4A442A"/>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hMerge="1">
                  <a:txBody>
                    <a:bodyPr/>
                    <a:lstStyle/>
                    <a:p>
                      <a:endParaRPr lang="en-US"/>
                    </a:p>
                  </a:txBody>
                  <a:tcPr/>
                </a:tc>
                <a:extLst>
                  <a:ext uri="{0D108BD9-81ED-4DB2-BD59-A6C34878D82A}">
                    <a16:rowId xmlns:a16="http://schemas.microsoft.com/office/drawing/2014/main" val="3629980513"/>
                  </a:ext>
                </a:extLst>
              </a:tr>
              <a:tr h="1071570">
                <a:tc>
                  <a:txBody>
                    <a:bodyPr/>
                    <a:lstStyle/>
                    <a:p>
                      <a:pPr>
                        <a:lnSpc>
                          <a:spcPct val="115000"/>
                        </a:lnSpc>
                      </a:pPr>
                      <a:endParaRPr lang="en-US" sz="1100" dirty="0">
                        <a:effectLst/>
                        <a:latin typeface="Calibri" panose="020F0502020204030204" pitchFamily="34" charset="0"/>
                      </a:endParaRPr>
                    </a:p>
                  </a:txBody>
                  <a:tcPr marL="68580" marR="68580" marT="0" marB="0" anchor="ctr"/>
                </a:tc>
                <a:tc>
                  <a:txBody>
                    <a:bodyPr/>
                    <a:lstStyle/>
                    <a:p>
                      <a:pPr marL="0" marR="0" algn="ctr">
                        <a:lnSpc>
                          <a:spcPct val="115000"/>
                        </a:lnSpc>
                        <a:spcBef>
                          <a:spcPts val="0"/>
                        </a:spcBef>
                        <a:spcAft>
                          <a:spcPts val="0"/>
                        </a:spcAft>
                      </a:pPr>
                      <a:r>
                        <a:rPr lang="en-US" sz="1000">
                          <a:effectLst/>
                        </a:rPr>
                        <a:t>N</a:t>
                      </a:r>
                      <a:endParaRPr lang="en-US" sz="1100">
                        <a:solidFill>
                          <a:srgbClr val="4A442A"/>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1000">
                          <a:effectLst/>
                        </a:rPr>
                        <a:t>%</a:t>
                      </a:r>
                      <a:r>
                        <a:rPr lang="en-US" sz="800">
                          <a:effectLst/>
                        </a:rPr>
                        <a:t> of workforce</a:t>
                      </a:r>
                      <a:endParaRPr lang="en-US" sz="1100">
                        <a:solidFill>
                          <a:srgbClr val="4A442A"/>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1000">
                          <a:effectLst/>
                        </a:rPr>
                        <a:t>N</a:t>
                      </a:r>
                      <a:endParaRPr lang="en-US" sz="1100">
                        <a:solidFill>
                          <a:srgbClr val="4A442A"/>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1000" dirty="0">
                          <a:effectLst/>
                        </a:rPr>
                        <a:t>%</a:t>
                      </a:r>
                      <a:r>
                        <a:rPr lang="en-US" sz="800" dirty="0">
                          <a:effectLst/>
                        </a:rPr>
                        <a:t> of workforce</a:t>
                      </a:r>
                      <a:endParaRPr lang="en-US" sz="1100" dirty="0">
                        <a:solidFill>
                          <a:srgbClr val="4A442A"/>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nSpc>
                          <a:spcPct val="115000"/>
                        </a:lnSpc>
                      </a:pPr>
                      <a:endParaRPr lang="en-US" sz="1100">
                        <a:effectLst/>
                        <a:latin typeface="Calibri" panose="020F0502020204030204" pitchFamily="34" charset="0"/>
                      </a:endParaRPr>
                    </a:p>
                  </a:txBody>
                  <a:tcPr marL="68580" marR="68580" marT="0" marB="0" anchor="b"/>
                </a:tc>
                <a:tc>
                  <a:txBody>
                    <a:bodyPr/>
                    <a:lstStyle/>
                    <a:p>
                      <a:pPr marL="0" marR="0" algn="ctr">
                        <a:lnSpc>
                          <a:spcPct val="115000"/>
                        </a:lnSpc>
                        <a:spcBef>
                          <a:spcPts val="0"/>
                        </a:spcBef>
                        <a:spcAft>
                          <a:spcPts val="0"/>
                        </a:spcAft>
                      </a:pPr>
                      <a:r>
                        <a:rPr lang="en-US" sz="1000">
                          <a:effectLst/>
                        </a:rPr>
                        <a:t>N</a:t>
                      </a:r>
                      <a:endParaRPr lang="en-US" sz="1100">
                        <a:solidFill>
                          <a:srgbClr val="4A442A"/>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1000" dirty="0">
                          <a:effectLst/>
                        </a:rPr>
                        <a:t>%</a:t>
                      </a:r>
                      <a:r>
                        <a:rPr lang="en-US" sz="800" dirty="0">
                          <a:effectLst/>
                        </a:rPr>
                        <a:t> of workforce</a:t>
                      </a:r>
                      <a:endParaRPr lang="en-US" sz="1100" dirty="0">
                        <a:solidFill>
                          <a:srgbClr val="4A442A"/>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621923000"/>
                  </a:ext>
                </a:extLst>
              </a:tr>
              <a:tr h="479604">
                <a:tc>
                  <a:txBody>
                    <a:bodyPr/>
                    <a:lstStyle/>
                    <a:p>
                      <a:pPr marL="0" marR="0">
                        <a:lnSpc>
                          <a:spcPct val="115000"/>
                        </a:lnSpc>
                        <a:spcBef>
                          <a:spcPts val="0"/>
                        </a:spcBef>
                        <a:spcAft>
                          <a:spcPts val="0"/>
                        </a:spcAft>
                      </a:pPr>
                      <a:r>
                        <a:rPr lang="en-US" sz="1100">
                          <a:effectLst/>
                        </a:rPr>
                        <a:t>Center</a:t>
                      </a:r>
                      <a:endParaRPr lang="en-US" sz="1100">
                        <a:solidFill>
                          <a:srgbClr val="4A442A"/>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r">
                        <a:lnSpc>
                          <a:spcPct val="115000"/>
                        </a:lnSpc>
                        <a:spcBef>
                          <a:spcPts val="0"/>
                        </a:spcBef>
                        <a:spcAft>
                          <a:spcPts val="0"/>
                        </a:spcAft>
                      </a:pPr>
                      <a:r>
                        <a:rPr lang="en-US" sz="1100">
                          <a:effectLst/>
                        </a:rPr>
                        <a:t>15,069</a:t>
                      </a:r>
                      <a:endParaRPr lang="en-US" sz="1100">
                        <a:solidFill>
                          <a:srgbClr val="4A442A"/>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r">
                        <a:lnSpc>
                          <a:spcPct val="115000"/>
                        </a:lnSpc>
                        <a:spcBef>
                          <a:spcPts val="0"/>
                        </a:spcBef>
                        <a:spcAft>
                          <a:spcPts val="0"/>
                        </a:spcAft>
                      </a:pPr>
                      <a:r>
                        <a:rPr lang="en-US" sz="1100">
                          <a:effectLst/>
                        </a:rPr>
                        <a:t>72%</a:t>
                      </a:r>
                      <a:endParaRPr lang="en-US" sz="1100">
                        <a:solidFill>
                          <a:srgbClr val="4A442A"/>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r">
                        <a:lnSpc>
                          <a:spcPct val="115000"/>
                        </a:lnSpc>
                        <a:spcBef>
                          <a:spcPts val="0"/>
                        </a:spcBef>
                        <a:spcAft>
                          <a:spcPts val="0"/>
                        </a:spcAft>
                      </a:pPr>
                      <a:r>
                        <a:rPr lang="en-US" sz="1100">
                          <a:effectLst/>
                        </a:rPr>
                        <a:t>16,208</a:t>
                      </a:r>
                      <a:endParaRPr lang="en-US" sz="1100">
                        <a:solidFill>
                          <a:srgbClr val="4A442A"/>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r">
                        <a:lnSpc>
                          <a:spcPct val="115000"/>
                        </a:lnSpc>
                        <a:spcBef>
                          <a:spcPts val="0"/>
                        </a:spcBef>
                        <a:spcAft>
                          <a:spcPts val="0"/>
                        </a:spcAft>
                      </a:pPr>
                      <a:r>
                        <a:rPr lang="en-US" sz="1100">
                          <a:effectLst/>
                        </a:rPr>
                        <a:t>73%</a:t>
                      </a:r>
                      <a:endParaRPr lang="en-US" sz="1100">
                        <a:solidFill>
                          <a:srgbClr val="4A442A"/>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nSpc>
                          <a:spcPct val="115000"/>
                        </a:lnSpc>
                      </a:pPr>
                      <a:endParaRPr lang="en-US" sz="1100">
                        <a:effectLst/>
                        <a:latin typeface="Calibri" panose="020F0502020204030204" pitchFamily="34" charset="0"/>
                      </a:endParaRPr>
                    </a:p>
                  </a:txBody>
                  <a:tcPr marL="68580" marR="68580" marT="0" marB="0" anchor="b"/>
                </a:tc>
                <a:tc>
                  <a:txBody>
                    <a:bodyPr/>
                    <a:lstStyle/>
                    <a:p>
                      <a:pPr marL="0" marR="0" algn="r">
                        <a:lnSpc>
                          <a:spcPct val="115000"/>
                        </a:lnSpc>
                        <a:spcBef>
                          <a:spcPts val="0"/>
                        </a:spcBef>
                        <a:spcAft>
                          <a:spcPts val="0"/>
                        </a:spcAft>
                      </a:pPr>
                      <a:r>
                        <a:rPr lang="en-US" sz="1100">
                          <a:effectLst/>
                        </a:rPr>
                        <a:t>1139</a:t>
                      </a:r>
                      <a:endParaRPr lang="en-US" sz="1100">
                        <a:solidFill>
                          <a:srgbClr val="4A442A"/>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r">
                        <a:lnSpc>
                          <a:spcPct val="115000"/>
                        </a:lnSpc>
                        <a:spcBef>
                          <a:spcPts val="0"/>
                        </a:spcBef>
                        <a:spcAft>
                          <a:spcPts val="0"/>
                        </a:spcAft>
                      </a:pPr>
                      <a:r>
                        <a:rPr lang="en-US" sz="1100">
                          <a:effectLst/>
                        </a:rPr>
                        <a:t>1%</a:t>
                      </a:r>
                      <a:endParaRPr lang="en-US" sz="1100">
                        <a:solidFill>
                          <a:srgbClr val="4A442A"/>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4251705348"/>
                  </a:ext>
                </a:extLst>
              </a:tr>
              <a:tr h="462247">
                <a:tc>
                  <a:txBody>
                    <a:bodyPr/>
                    <a:lstStyle/>
                    <a:p>
                      <a:pPr marL="0" marR="0">
                        <a:lnSpc>
                          <a:spcPct val="115000"/>
                        </a:lnSpc>
                        <a:spcBef>
                          <a:spcPts val="0"/>
                        </a:spcBef>
                        <a:spcAft>
                          <a:spcPts val="0"/>
                        </a:spcAft>
                      </a:pPr>
                      <a:r>
                        <a:rPr lang="en-US" sz="1100">
                          <a:effectLst/>
                        </a:rPr>
                        <a:t>Large Home-Based</a:t>
                      </a:r>
                      <a:endParaRPr lang="en-US" sz="1100">
                        <a:solidFill>
                          <a:srgbClr val="4A442A"/>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r">
                        <a:lnSpc>
                          <a:spcPct val="115000"/>
                        </a:lnSpc>
                        <a:spcBef>
                          <a:spcPts val="0"/>
                        </a:spcBef>
                        <a:spcAft>
                          <a:spcPts val="0"/>
                        </a:spcAft>
                      </a:pPr>
                      <a:r>
                        <a:rPr lang="en-US" sz="1100">
                          <a:effectLst/>
                        </a:rPr>
                        <a:t>    2,295 </a:t>
                      </a:r>
                      <a:endParaRPr lang="en-US" sz="1100">
                        <a:solidFill>
                          <a:srgbClr val="4A442A"/>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r">
                        <a:lnSpc>
                          <a:spcPct val="115000"/>
                        </a:lnSpc>
                        <a:spcBef>
                          <a:spcPts val="0"/>
                        </a:spcBef>
                        <a:spcAft>
                          <a:spcPts val="0"/>
                        </a:spcAft>
                      </a:pPr>
                      <a:r>
                        <a:rPr lang="en-US" sz="1100">
                          <a:effectLst/>
                        </a:rPr>
                        <a:t>11%</a:t>
                      </a:r>
                      <a:endParaRPr lang="en-US" sz="1100">
                        <a:solidFill>
                          <a:srgbClr val="4A442A"/>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r">
                        <a:lnSpc>
                          <a:spcPct val="115000"/>
                        </a:lnSpc>
                        <a:spcBef>
                          <a:spcPts val="0"/>
                        </a:spcBef>
                        <a:spcAft>
                          <a:spcPts val="0"/>
                        </a:spcAft>
                      </a:pPr>
                      <a:r>
                        <a:rPr lang="en-US" sz="1100">
                          <a:effectLst/>
                        </a:rPr>
                        <a:t>2,763</a:t>
                      </a:r>
                      <a:endParaRPr lang="en-US" sz="1100">
                        <a:solidFill>
                          <a:srgbClr val="4A442A"/>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r">
                        <a:lnSpc>
                          <a:spcPct val="115000"/>
                        </a:lnSpc>
                        <a:spcBef>
                          <a:spcPts val="0"/>
                        </a:spcBef>
                        <a:spcAft>
                          <a:spcPts val="0"/>
                        </a:spcAft>
                      </a:pPr>
                      <a:r>
                        <a:rPr lang="en-US" sz="1100">
                          <a:effectLst/>
                        </a:rPr>
                        <a:t>13%</a:t>
                      </a:r>
                      <a:endParaRPr lang="en-US" sz="1100">
                        <a:solidFill>
                          <a:srgbClr val="4A442A"/>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nSpc>
                          <a:spcPct val="115000"/>
                        </a:lnSpc>
                      </a:pPr>
                      <a:endParaRPr lang="en-US" sz="1100">
                        <a:effectLst/>
                        <a:latin typeface="Calibri" panose="020F0502020204030204" pitchFamily="34" charset="0"/>
                      </a:endParaRPr>
                    </a:p>
                  </a:txBody>
                  <a:tcPr marL="68580" marR="68580" marT="0" marB="0" anchor="ctr"/>
                </a:tc>
                <a:tc>
                  <a:txBody>
                    <a:bodyPr/>
                    <a:lstStyle/>
                    <a:p>
                      <a:pPr marL="0" marR="0" algn="r">
                        <a:lnSpc>
                          <a:spcPct val="115000"/>
                        </a:lnSpc>
                        <a:spcBef>
                          <a:spcPts val="0"/>
                        </a:spcBef>
                        <a:spcAft>
                          <a:spcPts val="0"/>
                        </a:spcAft>
                      </a:pPr>
                      <a:r>
                        <a:rPr lang="en-US" sz="1100">
                          <a:effectLst/>
                        </a:rPr>
                        <a:t>468</a:t>
                      </a:r>
                      <a:endParaRPr lang="en-US" sz="1100">
                        <a:solidFill>
                          <a:srgbClr val="4A442A"/>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r">
                        <a:lnSpc>
                          <a:spcPct val="115000"/>
                        </a:lnSpc>
                        <a:spcBef>
                          <a:spcPts val="0"/>
                        </a:spcBef>
                        <a:spcAft>
                          <a:spcPts val="0"/>
                        </a:spcAft>
                      </a:pPr>
                      <a:r>
                        <a:rPr lang="en-US" sz="1100">
                          <a:effectLst/>
                        </a:rPr>
                        <a:t>2%</a:t>
                      </a:r>
                      <a:endParaRPr lang="en-US" sz="1100">
                        <a:solidFill>
                          <a:srgbClr val="4A442A"/>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2387729466"/>
                  </a:ext>
                </a:extLst>
              </a:tr>
              <a:tr h="479604">
                <a:tc>
                  <a:txBody>
                    <a:bodyPr/>
                    <a:lstStyle/>
                    <a:p>
                      <a:pPr marL="0" marR="0">
                        <a:lnSpc>
                          <a:spcPct val="115000"/>
                        </a:lnSpc>
                        <a:spcBef>
                          <a:spcPts val="0"/>
                        </a:spcBef>
                        <a:spcAft>
                          <a:spcPts val="0"/>
                        </a:spcAft>
                      </a:pPr>
                      <a:r>
                        <a:rPr lang="en-US" sz="1100">
                          <a:effectLst/>
                        </a:rPr>
                        <a:t>Small Home-Based</a:t>
                      </a:r>
                      <a:endParaRPr lang="en-US" sz="1100">
                        <a:solidFill>
                          <a:srgbClr val="4A442A"/>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r">
                        <a:lnSpc>
                          <a:spcPct val="115000"/>
                        </a:lnSpc>
                        <a:spcBef>
                          <a:spcPts val="0"/>
                        </a:spcBef>
                        <a:spcAft>
                          <a:spcPts val="0"/>
                        </a:spcAft>
                      </a:pPr>
                      <a:r>
                        <a:rPr lang="en-US" sz="1100">
                          <a:effectLst/>
                        </a:rPr>
                        <a:t>3,509</a:t>
                      </a:r>
                      <a:endParaRPr lang="en-US" sz="1100">
                        <a:solidFill>
                          <a:srgbClr val="4A442A"/>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r">
                        <a:lnSpc>
                          <a:spcPct val="115000"/>
                        </a:lnSpc>
                        <a:spcBef>
                          <a:spcPts val="0"/>
                        </a:spcBef>
                        <a:spcAft>
                          <a:spcPts val="0"/>
                        </a:spcAft>
                      </a:pPr>
                      <a:r>
                        <a:rPr lang="en-US" sz="1100">
                          <a:effectLst/>
                        </a:rPr>
                        <a:t>17%</a:t>
                      </a:r>
                      <a:endParaRPr lang="en-US" sz="1100">
                        <a:solidFill>
                          <a:srgbClr val="4A442A"/>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r">
                        <a:lnSpc>
                          <a:spcPct val="115000"/>
                        </a:lnSpc>
                        <a:spcBef>
                          <a:spcPts val="0"/>
                        </a:spcBef>
                        <a:spcAft>
                          <a:spcPts val="0"/>
                        </a:spcAft>
                      </a:pPr>
                      <a:r>
                        <a:rPr lang="en-US" sz="1100">
                          <a:effectLst/>
                        </a:rPr>
                        <a:t>3,130</a:t>
                      </a:r>
                      <a:endParaRPr lang="en-US" sz="1100">
                        <a:solidFill>
                          <a:srgbClr val="4A442A"/>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r">
                        <a:lnSpc>
                          <a:spcPct val="115000"/>
                        </a:lnSpc>
                        <a:spcBef>
                          <a:spcPts val="0"/>
                        </a:spcBef>
                        <a:spcAft>
                          <a:spcPts val="0"/>
                        </a:spcAft>
                      </a:pPr>
                      <a:r>
                        <a:rPr lang="en-US" sz="1100">
                          <a:effectLst/>
                        </a:rPr>
                        <a:t>14%</a:t>
                      </a:r>
                      <a:endParaRPr lang="en-US" sz="1100">
                        <a:solidFill>
                          <a:srgbClr val="4A442A"/>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nSpc>
                          <a:spcPct val="115000"/>
                        </a:lnSpc>
                      </a:pPr>
                      <a:endParaRPr lang="en-US" sz="1100">
                        <a:effectLst/>
                        <a:latin typeface="Calibri" panose="020F0502020204030204" pitchFamily="34" charset="0"/>
                      </a:endParaRPr>
                    </a:p>
                  </a:txBody>
                  <a:tcPr marL="68580" marR="68580" marT="0" marB="0" anchor="b"/>
                </a:tc>
                <a:tc>
                  <a:txBody>
                    <a:bodyPr/>
                    <a:lstStyle/>
                    <a:p>
                      <a:pPr marL="0" marR="0" algn="r">
                        <a:lnSpc>
                          <a:spcPct val="115000"/>
                        </a:lnSpc>
                        <a:spcBef>
                          <a:spcPts val="0"/>
                        </a:spcBef>
                        <a:spcAft>
                          <a:spcPts val="0"/>
                        </a:spcAft>
                      </a:pPr>
                      <a:r>
                        <a:rPr lang="en-US" sz="1100">
                          <a:effectLst/>
                        </a:rPr>
                        <a:t>-379</a:t>
                      </a:r>
                      <a:endParaRPr lang="en-US" sz="1100">
                        <a:solidFill>
                          <a:srgbClr val="4A442A"/>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r">
                        <a:lnSpc>
                          <a:spcPct val="115000"/>
                        </a:lnSpc>
                        <a:spcBef>
                          <a:spcPts val="0"/>
                        </a:spcBef>
                        <a:spcAft>
                          <a:spcPts val="0"/>
                        </a:spcAft>
                      </a:pPr>
                      <a:r>
                        <a:rPr lang="en-US" sz="1100">
                          <a:effectLst/>
                        </a:rPr>
                        <a:t>-3%</a:t>
                      </a:r>
                      <a:endParaRPr lang="en-US" sz="1100">
                        <a:solidFill>
                          <a:srgbClr val="4A442A"/>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2685892725"/>
                  </a:ext>
                </a:extLst>
              </a:tr>
              <a:tr h="895564">
                <a:tc>
                  <a:txBody>
                    <a:bodyPr/>
                    <a:lstStyle/>
                    <a:p>
                      <a:pPr>
                        <a:lnSpc>
                          <a:spcPct val="115000"/>
                        </a:lnSpc>
                      </a:pPr>
                      <a:endParaRPr lang="en-US" sz="1100" dirty="0">
                        <a:effectLst/>
                        <a:latin typeface="Calibri" panose="020F0502020204030204" pitchFamily="34" charset="0"/>
                      </a:endParaRPr>
                    </a:p>
                  </a:txBody>
                  <a:tcPr marL="68580" marR="68580" marT="0" marB="0" anchor="ctr"/>
                </a:tc>
                <a:tc>
                  <a:txBody>
                    <a:bodyPr/>
                    <a:lstStyle/>
                    <a:p>
                      <a:pPr marL="0" marR="0" algn="r">
                        <a:lnSpc>
                          <a:spcPct val="115000"/>
                        </a:lnSpc>
                        <a:spcBef>
                          <a:spcPts val="0"/>
                        </a:spcBef>
                        <a:spcAft>
                          <a:spcPts val="0"/>
                        </a:spcAft>
                      </a:pPr>
                      <a:r>
                        <a:rPr lang="en-US" sz="1100">
                          <a:effectLst/>
                        </a:rPr>
                        <a:t>20,873</a:t>
                      </a:r>
                      <a:endParaRPr lang="en-US" sz="1100">
                        <a:solidFill>
                          <a:srgbClr val="4A442A"/>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nSpc>
                          <a:spcPct val="115000"/>
                        </a:lnSpc>
                      </a:pPr>
                      <a:endParaRPr lang="en-US" sz="1100">
                        <a:effectLst/>
                        <a:latin typeface="Calibri" panose="020F0502020204030204" pitchFamily="34" charset="0"/>
                      </a:endParaRPr>
                    </a:p>
                  </a:txBody>
                  <a:tcPr marL="68580" marR="68580" marT="0" marB="0" anchor="ctr"/>
                </a:tc>
                <a:tc>
                  <a:txBody>
                    <a:bodyPr/>
                    <a:lstStyle/>
                    <a:p>
                      <a:pPr marL="0" marR="0" algn="ctr">
                        <a:lnSpc>
                          <a:spcPct val="100000"/>
                        </a:lnSpc>
                        <a:spcBef>
                          <a:spcPts val="0"/>
                        </a:spcBef>
                        <a:spcAft>
                          <a:spcPts val="0"/>
                        </a:spcAft>
                      </a:pPr>
                      <a:r>
                        <a:rPr lang="en-US" sz="1100" dirty="0">
                          <a:effectLst/>
                        </a:rPr>
                        <a:t>22,101</a:t>
                      </a:r>
                      <a:endParaRPr lang="en-US" sz="1100" dirty="0">
                        <a:solidFill>
                          <a:srgbClr val="4A442A"/>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nSpc>
                          <a:spcPct val="115000"/>
                        </a:lnSpc>
                      </a:pPr>
                      <a:endParaRPr lang="en-US" sz="1100">
                        <a:effectLst/>
                        <a:latin typeface="Calibri" panose="020F0502020204030204" pitchFamily="34" charset="0"/>
                      </a:endParaRPr>
                    </a:p>
                  </a:txBody>
                  <a:tcPr marL="68580" marR="68580" marT="0" marB="0" anchor="b"/>
                </a:tc>
                <a:tc>
                  <a:txBody>
                    <a:bodyPr/>
                    <a:lstStyle/>
                    <a:p>
                      <a:pPr>
                        <a:lnSpc>
                          <a:spcPct val="115000"/>
                        </a:lnSpc>
                      </a:pPr>
                      <a:endParaRPr lang="en-US" sz="1100">
                        <a:effectLst/>
                        <a:latin typeface="Calibri" panose="020F0502020204030204" pitchFamily="34" charset="0"/>
                      </a:endParaRPr>
                    </a:p>
                  </a:txBody>
                  <a:tcPr marL="68580" marR="68580" marT="0" marB="0" anchor="ctr"/>
                </a:tc>
                <a:tc>
                  <a:txBody>
                    <a:bodyPr/>
                    <a:lstStyle/>
                    <a:p>
                      <a:pPr marL="0" marR="0" algn="r">
                        <a:lnSpc>
                          <a:spcPct val="115000"/>
                        </a:lnSpc>
                        <a:spcBef>
                          <a:spcPts val="0"/>
                        </a:spcBef>
                        <a:spcAft>
                          <a:spcPts val="0"/>
                        </a:spcAft>
                      </a:pPr>
                      <a:r>
                        <a:rPr lang="en-US" sz="1100">
                          <a:effectLst/>
                        </a:rPr>
                        <a:t>     1,228 </a:t>
                      </a:r>
                      <a:endParaRPr lang="en-US" sz="1100">
                        <a:solidFill>
                          <a:srgbClr val="4A442A"/>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r">
                        <a:lnSpc>
                          <a:spcPct val="115000"/>
                        </a:lnSpc>
                        <a:spcBef>
                          <a:spcPts val="0"/>
                        </a:spcBef>
                        <a:spcAft>
                          <a:spcPts val="0"/>
                        </a:spcAft>
                      </a:pPr>
                      <a:r>
                        <a:rPr lang="en-US" sz="1100" dirty="0">
                          <a:effectLst/>
                        </a:rPr>
                        <a:t> </a:t>
                      </a:r>
                      <a:endParaRPr lang="en-US" sz="1100" dirty="0">
                        <a:solidFill>
                          <a:srgbClr val="4A442A"/>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014119131"/>
                  </a:ext>
                </a:extLst>
              </a:tr>
            </a:tbl>
          </a:graphicData>
        </a:graphic>
      </p:graphicFrame>
    </p:spTree>
    <p:extLst>
      <p:ext uri="{BB962C8B-B14F-4D97-AF65-F5344CB8AC3E}">
        <p14:creationId xmlns:p14="http://schemas.microsoft.com/office/powerpoint/2010/main" val="2334235805"/>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apital">
  <a:themeElements>
    <a:clrScheme name="Blue Warm">
      <a:dk1>
        <a:sysClr val="windowText" lastClr="000000"/>
      </a:dk1>
      <a:lt1>
        <a:sysClr val="window" lastClr="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Capital">
      <a:majorFont>
        <a:latin typeface="Calisto MT"/>
        <a:ea typeface=""/>
        <a:cs typeface=""/>
        <a:font script="Jpan" typeface="ＭＳ 明朝"/>
        <a:font script="Hans" typeface="宋体"/>
        <a:font script="Hant" typeface="新細明體"/>
      </a:majorFont>
      <a:minorFont>
        <a:latin typeface="Calisto MT"/>
        <a:ea typeface=""/>
        <a:cs typeface=""/>
        <a:font script="Jpan" typeface="ＭＳ 明朝"/>
        <a:font script="Hans" typeface="宋体"/>
        <a:font script="Hant" typeface="新細明體"/>
      </a:minorFont>
    </a:fontScheme>
    <a:fmtScheme name="Capital">
      <a:fillStyleLst>
        <a:solidFill>
          <a:schemeClr val="phClr"/>
        </a:solidFill>
        <a:blipFill rotWithShape="1">
          <a:blip xmlns:r="http://schemas.openxmlformats.org/officeDocument/2006/relationships" r:embed="rId1">
            <a:duotone>
              <a:schemeClr val="phClr">
                <a:satMod val="150000"/>
                <a:lumMod val="50000"/>
              </a:schemeClr>
              <a:schemeClr val="phClr">
                <a:satMod val="300000"/>
                <a:lumMod val="125000"/>
              </a:schemeClr>
            </a:duotone>
          </a:blip>
          <a:tile tx="0" ty="0" sx="100000" sy="100000" flip="none" algn="tl"/>
        </a:blipFill>
        <a:blipFill rotWithShape="1">
          <a:blip xmlns:r="http://schemas.openxmlformats.org/officeDocument/2006/relationships" r:embed="rId2">
            <a:duotone>
              <a:schemeClr val="phClr">
                <a:satMod val="135000"/>
                <a:lumMod val="80000"/>
              </a:schemeClr>
              <a:schemeClr val="phClr">
                <a:satMod val="250000"/>
                <a:lumMod val="150000"/>
              </a:schemeClr>
            </a:duotone>
          </a:blip>
          <a:stretch/>
        </a:blipFill>
      </a:fillStyleLst>
      <a:lnStyleLst>
        <a:ln w="12700" cap="flat" cmpd="sng" algn="ctr">
          <a:solidFill>
            <a:schemeClr val="phClr">
              <a:shade val="95000"/>
              <a:satMod val="105000"/>
            </a:schemeClr>
          </a:solidFill>
          <a:prstDash val="solid"/>
        </a:ln>
        <a:ln w="31750" cap="flat" cmpd="sng" algn="ctr">
          <a:solidFill>
            <a:schemeClr val="phClr">
              <a:shade val="90000"/>
            </a:schemeClr>
          </a:solidFill>
          <a:prstDash val="solid"/>
        </a:ln>
        <a:ln w="44450" cap="flat" cmpd="sng" algn="ctr">
          <a:solidFill>
            <a:schemeClr val="phClr">
              <a:shade val="85000"/>
            </a:schemeClr>
          </a:solidFill>
          <a:prstDash val="solid"/>
        </a:ln>
      </a:lnStyleLst>
      <a:effectStyleLst>
        <a:effectStyle>
          <a:effectLst/>
        </a:effectStyle>
        <a:effectStyle>
          <a:effectLst>
            <a:outerShdw blurRad="63500" sx="101000" sy="101000" algn="ctr" rotWithShape="0">
              <a:srgbClr val="000000">
                <a:alpha val="40000"/>
              </a:srgbClr>
            </a:outerShdw>
          </a:effectLst>
          <a:scene3d>
            <a:camera prst="perspectiveFront" fov="3000000"/>
            <a:lightRig rig="threePt" dir="tl"/>
          </a:scene3d>
          <a:sp3d>
            <a:bevelT w="0" h="0"/>
          </a:sp3d>
        </a:effectStyle>
        <a:effectStyle>
          <a:effectLst>
            <a:innerShdw blurRad="190500">
              <a:srgbClr val="000000">
                <a:alpha val="50000"/>
              </a:srgbClr>
            </a:innerShdw>
          </a:effectLst>
          <a:scene3d>
            <a:camera prst="perspectiveFront" fov="4800000"/>
            <a:lightRig rig="twoPt" dir="t">
              <a:rot lat="0" lon="0" rev="4800000"/>
            </a:lightRig>
          </a:scene3d>
          <a:sp3d>
            <a:bevelT w="0" h="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blipFill rotWithShape="1">
          <a:blip xmlns:r="http://schemas.openxmlformats.org/officeDocument/2006/relationships" r:embed="rId3">
            <a:duotone>
              <a:schemeClr val="phClr">
                <a:satMod val="150000"/>
                <a:lumMod val="50000"/>
              </a:schemeClr>
              <a:schemeClr val="phClr">
                <a:satMod val="400000"/>
                <a:lumMod val="160000"/>
              </a:schemeClr>
            </a:duotone>
          </a:blip>
          <a:stretch/>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emplate>TM03457444[[fn=Basis]]</Template>
  <TotalTime>1089</TotalTime>
  <Words>1708</Words>
  <Application>Microsoft Office PowerPoint</Application>
  <PresentationFormat>On-screen Show (4:3)</PresentationFormat>
  <Paragraphs>567</Paragraphs>
  <Slides>26</Slides>
  <Notes>5</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26</vt:i4>
      </vt:variant>
    </vt:vector>
  </HeadingPairs>
  <TitlesOfParts>
    <vt:vector size="32" baseType="lpstr">
      <vt:lpstr>Arial</vt:lpstr>
      <vt:lpstr>Brush Script MT</vt:lpstr>
      <vt:lpstr>Calibri</vt:lpstr>
      <vt:lpstr>Calisto MT</vt:lpstr>
      <vt:lpstr>Times New Roman</vt:lpstr>
      <vt:lpstr>Capital</vt:lpstr>
      <vt:lpstr>Oregon’s Early Learning Workforce:  What is the data telling us? </vt:lpstr>
      <vt:lpstr>Welcome</vt:lpstr>
      <vt:lpstr>Objectives</vt:lpstr>
      <vt:lpstr>Background</vt:lpstr>
      <vt:lpstr>Workforce Study Review</vt:lpstr>
      <vt:lpstr>Definition of Early Learning Workforce</vt:lpstr>
      <vt:lpstr> </vt:lpstr>
      <vt:lpstr>Change in Workforce:  2012 to 2014</vt:lpstr>
      <vt:lpstr>Workforce by Type of Care</vt:lpstr>
      <vt:lpstr>Workforce by Position</vt:lpstr>
      <vt:lpstr>Demographics</vt:lpstr>
      <vt:lpstr>Languages</vt:lpstr>
      <vt:lpstr>Education of the Workforce</vt:lpstr>
      <vt:lpstr>Training of the Workforce</vt:lpstr>
      <vt:lpstr>Professional Development Initiatives</vt:lpstr>
      <vt:lpstr>Professional Development Initiatives Involvement</vt:lpstr>
      <vt:lpstr>Oregon’s QRIS</vt:lpstr>
      <vt:lpstr>QRIS Impact on Workforce</vt:lpstr>
      <vt:lpstr>QRIS and the Workforce</vt:lpstr>
      <vt:lpstr>QRIS  and Step Applications</vt:lpstr>
      <vt:lpstr>Technical Assistance on PD Planning</vt:lpstr>
      <vt:lpstr>QRIS Participation</vt:lpstr>
      <vt:lpstr>Reflections from Megan </vt:lpstr>
      <vt:lpstr>Activity</vt:lpstr>
      <vt:lpstr>Action Planning</vt:lpstr>
      <vt:lpstr>Wrap up</vt:lpstr>
    </vt:vector>
  </TitlesOfParts>
  <Company>Oregon State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Oregon Early Learning Workforce:  One Year Beyond Baseline  Comparison of 2012 and 2013</dc:title>
  <dc:creator>Roberta Weber</dc:creator>
  <cp:lastModifiedBy>Pamela Deardorff</cp:lastModifiedBy>
  <cp:revision>52</cp:revision>
  <cp:lastPrinted>2016-04-14T01:31:54Z</cp:lastPrinted>
  <dcterms:created xsi:type="dcterms:W3CDTF">2015-09-14T14:38:00Z</dcterms:created>
  <dcterms:modified xsi:type="dcterms:W3CDTF">2016-04-14T01:41:57Z</dcterms:modified>
</cp:coreProperties>
</file>