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8" r:id="rId4"/>
    <p:sldId id="271" r:id="rId5"/>
    <p:sldId id="282" r:id="rId6"/>
    <p:sldId id="274" r:id="rId7"/>
    <p:sldId id="272" r:id="rId8"/>
    <p:sldId id="275" r:id="rId9"/>
    <p:sldId id="287" r:id="rId10"/>
    <p:sldId id="276" r:id="rId11"/>
    <p:sldId id="279" r:id="rId12"/>
    <p:sldId id="280" r:id="rId13"/>
    <p:sldId id="277" r:id="rId14"/>
    <p:sldId id="285" r:id="rId15"/>
    <p:sldId id="278" r:id="rId16"/>
    <p:sldId id="284" r:id="rId17"/>
    <p:sldId id="281" r:id="rId18"/>
    <p:sldId id="286" r:id="rId19"/>
    <p:sldId id="283" r:id="rId20"/>
    <p:sldId id="289" r:id="rId21"/>
    <p:sldId id="288" r:id="rId22"/>
    <p:sldId id="273" r:id="rId23"/>
    <p:sldId id="269" r:id="rId24"/>
    <p:sldId id="270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3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837963" y="5220835"/>
            <a:ext cx="2354035" cy="16371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-1"/>
            <a:ext cx="12192000" cy="512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37124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28509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5220835"/>
            <a:ext cx="9688286" cy="16371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9" y="5384129"/>
            <a:ext cx="1834794" cy="13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0" y="365125"/>
            <a:ext cx="978625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7540" y="2307319"/>
            <a:ext cx="9786259" cy="43513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787978"/>
            <a:ext cx="12191998" cy="405039"/>
            <a:chOff x="1" y="1420586"/>
            <a:chExt cx="12191998" cy="405039"/>
          </a:xfrm>
        </p:grpSpPr>
        <p:sp>
          <p:nvSpPr>
            <p:cNvPr id="8" name="Rectangle 7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5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536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929867" y="3226481"/>
            <a:ext cx="6858001" cy="405039"/>
            <a:chOff x="1" y="1420586"/>
            <a:chExt cx="12191998" cy="405039"/>
          </a:xfrm>
        </p:grpSpPr>
        <p:sp>
          <p:nvSpPr>
            <p:cNvPr id="8" name="Rectangle 7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78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49975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81" y="5225143"/>
            <a:ext cx="1886299" cy="1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46717"/>
            <a:ext cx="978625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2" y="1907267"/>
            <a:ext cx="9786258" cy="4738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1420586"/>
            <a:ext cx="12191998" cy="405039"/>
            <a:chOff x="1" y="1420586"/>
            <a:chExt cx="12191998" cy="405039"/>
          </a:xfrm>
        </p:grpSpPr>
        <p:sp>
          <p:nvSpPr>
            <p:cNvPr id="7" name="Rectangle 6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53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92" y="623890"/>
            <a:ext cx="9786258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1192" y="4042458"/>
            <a:ext cx="97862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6349" y="3557023"/>
            <a:ext cx="12191998" cy="405039"/>
            <a:chOff x="1" y="1420586"/>
            <a:chExt cx="12191998" cy="40503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72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365125"/>
            <a:ext cx="978625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7542" y="2372633"/>
            <a:ext cx="4452257" cy="36852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1542" y="2372633"/>
            <a:ext cx="4452257" cy="36852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" y="1829141"/>
            <a:ext cx="12191998" cy="405039"/>
            <a:chOff x="1" y="1420586"/>
            <a:chExt cx="12191998" cy="405039"/>
          </a:xfrm>
        </p:grpSpPr>
        <p:sp>
          <p:nvSpPr>
            <p:cNvPr id="9" name="Rectangle 8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30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0" y="365125"/>
            <a:ext cx="9787847" cy="1325563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541" y="2277156"/>
            <a:ext cx="480060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541" y="3101068"/>
            <a:ext cx="4800602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6114" y="2277156"/>
            <a:ext cx="488927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6114" y="3101068"/>
            <a:ext cx="4889274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781402"/>
            <a:ext cx="12191998" cy="405039"/>
            <a:chOff x="1" y="1420586"/>
            <a:chExt cx="12191998" cy="40503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13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0" y="365125"/>
            <a:ext cx="978625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755322"/>
            <a:ext cx="12191998" cy="405039"/>
            <a:chOff x="1" y="1420586"/>
            <a:chExt cx="12191998" cy="405039"/>
          </a:xfrm>
        </p:grpSpPr>
        <p:sp>
          <p:nvSpPr>
            <p:cNvPr id="7" name="Rectangle 6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6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8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244928"/>
            <a:ext cx="3792311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379" y="244928"/>
            <a:ext cx="6367009" cy="644978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714" y="2367642"/>
            <a:ext cx="3792311" cy="43270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903865"/>
            <a:ext cx="4772026" cy="405039"/>
            <a:chOff x="0" y="1903865"/>
            <a:chExt cx="4772026" cy="40503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903865"/>
              <a:ext cx="839788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79714" y="1903865"/>
              <a:ext cx="3792312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16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106136"/>
            <a:ext cx="3792311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5023" y="106136"/>
            <a:ext cx="6172200" cy="6476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714" y="2237014"/>
            <a:ext cx="3792311" cy="434578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82991"/>
            <a:ext cx="4772026" cy="405039"/>
            <a:chOff x="0" y="1903865"/>
            <a:chExt cx="4772026" cy="40503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903865"/>
              <a:ext cx="839788" cy="4050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79714" y="1903865"/>
              <a:ext cx="3792312" cy="405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54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DC40-099C-4998-BF8C-0DBCE25024CB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22E5-7872-470A-A60D-0E9D4ED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aglec@wou.edu" TargetMode="Externa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Mentoring Best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November 17, 2016</a:t>
            </a:r>
          </a:p>
          <a:p>
            <a:r>
              <a:rPr lang="en-US" sz="2000" dirty="0" smtClean="0"/>
              <a:t>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 Community Learning Centers</a:t>
            </a:r>
          </a:p>
          <a:p>
            <a:r>
              <a:rPr lang="en-US" sz="2000" dirty="0" smtClean="0"/>
              <a:t> Center on Educator Preparation and Effectiveness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59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Mentoring improves: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Retention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77</a:t>
            </a:r>
            <a:r>
              <a:rPr lang="en-US" dirty="0"/>
              <a:t>% of companies report mentoring programs were effective in increasing </a:t>
            </a:r>
            <a:r>
              <a:rPr lang="en-US" dirty="0" smtClean="0"/>
              <a:t>retention.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35</a:t>
            </a:r>
            <a:r>
              <a:rPr lang="en-US" dirty="0"/>
              <a:t>% of employees who do not receive regular mentoring look for another job within 12 </a:t>
            </a:r>
            <a:r>
              <a:rPr lang="en-US" dirty="0" smtClean="0"/>
              <a:t>months.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improves: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Promotion </a:t>
            </a:r>
            <a:endParaRPr lang="en-US" sz="3600" b="1" dirty="0" smtClean="0"/>
          </a:p>
          <a:p>
            <a:pPr>
              <a:buFont typeface="Wingdings" charset="2"/>
              <a:buChar char="u"/>
            </a:pPr>
            <a:r>
              <a:rPr lang="en-US" dirty="0"/>
              <a:t>75% of executives indicate mentoring played a key role in the careers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44</a:t>
            </a:r>
            <a:r>
              <a:rPr lang="en-US" dirty="0"/>
              <a:t>% of CEOs list mentoring as one of the three most effective strategies to enhance women’s advancement 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CEOs </a:t>
            </a:r>
            <a:r>
              <a:rPr lang="en-US" dirty="0"/>
              <a:t>state that one of the top three factors affecting career growth is mentoring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improves: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 smtClean="0"/>
              <a:t>Productivity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Management productivity increased by 88% when mentoring was involved vs. 24% increase with training alone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71</a:t>
            </a:r>
            <a:r>
              <a:rPr lang="en-US" dirty="0"/>
              <a:t>% of Fortune 500 companies use mentoring to ensure learning occurs in their organizations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95</a:t>
            </a:r>
            <a:r>
              <a:rPr lang="en-US" dirty="0"/>
              <a:t>% of mentoring participants said the experience motivated them to do their very best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8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assists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Development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Over </a:t>
            </a:r>
            <a:r>
              <a:rPr lang="en-US" dirty="0"/>
              <a:t>80% of college and graduate students list mentoring as a criterion for selecting an employer after graduation</a:t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96</a:t>
            </a:r>
            <a:r>
              <a:rPr lang="en-US" dirty="0"/>
              <a:t>% of executives say mentoring is an important </a:t>
            </a:r>
            <a:r>
              <a:rPr lang="en-US" dirty="0" smtClean="0"/>
              <a:t>professional development </a:t>
            </a:r>
            <a:r>
              <a:rPr lang="en-US" dirty="0"/>
              <a:t>tool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Difference between Supervisor and Mentor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Supervisor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Oversight </a:t>
            </a:r>
            <a:r>
              <a:rPr lang="en-US" dirty="0"/>
              <a:t>of a person to ensure that a job is performed correctly.</a:t>
            </a:r>
          </a:p>
          <a:p>
            <a:pPr lvl="1"/>
            <a:r>
              <a:rPr lang="en-US" dirty="0"/>
              <a:t>Check on workflow and job </a:t>
            </a:r>
            <a:r>
              <a:rPr lang="en-US" dirty="0" smtClean="0"/>
              <a:t>assignments.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Mentor</a:t>
            </a:r>
            <a:endParaRPr lang="en-US" u="sng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relationship between an experienced professional and a less experienced mentee.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CCLC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Mentoring Opportunities</a:t>
            </a:r>
          </a:p>
          <a:p>
            <a:pPr marL="0" indent="0" algn="ctr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Mentoring new staff</a:t>
            </a:r>
          </a:p>
          <a:p>
            <a:r>
              <a:rPr lang="en-US" dirty="0" smtClean="0"/>
              <a:t>Mentoring students who assist at school</a:t>
            </a:r>
          </a:p>
          <a:p>
            <a:r>
              <a:rPr lang="en-US" dirty="0" smtClean="0"/>
              <a:t>Mentoring students who attend after-school programs</a:t>
            </a:r>
          </a:p>
          <a:p>
            <a:r>
              <a:rPr lang="en-US" dirty="0" smtClean="0"/>
              <a:t>Assisting students who mentor younger students</a:t>
            </a:r>
            <a:endParaRPr lang="en-US" dirty="0"/>
          </a:p>
        </p:txBody>
      </p:sp>
      <p:pic>
        <p:nvPicPr>
          <p:cNvPr id="5" name="Picture 4" descr="j04394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54" y="1182034"/>
            <a:ext cx="2665674" cy="323759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9835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Screening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Matching and Initiating</a:t>
            </a:r>
          </a:p>
          <a:p>
            <a:r>
              <a:rPr lang="en-US" dirty="0" smtClean="0"/>
              <a:t>Monitoring and Support</a:t>
            </a:r>
          </a:p>
          <a:p>
            <a:r>
              <a:rPr lang="en-US" dirty="0" smtClean="0"/>
              <a:t>Closure</a:t>
            </a:r>
          </a:p>
          <a:p>
            <a:pPr marL="0" indent="0" algn="r">
              <a:buNone/>
            </a:pPr>
            <a:r>
              <a:rPr lang="en-US" sz="2000" b="1" dirty="0" smtClean="0"/>
              <a:t>Resources</a:t>
            </a:r>
            <a:r>
              <a:rPr lang="en-US" sz="2000" dirty="0" smtClean="0"/>
              <a:t>: </a:t>
            </a:r>
            <a:r>
              <a:rPr lang="en-US" sz="2000" i="1" dirty="0" smtClean="0"/>
              <a:t>Elements of Effective Practice for Mentoring</a:t>
            </a:r>
          </a:p>
          <a:p>
            <a:pPr marL="0" indent="0" algn="r">
              <a:buNone/>
            </a:pPr>
            <a:r>
              <a:rPr lang="en-US" sz="2000" i="1" dirty="0" smtClean="0"/>
              <a:t>The ABCs of School-Based Mentoring: Effective Strategies for Providing Quality Youth Mentoring in Schools and Communities</a:t>
            </a:r>
          </a:p>
          <a:p>
            <a:pPr marL="0" indent="0" algn="r">
              <a:buNone/>
            </a:pPr>
            <a:r>
              <a:rPr lang="en-US" sz="2000" i="1" dirty="0" smtClean="0"/>
              <a:t>Oregon Department of Education: Oregon Mentoring Standards</a:t>
            </a:r>
          </a:p>
          <a:p>
            <a:pPr marL="0" indent="0" algn="r">
              <a:buNone/>
            </a:pPr>
            <a:r>
              <a:rPr lang="en-US" sz="2000" i="1" dirty="0"/>
              <a:t>http://</a:t>
            </a:r>
            <a:r>
              <a:rPr lang="en-US" sz="2000" i="1" dirty="0" err="1"/>
              <a:t>www.ode.state.or.us</a:t>
            </a:r>
            <a:r>
              <a:rPr lang="en-US" sz="2000" i="1" dirty="0"/>
              <a:t>/search/page/?id=2218</a:t>
            </a:r>
          </a:p>
        </p:txBody>
      </p:sp>
      <p:pic>
        <p:nvPicPr>
          <p:cNvPr id="4" name="Picture 3" descr="C:\Users\Christina\AppData\Local\Microsoft\Windows\Temporary Internet Files\Content.IE5\MK7KM35K\MP900439418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19" y="2127172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5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6 at 12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76" y="0"/>
            <a:ext cx="5404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Student </a:t>
            </a:r>
            <a:r>
              <a:rPr lang="en-US" dirty="0" smtClean="0"/>
              <a:t>/ Employee </a:t>
            </a:r>
            <a:r>
              <a:rPr lang="en-US" dirty="0"/>
              <a:t>Mentoring?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Engaging with students to understand skill level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Providing guidance for success - structured and intentional</a:t>
            </a:r>
          </a:p>
          <a:p>
            <a:endParaRPr lang="en-US" dirty="0"/>
          </a:p>
          <a:p>
            <a:r>
              <a:rPr lang="en-US" dirty="0"/>
              <a:t>Mentoring focuses and motivates students toward</a:t>
            </a:r>
          </a:p>
          <a:p>
            <a:pPr marL="0" indent="0">
              <a:buNone/>
            </a:pPr>
            <a:r>
              <a:rPr lang="en-US" dirty="0"/>
              <a:t>achieving learning </a:t>
            </a:r>
            <a:r>
              <a:rPr lang="en-US" dirty="0" smtClean="0"/>
              <a:t>goals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IMPORTANT – talk with students/staff 3-4 times a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5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“Students are most successful in ‘seamless environments’ where they can make connections between classroom and out of classroom experiences.”								</a:t>
            </a:r>
            <a:r>
              <a:rPr lang="en-US" sz="2800" dirty="0"/>
              <a:t>George </a:t>
            </a:r>
            <a:r>
              <a:rPr lang="en-US" sz="2800" dirty="0" smtClean="0"/>
              <a:t>Kuhn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Picture 5" descr="ttp://www.epsiel.net/akpa/wp-content/uploads/2016/06/studen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2" y="3369196"/>
            <a:ext cx="5400855" cy="265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64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Mentoring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Participants will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Learn various definitions of </a:t>
            </a:r>
            <a:r>
              <a:rPr lang="en-US" dirty="0" smtClean="0"/>
              <a:t>mentoring.</a:t>
            </a:r>
            <a:endParaRPr lang="en-US" dirty="0"/>
          </a:p>
          <a:p>
            <a:pPr lvl="0"/>
            <a:r>
              <a:rPr lang="en-US" dirty="0"/>
              <a:t>Develop understanding about </a:t>
            </a:r>
            <a:r>
              <a:rPr lang="en-US" dirty="0" smtClean="0"/>
              <a:t>effective mentoring.</a:t>
            </a:r>
          </a:p>
          <a:p>
            <a:pPr lvl="0"/>
            <a:r>
              <a:rPr lang="en-US" dirty="0" smtClean="0"/>
              <a:t>Distinguish between formal and informal mentoring.</a:t>
            </a:r>
          </a:p>
          <a:p>
            <a:pPr lvl="0"/>
            <a:r>
              <a:rPr lang="en-US" dirty="0" smtClean="0"/>
              <a:t>Gain strategies to mentor staff.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Christina\AppData\Local\Microsoft\Windows\Temporary Internet Files\Content.IE5\BLM6OBSJ\MC900383642[1].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324">
            <a:off x="8089458" y="4680118"/>
            <a:ext cx="3399516" cy="172465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728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New </a:t>
            </a:r>
            <a:r>
              <a:rPr lang="en-US" smtClean="0"/>
              <a:t>21</a:t>
            </a:r>
            <a:r>
              <a:rPr lang="en-US" baseline="30000" smtClean="0"/>
              <a:t>st</a:t>
            </a:r>
            <a:r>
              <a:rPr lang="en-US" smtClean="0"/>
              <a:t> CCLC Staff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After-school programs often have turnover</a:t>
            </a:r>
          </a:p>
          <a:p>
            <a:endParaRPr lang="en-US" dirty="0"/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CCLC Modules</a:t>
            </a:r>
          </a:p>
          <a:p>
            <a:endParaRPr lang="en-US" dirty="0"/>
          </a:p>
          <a:p>
            <a:r>
              <a:rPr lang="en-US" dirty="0" smtClean="0"/>
              <a:t>Examples of issues to cover and ensure staff is on board</a:t>
            </a:r>
          </a:p>
          <a:p>
            <a:endParaRPr lang="en-US" dirty="0"/>
          </a:p>
          <a:p>
            <a:r>
              <a:rPr lang="en-US" dirty="0" smtClean="0"/>
              <a:t>CHALLENGES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6 at 3.3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7" y="376665"/>
            <a:ext cx="11303000" cy="3898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6-11-16 at 3.4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11" y="4011934"/>
            <a:ext cx="7975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Attributes Across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3" lvl="1" indent="-119063">
              <a:buNone/>
            </a:pPr>
            <a:r>
              <a:rPr lang="en-US" sz="2800" dirty="0" smtClean="0"/>
              <a:t>Assisting with:</a:t>
            </a:r>
          </a:p>
          <a:p>
            <a:pPr marL="119063" lvl="1" indent="-119063">
              <a:buNone/>
            </a:pPr>
            <a:endParaRPr lang="en-US" sz="2800" dirty="0"/>
          </a:p>
          <a:p>
            <a:pPr lvl="1"/>
            <a:r>
              <a:rPr lang="en-US" sz="2800" dirty="0" smtClean="0"/>
              <a:t>Professionalism</a:t>
            </a:r>
            <a:r>
              <a:rPr lang="en-US" sz="2800" dirty="0"/>
              <a:t>/Work Ethic</a:t>
            </a:r>
          </a:p>
          <a:p>
            <a:pPr lvl="1"/>
            <a:r>
              <a:rPr lang="en-US" sz="2800" dirty="0"/>
              <a:t>Oral and Written Communication</a:t>
            </a:r>
          </a:p>
          <a:p>
            <a:pPr lvl="1"/>
            <a:r>
              <a:rPr lang="en-US" sz="2800" dirty="0"/>
              <a:t>Teamwork/Collaboration</a:t>
            </a:r>
          </a:p>
          <a:p>
            <a:pPr lvl="1"/>
            <a:r>
              <a:rPr lang="en-US" sz="2800" dirty="0"/>
              <a:t>Critical Thinking/Problem </a:t>
            </a:r>
            <a:r>
              <a:rPr lang="en-US" sz="2800" dirty="0" smtClean="0"/>
              <a:t>Solving</a:t>
            </a:r>
          </a:p>
          <a:p>
            <a:pPr lvl="1"/>
            <a:r>
              <a:rPr lang="en-US" sz="2800" dirty="0" smtClean="0"/>
              <a:t>Working with others – generational and diversity issues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0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Feedback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30" y="4298868"/>
            <a:ext cx="4999512" cy="236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9778" y="2814452"/>
            <a:ext cx="6024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Working </a:t>
            </a:r>
            <a:r>
              <a:rPr lang="en-US" sz="2400" i="1" dirty="0"/>
              <a:t>together beats working </a:t>
            </a:r>
            <a:r>
              <a:rPr lang="en-US" sz="2400" i="1" dirty="0" smtClean="0"/>
              <a:t>alone</a:t>
            </a:r>
            <a:endParaRPr lang="en-US" sz="2400" dirty="0"/>
          </a:p>
        </p:txBody>
      </p:sp>
      <p:pic>
        <p:nvPicPr>
          <p:cNvPr id="6" name="compImg" descr="ime for Feedback Stock Photo - 4738067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13195"/>
          <a:stretch>
            <a:fillRect/>
          </a:stretch>
        </p:blipFill>
        <p:spPr bwMode="auto">
          <a:xfrm>
            <a:off x="1567542" y="1907267"/>
            <a:ext cx="3006812" cy="1353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7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Mentoring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dirty="0"/>
              <a:t>Dr. Christina </a:t>
            </a:r>
            <a:r>
              <a:rPr lang="en-US" dirty="0" err="1"/>
              <a:t>Reagle</a:t>
            </a:r>
            <a:r>
              <a:rPr lang="en-US" dirty="0"/>
              <a:t> 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reaglec@wou.edu</a:t>
            </a: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dirty="0"/>
              <a:t>503.838.8871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endParaRPr lang="en-US" dirty="0"/>
          </a:p>
          <a:p>
            <a:pPr marL="82296" indent="0" algn="ctr">
              <a:spcBef>
                <a:spcPts val="0"/>
              </a:spcBef>
              <a:buNone/>
            </a:pPr>
            <a:endParaRPr lang="en-US" b="1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2600" dirty="0" smtClean="0"/>
              <a:t>The </a:t>
            </a:r>
            <a:r>
              <a:rPr lang="en-US" sz="2600" dirty="0"/>
              <a:t>Research Institute @ Western Oregon </a:t>
            </a:r>
            <a:r>
              <a:rPr lang="en-US" sz="2600" dirty="0" smtClean="0"/>
              <a:t>University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Content Placeholder 6" descr="Cepe_Ne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17" y="4184524"/>
            <a:ext cx="2336720" cy="9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mentoring?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charset="2"/>
              <a:buChar char="q"/>
            </a:pPr>
            <a:r>
              <a:rPr lang="en-US" sz="2800" dirty="0" smtClean="0"/>
              <a:t>Define mentoring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>
              <a:buFont typeface="Wingdings" charset="2"/>
              <a:buChar char="q"/>
            </a:pPr>
            <a:endParaRPr lang="en-US" sz="2800" dirty="0" smtClean="0"/>
          </a:p>
          <a:p>
            <a:pPr lvl="1">
              <a:buFont typeface="Wingdings" charset="2"/>
              <a:buChar char="q"/>
            </a:pPr>
            <a:r>
              <a:rPr lang="en-US" sz="2800" dirty="0" smtClean="0"/>
              <a:t>Different Mentoring Programs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2" descr="C:\Users\Christina\AppData\Local\Microsoft\Windows\Temporary Internet Files\Content.IE5\TVO3QYZ2\MP900439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28" y="4170157"/>
            <a:ext cx="3044817" cy="22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9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Find 2-3 people </a:t>
            </a:r>
          </a:p>
          <a:p>
            <a:endParaRPr lang="en-US" dirty="0"/>
          </a:p>
          <a:p>
            <a:r>
              <a:rPr lang="en-US" u="sng" dirty="0" smtClean="0"/>
              <a:t>First</a:t>
            </a:r>
            <a:r>
              <a:rPr lang="en-US" dirty="0" smtClean="0"/>
              <a:t> - Work as a team to </a:t>
            </a:r>
            <a:r>
              <a:rPr lang="en-US" u="sng" dirty="0" smtClean="0"/>
              <a:t>define</a:t>
            </a:r>
            <a:r>
              <a:rPr lang="en-US" dirty="0" smtClean="0"/>
              <a:t> mentoring</a:t>
            </a:r>
          </a:p>
          <a:p>
            <a:endParaRPr lang="en-US" dirty="0"/>
          </a:p>
          <a:p>
            <a:r>
              <a:rPr lang="en-US" u="sng" dirty="0" smtClean="0"/>
              <a:t>Second</a:t>
            </a:r>
            <a:r>
              <a:rPr lang="en-US" dirty="0" smtClean="0"/>
              <a:t> – Determine the </a:t>
            </a:r>
            <a:r>
              <a:rPr lang="en-US" u="sng" dirty="0" smtClean="0"/>
              <a:t>challenges</a:t>
            </a:r>
            <a:r>
              <a:rPr lang="en-US" dirty="0" smtClean="0"/>
              <a:t> of mentoring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far back as Greek Mythology – </a:t>
            </a:r>
          </a:p>
          <a:p>
            <a:pPr lvl="2">
              <a:buFont typeface="Wingdings" charset="2"/>
              <a:buChar char="Ø"/>
            </a:pP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/>
              <a:t>S</a:t>
            </a:r>
            <a:r>
              <a:rPr lang="en-US" dirty="0" smtClean="0"/>
              <a:t>omeone who helps another person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Someone who gives advise based on their experience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Someone who provides guidance</a:t>
            </a:r>
            <a:endParaRPr lang="en-US" dirty="0"/>
          </a:p>
          <a:p>
            <a:pPr lvl="2">
              <a:buFont typeface="Wingdings" charset="2"/>
              <a:buChar char="Ø"/>
            </a:pPr>
            <a:endParaRPr lang="en-US" dirty="0" smtClean="0"/>
          </a:p>
          <a:p>
            <a:pPr lvl="2">
              <a:buFont typeface="Wingdings" charset="2"/>
              <a:buChar char="Ø"/>
            </a:pPr>
            <a:endParaRPr lang="en-US" dirty="0"/>
          </a:p>
          <a:p>
            <a:pPr marL="0" lvl="2" indent="0">
              <a:buNone/>
            </a:pPr>
            <a:r>
              <a:rPr lang="en-US" sz="2800" dirty="0" smtClean="0"/>
              <a:t>A Mentor does not evaluate the mentee.</a:t>
            </a:r>
          </a:p>
        </p:txBody>
      </p:sp>
      <p:pic>
        <p:nvPicPr>
          <p:cNvPr id="4" name="Picture 3" descr="L1:Users:reaglec:Pictures:pics for ppt:greek-clip-art-greece_welcom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73" y="1947898"/>
            <a:ext cx="2206453" cy="1883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4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toring Clipart Mentoring Model Diagram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 b="18559"/>
          <a:stretch>
            <a:fillRect/>
          </a:stretch>
        </p:blipFill>
        <p:spPr bwMode="auto">
          <a:xfrm>
            <a:off x="1346759" y="648261"/>
            <a:ext cx="9786937" cy="5318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49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ODE Mentoring Program – involves mentoring beginning educators</a:t>
            </a:r>
          </a:p>
          <a:p>
            <a:r>
              <a:rPr lang="en-US" dirty="0" smtClean="0"/>
              <a:t>College Career Mentoring</a:t>
            </a:r>
          </a:p>
          <a:p>
            <a:r>
              <a:rPr lang="en-US" dirty="0" smtClean="0"/>
              <a:t>ODOT Traffic Safety Program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New Driver Education Instructors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New Provider of Driver Education Business </a:t>
            </a:r>
          </a:p>
          <a:p>
            <a:r>
              <a:rPr lang="en-US" dirty="0" smtClean="0"/>
              <a:t>Mentoring Student Employees</a:t>
            </a:r>
          </a:p>
          <a:p>
            <a:r>
              <a:rPr lang="en-US" dirty="0" smtClean="0"/>
              <a:t>And 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8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Mentoring helps: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Attract </a:t>
            </a:r>
            <a:r>
              <a:rPr lang="en-US" dirty="0"/>
              <a:t>and </a:t>
            </a:r>
            <a:r>
              <a:rPr lang="en-US" dirty="0" smtClean="0"/>
              <a:t>retain staff</a:t>
            </a:r>
          </a:p>
          <a:p>
            <a:endParaRPr lang="en-US" dirty="0" smtClean="0"/>
          </a:p>
          <a:p>
            <a:r>
              <a:rPr lang="en-US" dirty="0" smtClean="0"/>
              <a:t>Develop effective leaders</a:t>
            </a:r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knowledge </a:t>
            </a:r>
            <a:r>
              <a:rPr lang="en-US" dirty="0" smtClean="0"/>
              <a:t>sharing</a:t>
            </a:r>
          </a:p>
          <a:p>
            <a:endParaRPr lang="en-US" dirty="0"/>
          </a:p>
          <a:p>
            <a:r>
              <a:rPr lang="en-US" dirty="0" smtClean="0"/>
              <a:t>Manage </a:t>
            </a:r>
            <a:r>
              <a:rPr lang="en-US" dirty="0"/>
              <a:t>new </a:t>
            </a:r>
            <a:r>
              <a:rPr lang="en-US" dirty="0" smtClean="0"/>
              <a:t>employees </a:t>
            </a:r>
          </a:p>
          <a:p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/>
              <a:t>employee productivity 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79" y="1821368"/>
            <a:ext cx="3237147" cy="15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9301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Mentoring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Assists </a:t>
            </a:r>
            <a:r>
              <a:rPr lang="en-US" dirty="0" smtClean="0"/>
              <a:t>in effective communication.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Helps mentee to work effectively </a:t>
            </a:r>
            <a:r>
              <a:rPr lang="en-US" dirty="0"/>
              <a:t>with </a:t>
            </a:r>
            <a:r>
              <a:rPr lang="en-US" dirty="0" smtClean="0"/>
              <a:t>others.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Supports effective written communication.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Helps with ethical </a:t>
            </a:r>
            <a:r>
              <a:rPr lang="en-US" dirty="0"/>
              <a:t>judgment and decision-</a:t>
            </a:r>
            <a:r>
              <a:rPr lang="en-US" dirty="0" smtClean="0"/>
              <a:t>making.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Increases critical </a:t>
            </a:r>
            <a:r>
              <a:rPr lang="en-US" dirty="0"/>
              <a:t>thinking </a:t>
            </a:r>
            <a:r>
              <a:rPr lang="en-US" dirty="0" smtClean="0"/>
              <a:t>and </a:t>
            </a:r>
            <a:r>
              <a:rPr lang="en-US" dirty="0"/>
              <a:t>reasoning </a:t>
            </a:r>
            <a:r>
              <a:rPr lang="en-US" dirty="0" smtClean="0"/>
              <a:t>skills.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Assists mentee in real</a:t>
            </a:r>
            <a:r>
              <a:rPr lang="en-US" dirty="0"/>
              <a:t>-world settings.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Roboto Slab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733</TotalTime>
  <Words>576</Words>
  <Application>Microsoft Macintosh PowerPoint</Application>
  <PresentationFormat>Custom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Mentoring Best Practices</vt:lpstr>
      <vt:lpstr>Mentoring Best Practices</vt:lpstr>
      <vt:lpstr>What is mentoring?</vt:lpstr>
      <vt:lpstr>Define Mentoring</vt:lpstr>
      <vt:lpstr>Definitions</vt:lpstr>
      <vt:lpstr>PowerPoint Presentation</vt:lpstr>
      <vt:lpstr>Mentoring Programs</vt:lpstr>
      <vt:lpstr>Mentoring helps:</vt:lpstr>
      <vt:lpstr>Why is Mentoring Important?</vt:lpstr>
      <vt:lpstr>Mentoring improves:</vt:lpstr>
      <vt:lpstr>Mentoring improves:</vt:lpstr>
      <vt:lpstr>Mentoring improves:</vt:lpstr>
      <vt:lpstr>Mentoring assists with….</vt:lpstr>
      <vt:lpstr>The Difference between Supervisor and Mentor</vt:lpstr>
      <vt:lpstr>21st CCLC Programs</vt:lpstr>
      <vt:lpstr>Mentoring Standards</vt:lpstr>
      <vt:lpstr>PowerPoint Presentation</vt:lpstr>
      <vt:lpstr>What is Student / Employee Mentoring?</vt:lpstr>
      <vt:lpstr>“Students are most successful in ‘seamless environments’ where they can make connections between classroom and out of classroom experiences.”        George Kuhn</vt:lpstr>
      <vt:lpstr>Mentoring New 21st CCLC Staff</vt:lpstr>
      <vt:lpstr>PowerPoint Presentation</vt:lpstr>
      <vt:lpstr>Common Attributes Across Mentoring</vt:lpstr>
      <vt:lpstr>Questions / Feedback</vt:lpstr>
      <vt:lpstr>Mentoring Best Practices</vt:lpstr>
      <vt:lpstr>Thank You!</vt:lpstr>
    </vt:vector>
  </TitlesOfParts>
  <Company>WOU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T. Enright</dc:creator>
  <cp:lastModifiedBy>Western Oregon University</cp:lastModifiedBy>
  <cp:revision>48</cp:revision>
  <dcterms:created xsi:type="dcterms:W3CDTF">2015-03-19T18:07:02Z</dcterms:created>
  <dcterms:modified xsi:type="dcterms:W3CDTF">2016-11-17T05:19:36Z</dcterms:modified>
</cp:coreProperties>
</file>