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sldIdLst>
    <p:sldId id="256" r:id="rId2"/>
    <p:sldId id="257" r:id="rId3"/>
    <p:sldId id="288" r:id="rId4"/>
    <p:sldId id="289" r:id="rId5"/>
    <p:sldId id="270" r:id="rId6"/>
    <p:sldId id="272" r:id="rId7"/>
    <p:sldId id="275" r:id="rId8"/>
    <p:sldId id="273" r:id="rId9"/>
    <p:sldId id="264" r:id="rId10"/>
    <p:sldId id="276" r:id="rId11"/>
    <p:sldId id="290" r:id="rId12"/>
    <p:sldId id="277" r:id="rId13"/>
    <p:sldId id="291" r:id="rId14"/>
    <p:sldId id="292" r:id="rId15"/>
    <p:sldId id="266" r:id="rId16"/>
    <p:sldId id="284" r:id="rId17"/>
    <p:sldId id="293" r:id="rId18"/>
    <p:sldId id="267" r:id="rId19"/>
    <p:sldId id="285" r:id="rId20"/>
    <p:sldId id="268"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20" autoAdjust="0"/>
    <p:restoredTop sz="62293" autoAdjust="0"/>
  </p:normalViewPr>
  <p:slideViewPr>
    <p:cSldViewPr snapToGrid="0" snapToObjects="1">
      <p:cViewPr>
        <p:scale>
          <a:sx n="71" d="100"/>
          <a:sy n="71" d="100"/>
        </p:scale>
        <p:origin x="-2784"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1D94C8C-F15E-274A-BDB2-351389B5DB9C}" type="datetimeFigureOut">
              <a:rPr lang="en-US" smtClean="0"/>
              <a:t>11/22/2016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703245D-283D-6349-8114-BAF4B48A21C3}" type="slidenum">
              <a:rPr lang="en-US" smtClean="0"/>
              <a:t>‹#›</a:t>
            </a:fld>
            <a:endParaRPr lang="en-US" dirty="0"/>
          </a:p>
        </p:txBody>
      </p:sp>
    </p:spTree>
    <p:extLst>
      <p:ext uri="{BB962C8B-B14F-4D97-AF65-F5344CB8AC3E}">
        <p14:creationId xmlns:p14="http://schemas.microsoft.com/office/powerpoint/2010/main" val="304201669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Greetings and thank</a:t>
            </a:r>
            <a:r>
              <a:rPr lang="en-US" baseline="0" dirty="0" smtClean="0"/>
              <a:t> you for participating in the JV InvenTeams general webinar today. </a:t>
            </a:r>
          </a:p>
          <a:p>
            <a:endParaRPr lang="en-US" dirty="0"/>
          </a:p>
        </p:txBody>
      </p:sp>
      <p:sp>
        <p:nvSpPr>
          <p:cNvPr id="4" name="Slide Number Placeholder 3"/>
          <p:cNvSpPr>
            <a:spLocks noGrp="1"/>
          </p:cNvSpPr>
          <p:nvPr>
            <p:ph type="sldNum" sz="quarter" idx="10"/>
          </p:nvPr>
        </p:nvSpPr>
        <p:spPr/>
        <p:txBody>
          <a:bodyPr/>
          <a:lstStyle/>
          <a:p>
            <a:fld id="{3703245D-283D-6349-8114-BAF4B48A21C3}" type="slidenum">
              <a:rPr lang="en-US" smtClean="0"/>
              <a:t>1</a:t>
            </a:fld>
            <a:endParaRPr lang="en-US" dirty="0"/>
          </a:p>
        </p:txBody>
      </p:sp>
    </p:spTree>
    <p:extLst>
      <p:ext uri="{BB962C8B-B14F-4D97-AF65-F5344CB8AC3E}">
        <p14:creationId xmlns:p14="http://schemas.microsoft.com/office/powerpoint/2010/main" val="21128867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I just mentioned, we now have</a:t>
            </a:r>
            <a:r>
              <a:rPr lang="en-US" baseline="0" dirty="0" smtClean="0"/>
              <a:t> 8 activity guides in our library!  They are all available on the </a:t>
            </a:r>
            <a:r>
              <a:rPr lang="en-US" baseline="0" dirty="0" err="1" smtClean="0"/>
              <a:t>lemelson-mit</a:t>
            </a:r>
            <a:r>
              <a:rPr lang="en-US" baseline="0" dirty="0" smtClean="0"/>
              <a:t> website if you want to download and check them out. We also have some examples of guides here today for you to look through if you’d like. </a:t>
            </a:r>
          </a:p>
          <a:p>
            <a:endParaRPr lang="en-US" baseline="0" dirty="0" smtClean="0"/>
          </a:p>
          <a:p>
            <a:r>
              <a:rPr lang="en-US" baseline="0" dirty="0" smtClean="0"/>
              <a:t>Shoe Soles: All new teams start with Shoe Soles. In this unit students learn about biomechanics, shoe design, and the molding process. They build their own shoe sole prototypes. Then, teams can select their second unit. </a:t>
            </a:r>
            <a:endParaRPr lang="en-US" dirty="0"/>
          </a:p>
        </p:txBody>
      </p:sp>
      <p:sp>
        <p:nvSpPr>
          <p:cNvPr id="4" name="Slide Number Placeholder 3"/>
          <p:cNvSpPr>
            <a:spLocks noGrp="1"/>
          </p:cNvSpPr>
          <p:nvPr>
            <p:ph type="sldNum" sz="quarter" idx="10"/>
          </p:nvPr>
        </p:nvSpPr>
        <p:spPr/>
        <p:txBody>
          <a:bodyPr/>
          <a:lstStyle/>
          <a:p>
            <a:fld id="{3703245D-283D-6349-8114-BAF4B48A21C3}" type="slidenum">
              <a:rPr lang="en-US" smtClean="0"/>
              <a:t>10</a:t>
            </a:fld>
            <a:endParaRPr lang="en-US" dirty="0"/>
          </a:p>
        </p:txBody>
      </p:sp>
    </p:spTree>
    <p:extLst>
      <p:ext uri="{BB962C8B-B14F-4D97-AF65-F5344CB8AC3E}">
        <p14:creationId xmlns:p14="http://schemas.microsoft.com/office/powerpoint/2010/main" val="4979821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a:t>
            </a:r>
            <a:r>
              <a:rPr lang="en-US" baseline="0" dirty="0" smtClean="0"/>
              <a:t> here are some photos of students building and their prototypes from Shoe Soles. </a:t>
            </a:r>
            <a:endParaRPr lang="en-US" dirty="0"/>
          </a:p>
        </p:txBody>
      </p:sp>
      <p:sp>
        <p:nvSpPr>
          <p:cNvPr id="4" name="Slide Number Placeholder 3"/>
          <p:cNvSpPr>
            <a:spLocks noGrp="1"/>
          </p:cNvSpPr>
          <p:nvPr>
            <p:ph type="sldNum" sz="quarter" idx="10"/>
          </p:nvPr>
        </p:nvSpPr>
        <p:spPr/>
        <p:txBody>
          <a:bodyPr/>
          <a:lstStyle/>
          <a:p>
            <a:fld id="{3703245D-283D-6349-8114-BAF4B48A21C3}" type="slidenum">
              <a:rPr lang="en-US" smtClean="0"/>
              <a:t>11</a:t>
            </a:fld>
            <a:endParaRPr lang="en-US" dirty="0"/>
          </a:p>
        </p:txBody>
      </p:sp>
    </p:spTree>
    <p:extLst>
      <p:ext uri="{BB962C8B-B14F-4D97-AF65-F5344CB8AC3E}">
        <p14:creationId xmlns:p14="http://schemas.microsoft.com/office/powerpoint/2010/main" val="8290494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Electronic Textiles:</a:t>
            </a:r>
            <a:r>
              <a:rPr lang="en-US" baseline="0" dirty="0" smtClean="0"/>
              <a:t> In this unit, students learn about basic circuitry. They make their own battery, create light-up designs on paper, and make wearable textiles that light-up.  </a:t>
            </a:r>
          </a:p>
          <a:p>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Noise Makers:</a:t>
            </a:r>
            <a:r>
              <a:rPr lang="en-US" baseline="0" dirty="0" smtClean="0"/>
              <a:t> In the Noise Makers unit, students learn about sound waves and electromagnetism and build speakers and electric pickups for instruments. </a:t>
            </a:r>
            <a:endParaRPr lang="en-US" dirty="0" smtClean="0"/>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Super Lens:</a:t>
            </a:r>
            <a:r>
              <a:rPr lang="en-US" baseline="0" dirty="0" smtClean="0"/>
              <a:t> In Super Lens, students learn about light rays and lenses, build a lens, and create a camera prototype. </a:t>
            </a:r>
            <a:endParaRPr lang="en-US" dirty="0" smtClean="0"/>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Chill Out:</a:t>
            </a:r>
            <a:r>
              <a:rPr lang="en-US" baseline="0" dirty="0" smtClean="0"/>
              <a:t> In Chill Out, students learn about heat transfer, energy, and circuits. They build a lunchbox using pelteir tiles that keeps their food cool. </a:t>
            </a:r>
            <a:endParaRPr lang="en-US" dirty="0" smtClean="0"/>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Growing Green:</a:t>
            </a:r>
            <a:r>
              <a:rPr lang="en-US" baseline="0" dirty="0" smtClean="0"/>
              <a:t> In Growing Green, students learn about hydroponic gardening, water management,  and how to cut PVC pipe. They build a hydroponic gardening system. </a:t>
            </a:r>
            <a:endParaRPr lang="en-US" dirty="0" smtClean="0"/>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Pump It Up!:</a:t>
            </a:r>
            <a:r>
              <a:rPr lang="en-US" baseline="0" dirty="0" smtClean="0"/>
              <a:t> In this unit, students learn about human energy and power, hydraulics, and pumps. They build their own water pump out of PVC pipe.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U Control:</a:t>
            </a:r>
            <a:r>
              <a:rPr lang="en-US" baseline="0" dirty="0" smtClean="0"/>
              <a:t> Finally, in U Control, students learn about mechanical systems, motor science, and circuits. They build a prototype of a door that opens automatically. </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3703245D-283D-6349-8114-BAF4B48A21C3}" type="slidenum">
              <a:rPr lang="en-US" smtClean="0"/>
              <a:t>12</a:t>
            </a:fld>
            <a:endParaRPr lang="en-US" dirty="0"/>
          </a:p>
        </p:txBody>
      </p:sp>
    </p:spTree>
    <p:extLst>
      <p:ext uri="{BB962C8B-B14F-4D97-AF65-F5344CB8AC3E}">
        <p14:creationId xmlns:p14="http://schemas.microsoft.com/office/powerpoint/2010/main" val="8322036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to</a:t>
            </a:r>
            <a:r>
              <a:rPr lang="en-US" baseline="0" dirty="0" smtClean="0"/>
              <a:t> Bethany/Don/Tim:  There are enough materials for folks to each make their own (sent 20 packets).  </a:t>
            </a:r>
          </a:p>
          <a:p>
            <a:endParaRPr lang="en-US" baseline="0" dirty="0" smtClean="0"/>
          </a:p>
          <a:p>
            <a:r>
              <a:rPr lang="en-US" baseline="0" dirty="0" smtClean="0"/>
              <a:t>Explain that in the actual unit students will use surface mount LEDs (much smaller, a littler trickier to work with). Circuit stickers are unfortunately still too expensive to provide for all grantees. </a:t>
            </a:r>
          </a:p>
          <a:p>
            <a:endParaRPr lang="en-US" baseline="0" dirty="0" smtClean="0"/>
          </a:p>
        </p:txBody>
      </p:sp>
      <p:sp>
        <p:nvSpPr>
          <p:cNvPr id="4" name="Slide Number Placeholder 3"/>
          <p:cNvSpPr>
            <a:spLocks noGrp="1"/>
          </p:cNvSpPr>
          <p:nvPr>
            <p:ph type="sldNum" sz="quarter" idx="10"/>
          </p:nvPr>
        </p:nvSpPr>
        <p:spPr/>
        <p:txBody>
          <a:bodyPr/>
          <a:lstStyle/>
          <a:p>
            <a:fld id="{3703245D-283D-6349-8114-BAF4B48A21C3}" type="slidenum">
              <a:rPr lang="en-US" smtClean="0"/>
              <a:t>13</a:t>
            </a:fld>
            <a:endParaRPr lang="en-US" dirty="0"/>
          </a:p>
        </p:txBody>
      </p:sp>
    </p:spTree>
    <p:extLst>
      <p:ext uri="{BB962C8B-B14F-4D97-AF65-F5344CB8AC3E}">
        <p14:creationId xmlns:p14="http://schemas.microsoft.com/office/powerpoint/2010/main" val="21331276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Don/Bethany/Tim – you can ask folks to share their light-up circuits.  Explain that students can use another sheet of paper on-top of their circuit to design a light-up card or picture. </a:t>
            </a:r>
          </a:p>
        </p:txBody>
      </p:sp>
      <p:sp>
        <p:nvSpPr>
          <p:cNvPr id="4" name="Slide Number Placeholder 3"/>
          <p:cNvSpPr>
            <a:spLocks noGrp="1"/>
          </p:cNvSpPr>
          <p:nvPr>
            <p:ph type="sldNum" sz="quarter" idx="10"/>
          </p:nvPr>
        </p:nvSpPr>
        <p:spPr/>
        <p:txBody>
          <a:bodyPr/>
          <a:lstStyle/>
          <a:p>
            <a:fld id="{3703245D-283D-6349-8114-BAF4B48A21C3}" type="slidenum">
              <a:rPr lang="en-US" smtClean="0"/>
              <a:t>14</a:t>
            </a:fld>
            <a:endParaRPr lang="en-US" dirty="0"/>
          </a:p>
        </p:txBody>
      </p:sp>
    </p:spTree>
    <p:extLst>
      <p:ext uri="{BB962C8B-B14F-4D97-AF65-F5344CB8AC3E}">
        <p14:creationId xmlns:p14="http://schemas.microsoft.com/office/powerpoint/2010/main" val="6376279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we hope you are excited</a:t>
            </a:r>
            <a:r>
              <a:rPr lang="en-US" baseline="0" dirty="0" smtClean="0"/>
              <a:t> about all of the fun, hands-on JV content!</a:t>
            </a:r>
          </a:p>
          <a:p>
            <a:endParaRPr lang="en-US" baseline="0" dirty="0" smtClean="0"/>
          </a:p>
          <a:p>
            <a:r>
              <a:rPr lang="en-US" baseline="0" dirty="0" smtClean="0"/>
              <a:t>The Lemelson-MIT Program provides guidance, materials, tools, and activities.  JV InvenTeam sites are expected to provide educators, space, students, and some deliverables via the Team Access portion of the JV InvenTeam website. </a:t>
            </a:r>
          </a:p>
          <a:p>
            <a:endParaRPr lang="en-US" baseline="0" dirty="0" smtClean="0"/>
          </a:p>
          <a:p>
            <a:r>
              <a:rPr lang="en-US" baseline="0" dirty="0" smtClean="0"/>
              <a:t>There are 3 forms that will need to be signed by students’ parents and uploaded to the website at the onset of the program. Also, we will ask educators to take a team photo in the JV InvenTeam t-shirts at the start of the program. </a:t>
            </a:r>
          </a:p>
          <a:p>
            <a:endParaRPr lang="en-US" baseline="0" dirty="0" smtClean="0"/>
          </a:p>
          <a:p>
            <a:r>
              <a:rPr lang="en-US" baseline="0" dirty="0" smtClean="0"/>
              <a:t>New this year we will have a blog portion of the Team Access site. Students will be expected to submit regular blog entries about their activities. These should be reviewed by educators before submission.</a:t>
            </a:r>
            <a:endParaRPr lang="en-US" baseline="0" dirty="0"/>
          </a:p>
          <a:p>
            <a:endParaRPr lang="en-US" baseline="0" dirty="0" smtClean="0"/>
          </a:p>
          <a:p>
            <a:r>
              <a:rPr lang="en-US" baseline="0" dirty="0" smtClean="0"/>
              <a:t>Your and the students’ feedback is valuable and will help Lemelson-MIT make needed changes for years to come!  LMIT will ask students to complete short online surveys at the end of each activity unit. And LMIT will ask educators to complete an online survey at the end of the program in May or June. </a:t>
            </a:r>
          </a:p>
          <a:p>
            <a:endParaRPr lang="en-US" baseline="0" dirty="0" smtClean="0"/>
          </a:p>
          <a:p>
            <a:r>
              <a:rPr lang="en-US" baseline="0" dirty="0" smtClean="0"/>
              <a:t>The Lemelson-MIT Program expects regular communication with the key contact(s) at your site. There are different ways to communicate like through Team Access, email, and phone. </a:t>
            </a:r>
          </a:p>
        </p:txBody>
      </p:sp>
      <p:sp>
        <p:nvSpPr>
          <p:cNvPr id="4" name="Slide Number Placeholder 3"/>
          <p:cNvSpPr>
            <a:spLocks noGrp="1"/>
          </p:cNvSpPr>
          <p:nvPr>
            <p:ph type="sldNum" sz="quarter" idx="10"/>
          </p:nvPr>
        </p:nvSpPr>
        <p:spPr/>
        <p:txBody>
          <a:bodyPr/>
          <a:lstStyle/>
          <a:p>
            <a:fld id="{3703245D-283D-6349-8114-BAF4B48A21C3}" type="slidenum">
              <a:rPr lang="en-US" smtClean="0"/>
              <a:t>15</a:t>
            </a:fld>
            <a:endParaRPr lang="en-US" dirty="0"/>
          </a:p>
        </p:txBody>
      </p:sp>
    </p:spTree>
    <p:extLst>
      <p:ext uri="{BB962C8B-B14F-4D97-AF65-F5344CB8AC3E}">
        <p14:creationId xmlns:p14="http://schemas.microsoft.com/office/powerpoint/2010/main" val="2531379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Tim and Bethany</a:t>
            </a:r>
            <a:r>
              <a:rPr lang="en-US" baseline="0" dirty="0" smtClean="0"/>
              <a:t> are welcome to share some personal reflections/stories about OCSLA’s involvement with JV (students’ reactions, reception in community, testing activities at MIT, etc.). </a:t>
            </a:r>
            <a:endParaRPr lang="en-US" dirty="0"/>
          </a:p>
        </p:txBody>
      </p:sp>
      <p:sp>
        <p:nvSpPr>
          <p:cNvPr id="4" name="Slide Number Placeholder 3"/>
          <p:cNvSpPr>
            <a:spLocks noGrp="1"/>
          </p:cNvSpPr>
          <p:nvPr>
            <p:ph type="sldNum" sz="quarter" idx="10"/>
          </p:nvPr>
        </p:nvSpPr>
        <p:spPr/>
        <p:txBody>
          <a:bodyPr/>
          <a:lstStyle/>
          <a:p>
            <a:fld id="{3703245D-283D-6349-8114-BAF4B48A21C3}" type="slidenum">
              <a:rPr lang="en-US" smtClean="0"/>
              <a:t>16</a:t>
            </a:fld>
            <a:endParaRPr lang="en-US" dirty="0"/>
          </a:p>
        </p:txBody>
      </p:sp>
    </p:spTree>
    <p:extLst>
      <p:ext uri="{BB962C8B-B14F-4D97-AF65-F5344CB8AC3E}">
        <p14:creationId xmlns:p14="http://schemas.microsoft.com/office/powerpoint/2010/main" val="10539727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03245D-283D-6349-8114-BAF4B48A21C3}" type="slidenum">
              <a:rPr lang="en-US" smtClean="0"/>
              <a:t>17</a:t>
            </a:fld>
            <a:endParaRPr lang="en-US" dirty="0"/>
          </a:p>
        </p:txBody>
      </p:sp>
    </p:spTree>
    <p:extLst>
      <p:ext uri="{BB962C8B-B14F-4D97-AF65-F5344CB8AC3E}">
        <p14:creationId xmlns:p14="http://schemas.microsoft.com/office/powerpoint/2010/main" val="14722838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We hope you excited about the possibilities of becoming a JV InvenTeam this year.</a:t>
            </a:r>
            <a:r>
              <a:rPr lang="en-US" baseline="0" dirty="0" smtClean="0"/>
              <a:t> Lemelson-MIT has a limited number of slots still open so we encourage you to apply at your earliest convenience. The deadline is coming up quickly on Dec. 1. </a:t>
            </a:r>
          </a:p>
          <a:p>
            <a:endParaRPr lang="en-US" baseline="0" dirty="0" smtClean="0"/>
          </a:p>
          <a:p>
            <a:r>
              <a:rPr lang="en-US" baseline="0" dirty="0" smtClean="0"/>
              <a:t>The link is here but Liza can also email it out. </a:t>
            </a:r>
            <a:endParaRPr lang="en-US" dirty="0"/>
          </a:p>
        </p:txBody>
      </p:sp>
      <p:sp>
        <p:nvSpPr>
          <p:cNvPr id="4" name="Slide Number Placeholder 3"/>
          <p:cNvSpPr>
            <a:spLocks noGrp="1"/>
          </p:cNvSpPr>
          <p:nvPr>
            <p:ph type="sldNum" sz="quarter" idx="10"/>
          </p:nvPr>
        </p:nvSpPr>
        <p:spPr/>
        <p:txBody>
          <a:bodyPr/>
          <a:lstStyle/>
          <a:p>
            <a:fld id="{3703245D-283D-6349-8114-BAF4B48A21C3}" type="slidenum">
              <a:rPr lang="en-US" smtClean="0"/>
              <a:t>18</a:t>
            </a:fld>
            <a:endParaRPr lang="en-US" dirty="0"/>
          </a:p>
        </p:txBody>
      </p:sp>
    </p:spTree>
    <p:extLst>
      <p:ext uri="{BB962C8B-B14F-4D97-AF65-F5344CB8AC3E}">
        <p14:creationId xmlns:p14="http://schemas.microsoft.com/office/powerpoint/2010/main" val="19231278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are </a:t>
            </a:r>
            <a:r>
              <a:rPr lang="en-US" baseline="0" dirty="0" smtClean="0"/>
              <a:t>happy to answer any of your questions now. </a:t>
            </a:r>
            <a:endParaRPr lang="en-US" dirty="0"/>
          </a:p>
        </p:txBody>
      </p:sp>
      <p:sp>
        <p:nvSpPr>
          <p:cNvPr id="4" name="Slide Number Placeholder 3"/>
          <p:cNvSpPr>
            <a:spLocks noGrp="1"/>
          </p:cNvSpPr>
          <p:nvPr>
            <p:ph type="sldNum" sz="quarter" idx="10"/>
          </p:nvPr>
        </p:nvSpPr>
        <p:spPr/>
        <p:txBody>
          <a:bodyPr/>
          <a:lstStyle/>
          <a:p>
            <a:fld id="{3703245D-283D-6349-8114-BAF4B48A21C3}" type="slidenum">
              <a:rPr lang="en-US" smtClean="0"/>
              <a:t>19</a:t>
            </a:fld>
            <a:endParaRPr lang="en-US" dirty="0"/>
          </a:p>
        </p:txBody>
      </p:sp>
    </p:spTree>
    <p:extLst>
      <p:ext uri="{BB962C8B-B14F-4D97-AF65-F5344CB8AC3E}">
        <p14:creationId xmlns:p14="http://schemas.microsoft.com/office/powerpoint/2010/main" val="20498326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Bethany, Don, and Tim can introduce themselves. (Say how you are here representing the Lemelson-MIT Program in Cambridge, MA. Feel free to explain how you are connected to us!)  </a:t>
            </a:r>
          </a:p>
          <a:p>
            <a:endParaRPr lang="en-US" baseline="0" dirty="0" smtClean="0"/>
          </a:p>
          <a:p>
            <a:r>
              <a:rPr lang="en-US" baseline="0" dirty="0" smtClean="0"/>
              <a:t>In this webinar you will have the chance to try-out some fun hands-on invention activities and learn more about JV InvenTeams, an invention program for students in grades 7-10. </a:t>
            </a:r>
          </a:p>
          <a:p>
            <a:endParaRPr lang="en-US" baseline="0" dirty="0" smtClean="0"/>
          </a:p>
          <a:p>
            <a:r>
              <a:rPr lang="en-US" baseline="0" dirty="0" smtClean="0"/>
              <a:t>(You can read through the bullets on the screen.)</a:t>
            </a:r>
            <a:endParaRPr lang="en-US" dirty="0"/>
          </a:p>
        </p:txBody>
      </p:sp>
      <p:sp>
        <p:nvSpPr>
          <p:cNvPr id="4" name="Slide Number Placeholder 3"/>
          <p:cNvSpPr>
            <a:spLocks noGrp="1"/>
          </p:cNvSpPr>
          <p:nvPr>
            <p:ph type="sldNum" sz="quarter" idx="10"/>
          </p:nvPr>
        </p:nvSpPr>
        <p:spPr/>
        <p:txBody>
          <a:bodyPr/>
          <a:lstStyle/>
          <a:p>
            <a:fld id="{3703245D-283D-6349-8114-BAF4B48A21C3}" type="slidenum">
              <a:rPr lang="en-US" smtClean="0"/>
              <a:t>2</a:t>
            </a:fld>
            <a:endParaRPr lang="en-US" dirty="0"/>
          </a:p>
        </p:txBody>
      </p:sp>
    </p:spTree>
    <p:extLst>
      <p:ext uri="{BB962C8B-B14F-4D97-AF65-F5344CB8AC3E}">
        <p14:creationId xmlns:p14="http://schemas.microsoft.com/office/powerpoint/2010/main" val="5516056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want to thank you for taking the</a:t>
            </a:r>
            <a:r>
              <a:rPr lang="en-US" baseline="0" dirty="0" smtClean="0"/>
              <a:t> time to participate in this workshop today. Please reach out to Liza with any questions!  </a:t>
            </a:r>
            <a:endParaRPr lang="en-US" dirty="0"/>
          </a:p>
        </p:txBody>
      </p:sp>
      <p:sp>
        <p:nvSpPr>
          <p:cNvPr id="4" name="Slide Number Placeholder 3"/>
          <p:cNvSpPr>
            <a:spLocks noGrp="1"/>
          </p:cNvSpPr>
          <p:nvPr>
            <p:ph type="sldNum" sz="quarter" idx="10"/>
          </p:nvPr>
        </p:nvSpPr>
        <p:spPr/>
        <p:txBody>
          <a:bodyPr/>
          <a:lstStyle/>
          <a:p>
            <a:fld id="{3703245D-283D-6349-8114-BAF4B48A21C3}" type="slidenum">
              <a:rPr lang="en-US" smtClean="0"/>
              <a:t>20</a:t>
            </a:fld>
            <a:endParaRPr lang="en-US" dirty="0"/>
          </a:p>
        </p:txBody>
      </p:sp>
    </p:spTree>
    <p:extLst>
      <p:ext uri="{BB962C8B-B14F-4D97-AF65-F5344CB8AC3E}">
        <p14:creationId xmlns:p14="http://schemas.microsoft.com/office/powerpoint/2010/main" val="16874955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are going to jump right into a fun ice-breaker</a:t>
            </a:r>
            <a:r>
              <a:rPr lang="en-US" baseline="0" dirty="0" smtClean="0"/>
              <a:t> activity to start the session.  Work with at least 1 or 2 other people and follow the instructions on the screen. </a:t>
            </a:r>
            <a:endParaRPr lang="en-US" dirty="0"/>
          </a:p>
        </p:txBody>
      </p:sp>
      <p:sp>
        <p:nvSpPr>
          <p:cNvPr id="4" name="Slide Number Placeholder 3"/>
          <p:cNvSpPr>
            <a:spLocks noGrp="1"/>
          </p:cNvSpPr>
          <p:nvPr>
            <p:ph type="sldNum" sz="quarter" idx="10"/>
          </p:nvPr>
        </p:nvSpPr>
        <p:spPr/>
        <p:txBody>
          <a:bodyPr/>
          <a:lstStyle/>
          <a:p>
            <a:fld id="{3703245D-283D-6349-8114-BAF4B48A21C3}" type="slidenum">
              <a:rPr lang="en-US" smtClean="0"/>
              <a:t>3</a:t>
            </a:fld>
            <a:endParaRPr lang="en-US" dirty="0"/>
          </a:p>
        </p:txBody>
      </p:sp>
    </p:spTree>
    <p:extLst>
      <p:ext uri="{BB962C8B-B14F-4D97-AF65-F5344CB8AC3E}">
        <p14:creationId xmlns:p14="http://schemas.microsoft.com/office/powerpoint/2010/main" val="13740659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Don/Bethany/Tim:</a:t>
            </a:r>
            <a:r>
              <a:rPr lang="en-US" baseline="0" dirty="0" smtClean="0"/>
              <a:t>  You can go around the room and have folks share their designs. What worked? What didn’t work?  What would you do if you had more time? </a:t>
            </a:r>
            <a:endParaRPr lang="en-US" dirty="0"/>
          </a:p>
        </p:txBody>
      </p:sp>
      <p:sp>
        <p:nvSpPr>
          <p:cNvPr id="4" name="Slide Number Placeholder 3"/>
          <p:cNvSpPr>
            <a:spLocks noGrp="1"/>
          </p:cNvSpPr>
          <p:nvPr>
            <p:ph type="sldNum" sz="quarter" idx="10"/>
          </p:nvPr>
        </p:nvSpPr>
        <p:spPr/>
        <p:txBody>
          <a:bodyPr/>
          <a:lstStyle/>
          <a:p>
            <a:fld id="{3703245D-283D-6349-8114-BAF4B48A21C3}" type="slidenum">
              <a:rPr lang="en-US" smtClean="0"/>
              <a:t>4</a:t>
            </a:fld>
            <a:endParaRPr lang="en-US" dirty="0"/>
          </a:p>
        </p:txBody>
      </p:sp>
    </p:spTree>
    <p:extLst>
      <p:ext uri="{BB962C8B-B14F-4D97-AF65-F5344CB8AC3E}">
        <p14:creationId xmlns:p14="http://schemas.microsoft.com/office/powerpoint/2010/main" val="10887024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
          <p:cNvSpPr>
            <a:spLocks noGrp="1" noRot="1" noChangeAspect="1" noChangeArrowheads="1"/>
          </p:cNvSpPr>
          <p:nvPr>
            <p:ph type="sldImg"/>
          </p:nvPr>
        </p:nvSpPr>
        <p:spPr>
          <a:solidFill>
            <a:srgbClr val="FFFFFF"/>
          </a:solidFill>
          <a:ln/>
        </p:spPr>
      </p:sp>
      <p:sp>
        <p:nvSpPr>
          <p:cNvPr id="19458" name="Rectangle 2"/>
          <p:cNvSpPr>
            <a:spLocks noGrp="1" noChangeArrowheads="1"/>
          </p:cNvSpPr>
          <p:nvPr>
            <p:ph type="body" idx="1"/>
          </p:nvPr>
        </p:nvSpPr>
        <p:spPr>
          <a:ln/>
        </p:spPr>
        <p:txBody>
          <a:bodyPr/>
          <a:lstStyle/>
          <a:p>
            <a:pPr eaLnBrk="1" hangingPunct="1">
              <a:defRPr/>
            </a:pPr>
            <a:r>
              <a:rPr lang="en-US" sz="1600" dirty="0" smtClean="0">
                <a:latin typeface="Lucida Grande" charset="0"/>
                <a:cs typeface="Lucida Grande" charset="0"/>
                <a:sym typeface="Lucida Grande" charset="0"/>
              </a:rPr>
              <a:t>The</a:t>
            </a:r>
            <a:r>
              <a:rPr lang="en-US" sz="1600" baseline="0" dirty="0" smtClean="0">
                <a:latin typeface="Lucida Grande" charset="0"/>
                <a:cs typeface="Lucida Grande" charset="0"/>
                <a:sym typeface="Lucida Grande" charset="0"/>
              </a:rPr>
              <a:t> Lemelson-MIT Program is located within the School of Engineering at MIT in Cambridge, MA. The Program is funded by the Lemelson Foundation, which is based in Portland, Oregon. LMIT </a:t>
            </a:r>
            <a:r>
              <a:rPr lang="en-US" sz="1600" dirty="0" smtClean="0">
                <a:latin typeface="Lucida Grande" charset="0"/>
                <a:cs typeface="Lucida Grande" charset="0"/>
                <a:sym typeface="Lucida Grande" charset="0"/>
              </a:rPr>
              <a:t>inspires the next generation of inventors through a variety of Invention Education initiatives.  </a:t>
            </a:r>
          </a:p>
          <a:p>
            <a:pPr eaLnBrk="1" hangingPunct="1">
              <a:defRPr/>
            </a:pPr>
            <a:endParaRPr lang="en-US" sz="1600" dirty="0" smtClean="0">
              <a:latin typeface="Lucida Grande" charset="0"/>
              <a:cs typeface="Lucida Grande" charset="0"/>
              <a:sym typeface="Lucida Grande" charset="0"/>
            </a:endParaRPr>
          </a:p>
          <a:p>
            <a:pPr eaLnBrk="1" hangingPunct="1">
              <a:defRPr/>
            </a:pPr>
            <a:r>
              <a:rPr lang="en-US" sz="1600" dirty="0" smtClean="0">
                <a:latin typeface="Lucida Grande" charset="0"/>
                <a:cs typeface="Lucida Grande" charset="0"/>
                <a:sym typeface="Lucida Grande" charset="0"/>
              </a:rPr>
              <a:t>(Varsity)</a:t>
            </a:r>
            <a:r>
              <a:rPr lang="en-US" sz="1600" baseline="0" dirty="0" smtClean="0">
                <a:latin typeface="Lucida Grande" charset="0"/>
                <a:cs typeface="Lucida Grande" charset="0"/>
                <a:sym typeface="Lucida Grande" charset="0"/>
              </a:rPr>
              <a:t> </a:t>
            </a:r>
            <a:r>
              <a:rPr lang="en-US" sz="1600" dirty="0" smtClean="0">
                <a:latin typeface="Lucida Grande" charset="0"/>
                <a:cs typeface="Lucida Grande" charset="0"/>
                <a:sym typeface="Lucida Grande" charset="0"/>
              </a:rPr>
              <a:t>InvenTeams is the nation’s premiere invention education initiative, which provides up to $10,000 to</a:t>
            </a:r>
            <a:r>
              <a:rPr lang="en-US" sz="1600" baseline="0" dirty="0" smtClean="0">
                <a:latin typeface="Lucida Grande" charset="0"/>
                <a:cs typeface="Lucida Grande" charset="0"/>
                <a:sym typeface="Lucida Grande" charset="0"/>
              </a:rPr>
              <a:t> teams of students and mentors at high schools to develop a technological solution to a real world problem over the course of an academic year.  Each year, Varsity InvenTeams from around the country come to EurekaFest in June to showcase their inventions and get feedback.  </a:t>
            </a:r>
          </a:p>
          <a:p>
            <a:pPr eaLnBrk="1" hangingPunct="1">
              <a:defRPr/>
            </a:pPr>
            <a:endParaRPr lang="en-US" sz="1600" baseline="0" dirty="0" smtClean="0">
              <a:latin typeface="Lucida Grande" charset="0"/>
              <a:cs typeface="Lucida Grande" charset="0"/>
              <a:sym typeface="Lucida Grande" charset="0"/>
            </a:endParaRPr>
          </a:p>
          <a:p>
            <a:pPr eaLnBrk="1" hangingPunct="1">
              <a:defRPr/>
            </a:pPr>
            <a:r>
              <a:rPr lang="en-US" sz="1600" baseline="0" dirty="0" smtClean="0">
                <a:latin typeface="Lucida Grande" charset="0"/>
                <a:cs typeface="Lucida Grande" charset="0"/>
                <a:sym typeface="Lucida Grande" charset="0"/>
              </a:rPr>
              <a:t>JV InvenTeams launched in 2014 to provide high schools students with an initiative to develop their hands-on buildings skills and minds-on inventive thinking skills. Over the course of an academic year, middle school and high school students participate in theme-based activity units to cultivate these skills. Their involvement will prepare them to undertake other STEM competitions like Varsity InvenTeams, eCYBERMISSION, or EPICS projects. </a:t>
            </a:r>
          </a:p>
          <a:p>
            <a:pPr eaLnBrk="1" hangingPunct="1">
              <a:defRPr/>
            </a:pPr>
            <a:endParaRPr lang="en-US" sz="1600" baseline="0" dirty="0" smtClean="0">
              <a:solidFill>
                <a:srgbClr val="C00000"/>
              </a:solidFill>
              <a:latin typeface="Lucida Grande" charset="0"/>
              <a:cs typeface="Lucida Grande" charset="0"/>
              <a:sym typeface="Lucida Grande" charset="0"/>
            </a:endParaRPr>
          </a:p>
        </p:txBody>
      </p:sp>
    </p:spTree>
    <p:extLst>
      <p:ext uri="{BB962C8B-B14F-4D97-AF65-F5344CB8AC3E}">
        <p14:creationId xmlns:p14="http://schemas.microsoft.com/office/powerpoint/2010/main" val="6006103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smtClean="0"/>
              <a:t>JV</a:t>
            </a:r>
            <a:r>
              <a:rPr lang="en-US" baseline="0" dirty="0" smtClean="0"/>
              <a:t> InvenTeams is all about FUN for both educators and students.  </a:t>
            </a:r>
          </a:p>
          <a:p>
            <a:pPr>
              <a:defRPr/>
            </a:pPr>
            <a:endParaRPr lang="en-US" baseline="0" dirty="0" smtClean="0"/>
          </a:p>
          <a:p>
            <a:pPr>
              <a:defRPr/>
            </a:pPr>
            <a:r>
              <a:rPr lang="en-US" baseline="0" dirty="0" smtClean="0"/>
              <a:t>In addition to fun, there are also some important learning goals.</a:t>
            </a:r>
          </a:p>
          <a:p>
            <a:pPr>
              <a:defRPr/>
            </a:pPr>
            <a:endParaRPr lang="en-US" baseline="0" dirty="0" smtClean="0"/>
          </a:p>
          <a:p>
            <a:pPr marL="228600" indent="-228600">
              <a:buAutoNum type="arabicParenR"/>
              <a:defRPr/>
            </a:pPr>
            <a:r>
              <a:rPr lang="en-US" baseline="0" dirty="0" smtClean="0"/>
              <a:t>Students will develop a foundation for open ended problem solving.  Students are pretty hard wired these days to finding the one right answer for an assigned problem. However, the great thing with invention is that there is no one right solution. Creativity and out-of-the box thinking drives the process. However, this new way of thinking can take some time for students to get used to.  </a:t>
            </a:r>
          </a:p>
          <a:p>
            <a:pPr marL="228600" indent="-228600">
              <a:buAutoNum type="arabicParenR"/>
              <a:defRPr/>
            </a:pPr>
            <a:r>
              <a:rPr lang="en-US" baseline="0" dirty="0" smtClean="0"/>
              <a:t>Students will learn new processes and how to use tools and materials.  Each activity unit introduces students to new sets of tools, materials, processes and skills. </a:t>
            </a:r>
          </a:p>
          <a:p>
            <a:pPr marL="228600" indent="-228600">
              <a:buAutoNum type="arabicParenR"/>
              <a:defRPr/>
            </a:pPr>
            <a:r>
              <a:rPr lang="en-US" baseline="0" dirty="0" smtClean="0"/>
              <a:t>Students will be asked to identify a problem in their community that could be solved using any combination of their new skills, materials, and tools at the end of each unit. They will learn empathy through the identification of needs. </a:t>
            </a:r>
          </a:p>
          <a:p>
            <a:pPr marL="228600" indent="-228600">
              <a:buAutoNum type="arabicParenR"/>
              <a:defRPr/>
            </a:pPr>
            <a:r>
              <a:rPr lang="en-US" baseline="0" dirty="0" smtClean="0"/>
              <a:t>Through their participation in JV InvenTeams, students will feel more confident and prepared to pursue future STEM competitions. </a:t>
            </a:r>
          </a:p>
          <a:p>
            <a:pPr marL="0" indent="0">
              <a:buNone/>
              <a:defRPr/>
            </a:pPr>
            <a:endParaRPr lang="en-US" dirty="0"/>
          </a:p>
        </p:txBody>
      </p:sp>
    </p:spTree>
    <p:extLst>
      <p:ext uri="{BB962C8B-B14F-4D97-AF65-F5344CB8AC3E}">
        <p14:creationId xmlns:p14="http://schemas.microsoft.com/office/powerpoint/2010/main" val="12845409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smtClean="0"/>
              <a:t>As</a:t>
            </a:r>
            <a:r>
              <a:rPr lang="en-US" baseline="0" dirty="0" smtClean="0"/>
              <a:t> you can see, JV InvenTeams is all about giving students a foundation in inventive thinking. But, what IS an invention?</a:t>
            </a:r>
            <a:endParaRPr lang="en-US" dirty="0" smtClean="0"/>
          </a:p>
          <a:p>
            <a:pPr>
              <a:defRPr/>
            </a:pPr>
            <a:endParaRPr lang="en-US" dirty="0" smtClean="0"/>
          </a:p>
          <a:p>
            <a:pPr>
              <a:defRPr/>
            </a:pPr>
            <a:r>
              <a:rPr lang="en-US" dirty="0" smtClean="0"/>
              <a:t>If</a:t>
            </a:r>
            <a:r>
              <a:rPr lang="en-US" baseline="0" dirty="0" smtClean="0"/>
              <a:t> you look up the word “invention,” you are likely to come up with a variety of definitions. We like to use the one written here. Key words are useful and unique. </a:t>
            </a:r>
          </a:p>
          <a:p>
            <a:pPr>
              <a:defRPr/>
            </a:pPr>
            <a:endParaRPr lang="en-US" baseline="0" dirty="0" smtClean="0"/>
          </a:p>
          <a:p>
            <a:pPr>
              <a:defRPr/>
            </a:pPr>
            <a:r>
              <a:rPr lang="en-US" dirty="0" smtClean="0"/>
              <a:t>Useful: This is where the empathy comes in. The first step to find a good problem to solve is to talk to people about what they need to improve their lives. These people could become the beneficiaries or potential customers.</a:t>
            </a:r>
          </a:p>
          <a:p>
            <a:pPr>
              <a:defRPr/>
            </a:pPr>
            <a:endParaRPr lang="en-US" dirty="0" smtClean="0"/>
          </a:p>
          <a:p>
            <a:pPr>
              <a:defRPr/>
            </a:pPr>
            <a:r>
              <a:rPr lang="en-US" dirty="0" smtClean="0"/>
              <a:t>Unique: The solution should be novel and unique. Remember, the Lemelson-MIT Program was founded by a prolific American inventor with many patents for useful, unique contrivances.</a:t>
            </a:r>
          </a:p>
          <a:p>
            <a:pPr>
              <a:defRPr/>
            </a:pPr>
            <a:endParaRPr lang="en-US" dirty="0" smtClean="0"/>
          </a:p>
          <a:p>
            <a:pPr>
              <a:defRPr/>
            </a:pPr>
            <a:r>
              <a:rPr lang="en-US" dirty="0" smtClean="0"/>
              <a:t>A useful, unique contrivance - a physical object – should</a:t>
            </a:r>
            <a:r>
              <a:rPr lang="en-US" baseline="0" dirty="0" smtClean="0"/>
              <a:t> </a:t>
            </a:r>
            <a:r>
              <a:rPr lang="en-US" dirty="0" smtClean="0"/>
              <a:t>be able to be reduced to practice or made real. </a:t>
            </a:r>
            <a:r>
              <a:rPr lang="en-US" baseline="0" dirty="0" smtClean="0"/>
              <a:t> Models </a:t>
            </a:r>
            <a:r>
              <a:rPr lang="en-US" dirty="0" smtClean="0"/>
              <a:t>are built to prove the concept and then iteratively redesigned to build a working prototypes that can be evaluated</a:t>
            </a:r>
            <a:r>
              <a:rPr lang="en-US" baseline="0" dirty="0" smtClean="0"/>
              <a:t> </a:t>
            </a:r>
            <a:r>
              <a:rPr lang="en-US" dirty="0" smtClean="0"/>
              <a:t>by the beneficiaries or potential customers. </a:t>
            </a:r>
          </a:p>
          <a:p>
            <a:pPr>
              <a:defRPr/>
            </a:pPr>
            <a:endParaRPr lang="en-US" dirty="0" smtClean="0"/>
          </a:p>
          <a:p>
            <a:r>
              <a:rPr lang="en-US" sz="1200" dirty="0" smtClean="0"/>
              <a:t>Inventions come from identifying problems</a:t>
            </a:r>
            <a:r>
              <a:rPr lang="en-US" sz="1200" baseline="0" dirty="0" smtClean="0"/>
              <a:t> AND appropriate solutions. </a:t>
            </a:r>
            <a:endParaRPr lang="en-US" sz="1200" dirty="0" smtClean="0"/>
          </a:p>
          <a:p>
            <a:endParaRPr lang="en-US" sz="1200" baseline="0" dirty="0" smtClean="0"/>
          </a:p>
          <a:p>
            <a:r>
              <a:rPr lang="en-US" sz="1200" baseline="0" dirty="0" smtClean="0"/>
              <a:t>Remember, with invention, there is not one (right) answer.  Some useful, unique solutions may be better than others.  Students should be encouraged to discuss the various solutions and think about the impact of the solutions for the beneficiary </a:t>
            </a:r>
            <a:r>
              <a:rPr lang="en-US" sz="1200" i="1" baseline="0" dirty="0" smtClean="0"/>
              <a:t>AND</a:t>
            </a:r>
            <a:r>
              <a:rPr lang="en-US" sz="1200" baseline="0" dirty="0" smtClean="0"/>
              <a:t> for the environment.</a:t>
            </a:r>
            <a:endParaRPr lang="en-US" sz="1200" dirty="0" smtClean="0"/>
          </a:p>
          <a:p>
            <a:endParaRPr lang="en-US" sz="1200" dirty="0" smtClean="0"/>
          </a:p>
          <a:p>
            <a:r>
              <a:rPr lang="en-US" sz="1200" dirty="0" smtClean="0"/>
              <a:t>Failure is OK. Encourage</a:t>
            </a:r>
            <a:r>
              <a:rPr lang="en-US" sz="1200" baseline="0" dirty="0" smtClean="0"/>
              <a:t> students to experiment, ask for feedback, and learn from what doesn’t work.  Incorporate what’s learned into the next iterative solution.</a:t>
            </a:r>
            <a:endParaRPr lang="en-US" dirty="0"/>
          </a:p>
        </p:txBody>
      </p:sp>
    </p:spTree>
    <p:extLst>
      <p:ext uri="{BB962C8B-B14F-4D97-AF65-F5344CB8AC3E}">
        <p14:creationId xmlns:p14="http://schemas.microsoft.com/office/powerpoint/2010/main" val="6267105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smtClean="0"/>
              <a:t>So why should students (and</a:t>
            </a:r>
            <a:r>
              <a:rPr lang="en-US" baseline="0" dirty="0" smtClean="0"/>
              <a:t> people of all ages) be inventing?</a:t>
            </a:r>
            <a:endParaRPr lang="en-US" dirty="0" smtClean="0"/>
          </a:p>
          <a:p>
            <a:pPr>
              <a:defRPr/>
            </a:pPr>
            <a:endParaRPr lang="en-US" dirty="0" smtClean="0"/>
          </a:p>
          <a:p>
            <a:pPr>
              <a:defRPr/>
            </a:pPr>
            <a:r>
              <a:rPr lang="en-US" dirty="0" smtClean="0"/>
              <a:t>Read the words</a:t>
            </a:r>
            <a:r>
              <a:rPr lang="en-US" baseline="0" dirty="0" smtClean="0"/>
              <a:t> verbatim on screen</a:t>
            </a:r>
            <a:endParaRPr lang="en-US" dirty="0" smtClean="0"/>
          </a:p>
          <a:p>
            <a:pPr>
              <a:defRPr/>
            </a:pPr>
            <a:endParaRPr lang="en-US" dirty="0" smtClean="0"/>
          </a:p>
          <a:p>
            <a:pPr>
              <a:defRPr/>
            </a:pPr>
            <a:r>
              <a:rPr lang="en-US" dirty="0" smtClean="0"/>
              <a:t>Altruistic desires of students – appealing to them!</a:t>
            </a:r>
            <a:endParaRPr lang="en-US" dirty="0"/>
          </a:p>
        </p:txBody>
      </p:sp>
    </p:spTree>
    <p:extLst>
      <p:ext uri="{BB962C8B-B14F-4D97-AF65-F5344CB8AC3E}">
        <p14:creationId xmlns:p14="http://schemas.microsoft.com/office/powerpoint/2010/main" val="18650308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Lemelson-MIT wants to make it as easy as possible</a:t>
            </a:r>
            <a:r>
              <a:rPr lang="en-US" baseline="0" dirty="0" smtClean="0"/>
              <a:t> to facilitate a JV InvenTeam.  </a:t>
            </a:r>
          </a:p>
          <a:p>
            <a:endParaRPr lang="en-US" baseline="0" dirty="0" smtClean="0"/>
          </a:p>
          <a:p>
            <a:r>
              <a:rPr lang="en-US" baseline="0" dirty="0" smtClean="0"/>
              <a:t>Firstly, interested schools/sites must identify a committed educator to lead the program. He/she needs to recruit up to 20 students to participate. It’s important that the class is a mix of boys and girls. </a:t>
            </a:r>
          </a:p>
          <a:p>
            <a:endParaRPr lang="en-US" baseline="0" dirty="0" smtClean="0"/>
          </a:p>
          <a:p>
            <a:r>
              <a:rPr lang="en-US" baseline="0" dirty="0" smtClean="0"/>
              <a:t>This person will be in regular communications with LMIT staff. Grantees are expected to implement two units of activities from January through June. Grantees receive everything they need to implement the program. This includes printed guides, safety glasses/gloves, etc., materials, and tools. We work with a third party kitting company to ship materials. </a:t>
            </a:r>
          </a:p>
          <a:p>
            <a:endParaRPr lang="en-US" baseline="0" dirty="0" smtClean="0"/>
          </a:p>
          <a:p>
            <a:r>
              <a:rPr lang="en-US" baseline="0" dirty="0" smtClean="0"/>
              <a:t>Educators will be expected to attend a professional development training before the program begins. </a:t>
            </a:r>
          </a:p>
          <a:p>
            <a:endParaRPr lang="en-US" baseline="0" dirty="0" smtClean="0"/>
          </a:p>
          <a:p>
            <a:r>
              <a:rPr lang="en-US" baseline="0" dirty="0" smtClean="0"/>
              <a:t>All new teams begin with the Shoe Soles unit, our most popular and well-tested unit. Then, teams can select their second unit. I will provide a quick synopsis of each our 8 units in just a minute.  From Jan – June you will meet weekly or bi-weekly to implement the units. They are each approximately 6-8 meetings in duration. Meetings typically take 1.5-2 hours to complete. You are welcome to split the meetings into sub-meetings to accommodate your needs. </a:t>
            </a:r>
          </a:p>
          <a:p>
            <a:endParaRPr lang="en-US" baseline="0" dirty="0" smtClean="0"/>
          </a:p>
          <a:p>
            <a:r>
              <a:rPr lang="en-US" baseline="0" dirty="0" smtClean="0"/>
              <a:t>Lemelson-MIT arranges a campus visit to university in the spring. Students will get to tour a school in Oregon and learn about the opportunities in STEM.  LMIT reimburses for bus transportation and provides lunch. </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3703245D-283D-6349-8114-BAF4B48A21C3}" type="slidenum">
              <a:rPr lang="en-US" smtClean="0"/>
              <a:t>9</a:t>
            </a:fld>
            <a:endParaRPr lang="en-US" dirty="0"/>
          </a:p>
        </p:txBody>
      </p:sp>
    </p:spTree>
    <p:extLst>
      <p:ext uri="{BB962C8B-B14F-4D97-AF65-F5344CB8AC3E}">
        <p14:creationId xmlns:p14="http://schemas.microsoft.com/office/powerpoint/2010/main" val="6301758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F17F1BB-B854-E742-AE12-676D37E7E2EB}" type="datetimeFigureOut">
              <a:rPr lang="en-US" smtClean="0"/>
              <a:t>11/22/2016</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8E7185E-7BC5-294A-813C-17522F22C73F}" type="slidenum">
              <a:rPr lang="en-US" smtClean="0"/>
              <a:t>‹#›</a:t>
            </a:fld>
            <a:endParaRPr lang="en-US" dirty="0"/>
          </a:p>
        </p:txBody>
      </p:sp>
    </p:spTree>
    <p:extLst>
      <p:ext uri="{BB962C8B-B14F-4D97-AF65-F5344CB8AC3E}">
        <p14:creationId xmlns:p14="http://schemas.microsoft.com/office/powerpoint/2010/main" val="6741655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F17F1BB-B854-E742-AE12-676D37E7E2EB}" type="datetimeFigureOut">
              <a:rPr lang="en-US" smtClean="0"/>
              <a:t>11/22/2016</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8E7185E-7BC5-294A-813C-17522F22C73F}" type="slidenum">
              <a:rPr lang="en-US" smtClean="0"/>
              <a:t>‹#›</a:t>
            </a:fld>
            <a:endParaRPr lang="en-US" dirty="0"/>
          </a:p>
        </p:txBody>
      </p:sp>
    </p:spTree>
    <p:extLst>
      <p:ext uri="{BB962C8B-B14F-4D97-AF65-F5344CB8AC3E}">
        <p14:creationId xmlns:p14="http://schemas.microsoft.com/office/powerpoint/2010/main" val="17403701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F17F1BB-B854-E742-AE12-676D37E7E2EB}" type="datetimeFigureOut">
              <a:rPr lang="en-US" smtClean="0"/>
              <a:t>11/22/2016</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8E7185E-7BC5-294A-813C-17522F22C73F}" type="slidenum">
              <a:rPr lang="en-US" smtClean="0"/>
              <a:t>‹#›</a:t>
            </a:fld>
            <a:endParaRPr lang="en-US" dirty="0"/>
          </a:p>
        </p:txBody>
      </p:sp>
    </p:spTree>
    <p:extLst>
      <p:ext uri="{BB962C8B-B14F-4D97-AF65-F5344CB8AC3E}">
        <p14:creationId xmlns:p14="http://schemas.microsoft.com/office/powerpoint/2010/main" val="38872551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F17F1BB-B854-E742-AE12-676D37E7E2EB}" type="datetimeFigureOut">
              <a:rPr lang="en-US" smtClean="0"/>
              <a:t>11/22/2016</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8E7185E-7BC5-294A-813C-17522F22C73F}" type="slidenum">
              <a:rPr lang="en-US" smtClean="0"/>
              <a:t>‹#›</a:t>
            </a:fld>
            <a:endParaRPr lang="en-US" dirty="0"/>
          </a:p>
        </p:txBody>
      </p:sp>
    </p:spTree>
    <p:extLst>
      <p:ext uri="{BB962C8B-B14F-4D97-AF65-F5344CB8AC3E}">
        <p14:creationId xmlns:p14="http://schemas.microsoft.com/office/powerpoint/2010/main" val="21448475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F17F1BB-B854-E742-AE12-676D37E7E2EB}" type="datetimeFigureOut">
              <a:rPr lang="en-US" smtClean="0"/>
              <a:t>11/22/2016</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8E7185E-7BC5-294A-813C-17522F22C73F}" type="slidenum">
              <a:rPr lang="en-US" smtClean="0"/>
              <a:t>‹#›</a:t>
            </a:fld>
            <a:endParaRPr lang="en-US" dirty="0"/>
          </a:p>
        </p:txBody>
      </p:sp>
    </p:spTree>
    <p:extLst>
      <p:ext uri="{BB962C8B-B14F-4D97-AF65-F5344CB8AC3E}">
        <p14:creationId xmlns:p14="http://schemas.microsoft.com/office/powerpoint/2010/main" val="24034726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F17F1BB-B854-E742-AE12-676D37E7E2EB}" type="datetimeFigureOut">
              <a:rPr lang="en-US" smtClean="0"/>
              <a:t>11/22/2016</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18E7185E-7BC5-294A-813C-17522F22C73F}" type="slidenum">
              <a:rPr lang="en-US" smtClean="0"/>
              <a:t>‹#›</a:t>
            </a:fld>
            <a:endParaRPr lang="en-US" dirty="0"/>
          </a:p>
        </p:txBody>
      </p:sp>
    </p:spTree>
    <p:extLst>
      <p:ext uri="{BB962C8B-B14F-4D97-AF65-F5344CB8AC3E}">
        <p14:creationId xmlns:p14="http://schemas.microsoft.com/office/powerpoint/2010/main" val="19629676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6F17F1BB-B854-E742-AE12-676D37E7E2EB}" type="datetimeFigureOut">
              <a:rPr lang="en-US" smtClean="0"/>
              <a:t>11/22/2016</a:t>
            </a:fld>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18E7185E-7BC5-294A-813C-17522F22C73F}" type="slidenum">
              <a:rPr lang="en-US" smtClean="0"/>
              <a:t>‹#›</a:t>
            </a:fld>
            <a:endParaRPr lang="en-US" dirty="0"/>
          </a:p>
        </p:txBody>
      </p:sp>
    </p:spTree>
    <p:extLst>
      <p:ext uri="{BB962C8B-B14F-4D97-AF65-F5344CB8AC3E}">
        <p14:creationId xmlns:p14="http://schemas.microsoft.com/office/powerpoint/2010/main" val="8626865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6F17F1BB-B854-E742-AE12-676D37E7E2EB}" type="datetimeFigureOut">
              <a:rPr lang="en-US" smtClean="0"/>
              <a:t>11/22/2016</a:t>
            </a:fld>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18E7185E-7BC5-294A-813C-17522F22C73F}" type="slidenum">
              <a:rPr lang="en-US" smtClean="0"/>
              <a:t>‹#›</a:t>
            </a:fld>
            <a:endParaRPr lang="en-US" dirty="0"/>
          </a:p>
        </p:txBody>
      </p:sp>
    </p:spTree>
    <p:extLst>
      <p:ext uri="{BB962C8B-B14F-4D97-AF65-F5344CB8AC3E}">
        <p14:creationId xmlns:p14="http://schemas.microsoft.com/office/powerpoint/2010/main" val="26609845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6F17F1BB-B854-E742-AE12-676D37E7E2EB}" type="datetimeFigureOut">
              <a:rPr lang="en-US" smtClean="0"/>
              <a:t>11/22/2016</a:t>
            </a:fld>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18E7185E-7BC5-294A-813C-17522F22C73F}" type="slidenum">
              <a:rPr lang="en-US" smtClean="0"/>
              <a:t>‹#›</a:t>
            </a:fld>
            <a:endParaRPr lang="en-US" dirty="0"/>
          </a:p>
        </p:txBody>
      </p:sp>
    </p:spTree>
    <p:extLst>
      <p:ext uri="{BB962C8B-B14F-4D97-AF65-F5344CB8AC3E}">
        <p14:creationId xmlns:p14="http://schemas.microsoft.com/office/powerpoint/2010/main" val="41024661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F17F1BB-B854-E742-AE12-676D37E7E2EB}" type="datetimeFigureOut">
              <a:rPr lang="en-US" smtClean="0"/>
              <a:t>11/22/2016</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18E7185E-7BC5-294A-813C-17522F22C73F}" type="slidenum">
              <a:rPr lang="en-US" smtClean="0"/>
              <a:t>‹#›</a:t>
            </a:fld>
            <a:endParaRPr lang="en-US" dirty="0"/>
          </a:p>
        </p:txBody>
      </p:sp>
    </p:spTree>
    <p:extLst>
      <p:ext uri="{BB962C8B-B14F-4D97-AF65-F5344CB8AC3E}">
        <p14:creationId xmlns:p14="http://schemas.microsoft.com/office/powerpoint/2010/main" val="2687162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F17F1BB-B854-E742-AE12-676D37E7E2EB}" type="datetimeFigureOut">
              <a:rPr lang="en-US" smtClean="0"/>
              <a:t>11/22/2016</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18E7185E-7BC5-294A-813C-17522F22C73F}" type="slidenum">
              <a:rPr lang="en-US" smtClean="0"/>
              <a:t>‹#›</a:t>
            </a:fld>
            <a:endParaRPr lang="en-US" dirty="0"/>
          </a:p>
        </p:txBody>
      </p:sp>
    </p:spTree>
    <p:extLst>
      <p:ext uri="{BB962C8B-B14F-4D97-AF65-F5344CB8AC3E}">
        <p14:creationId xmlns:p14="http://schemas.microsoft.com/office/powerpoint/2010/main" val="13402821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LemelsonMIT_FINAL_LOGO_Cyan_invention.pdf"/>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2473429" y="6119376"/>
            <a:ext cx="4453449" cy="609946"/>
          </a:xfrm>
          <a:prstGeom prst="rect">
            <a:avLst/>
          </a:prstGeom>
        </p:spPr>
      </p:pic>
    </p:spTree>
    <p:extLst>
      <p:ext uri="{BB962C8B-B14F-4D97-AF65-F5344CB8AC3E}">
        <p14:creationId xmlns:p14="http://schemas.microsoft.com/office/powerpoint/2010/main" val="22777506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4.tiff"/><Relationship Id="rId4" Type="http://schemas.openxmlformats.org/officeDocument/2006/relationships/image" Target="../media/image13.tiff"/></Relationships>
</file>

<file path=ppt/slides/_rels/slide12.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jpg"/><Relationship Id="rId9"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22.tif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tiff"/><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4.tiff"/></Relationships>
</file>

<file path=ppt/slides/_rels/slide1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lemelsonmit.slideroom.com/#/permalink/program/32817/Oh3Wvth1EK"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mailto:lizag@mit.edu"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865437"/>
            <a:ext cx="7772400" cy="1470025"/>
          </a:xfrm>
        </p:spPr>
        <p:txBody>
          <a:bodyPr/>
          <a:lstStyle/>
          <a:p>
            <a:r>
              <a:rPr lang="en-US" dirty="0" smtClean="0"/>
              <a:t>JV InvenTeams Workshop</a:t>
            </a:r>
            <a:br>
              <a:rPr lang="en-US" dirty="0" smtClean="0"/>
            </a:br>
            <a:r>
              <a:rPr lang="en-US" dirty="0" smtClean="0"/>
              <a:t>November 17, 2016</a:t>
            </a:r>
            <a:br>
              <a:rPr lang="en-US" dirty="0" smtClean="0"/>
            </a:br>
            <a:endParaRPr lang="en-US" sz="3200" dirty="0"/>
          </a:p>
        </p:txBody>
      </p:sp>
      <p:pic>
        <p:nvPicPr>
          <p:cNvPr id="5" name="Picture 4" descr="JV logo-final.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06243" y="970892"/>
            <a:ext cx="6699456" cy="808555"/>
          </a:xfrm>
          <a:prstGeom prst="rect">
            <a:avLst/>
          </a:prstGeom>
        </p:spPr>
      </p:pic>
    </p:spTree>
    <p:extLst>
      <p:ext uri="{BB962C8B-B14F-4D97-AF65-F5344CB8AC3E}">
        <p14:creationId xmlns:p14="http://schemas.microsoft.com/office/powerpoint/2010/main" val="20057397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JV Activity Units</a:t>
            </a:r>
            <a:endParaRPr lang="en-US"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bwMode="auto">
          <a:xfrm>
            <a:off x="1920574" y="1417638"/>
            <a:ext cx="5302851" cy="38622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24750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JV Activity Units</a:t>
            </a:r>
            <a:endParaRPr lang="en-US" dirty="0"/>
          </a:p>
        </p:txBody>
      </p:sp>
      <p:pic>
        <p:nvPicPr>
          <p:cNvPr id="4" name="Content Placeholder 3"/>
          <p:cNvPicPr>
            <a:picLocks noGrp="1" noChangeAspect="1"/>
          </p:cNvPicPr>
          <p:nvPr>
            <p:ph idx="1"/>
          </p:nvPr>
        </p:nvPicPr>
        <p:blipFill>
          <a:blip r:embed="rId3"/>
          <a:stretch>
            <a:fillRect/>
          </a:stretch>
        </p:blipFill>
        <p:spPr>
          <a:xfrm>
            <a:off x="4873463" y="1025238"/>
            <a:ext cx="3378438" cy="2494996"/>
          </a:xfrm>
          <a:prstGeom prst="rect">
            <a:avLst/>
          </a:prstGeom>
        </p:spPr>
      </p:pic>
      <p:pic>
        <p:nvPicPr>
          <p:cNvPr id="5" name="Picture 4"/>
          <p:cNvPicPr>
            <a:picLocks noChangeAspect="1"/>
          </p:cNvPicPr>
          <p:nvPr/>
        </p:nvPicPr>
        <p:blipFill>
          <a:blip r:embed="rId4"/>
          <a:stretch>
            <a:fillRect/>
          </a:stretch>
        </p:blipFill>
        <p:spPr>
          <a:xfrm>
            <a:off x="1109548" y="1025238"/>
            <a:ext cx="3329017" cy="2494996"/>
          </a:xfrm>
          <a:prstGeom prst="rect">
            <a:avLst/>
          </a:prstGeom>
        </p:spPr>
      </p:pic>
      <p:pic>
        <p:nvPicPr>
          <p:cNvPr id="7" name="Picture 6"/>
          <p:cNvPicPr>
            <a:picLocks noChangeAspect="1"/>
          </p:cNvPicPr>
          <p:nvPr/>
        </p:nvPicPr>
        <p:blipFill>
          <a:blip r:embed="rId5"/>
          <a:stretch>
            <a:fillRect/>
          </a:stretch>
        </p:blipFill>
        <p:spPr>
          <a:xfrm>
            <a:off x="2907491" y="3637347"/>
            <a:ext cx="3170580" cy="2342486"/>
          </a:xfrm>
          <a:prstGeom prst="rect">
            <a:avLst/>
          </a:prstGeom>
        </p:spPr>
      </p:pic>
    </p:spTree>
    <p:extLst>
      <p:ext uri="{BB962C8B-B14F-4D97-AF65-F5344CB8AC3E}">
        <p14:creationId xmlns:p14="http://schemas.microsoft.com/office/powerpoint/2010/main" val="8552351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JV Activity Units</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03763" y="906888"/>
            <a:ext cx="1376648" cy="2451006"/>
          </a:xfrm>
        </p:spPr>
      </p:pic>
      <p:pic>
        <p:nvPicPr>
          <p:cNvPr id="6" name="Content Placeholder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92129" y="1415111"/>
            <a:ext cx="2195877" cy="1945310"/>
          </a:xfrm>
          <a:prstGeom prst="rect">
            <a:avLst/>
          </a:prstGeom>
        </p:spPr>
      </p:pic>
      <p:pic>
        <p:nvPicPr>
          <p:cNvPr id="7" name="Content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79402" y="1595718"/>
            <a:ext cx="2159970" cy="1762176"/>
          </a:xfrm>
          <a:prstGeom prst="rect">
            <a:avLst/>
          </a:prstGeom>
        </p:spPr>
      </p:pic>
      <p:pic>
        <p:nvPicPr>
          <p:cNvPr id="8" name="Content Placeholder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7200" y="3666572"/>
            <a:ext cx="1860991" cy="1833076"/>
          </a:xfrm>
          <a:prstGeom prst="rect">
            <a:avLst/>
          </a:prstGeom>
        </p:spPr>
      </p:pic>
      <p:pic>
        <p:nvPicPr>
          <p:cNvPr id="9" name="Content Placeholder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601660" y="3886017"/>
            <a:ext cx="1797285" cy="1898541"/>
          </a:xfrm>
          <a:prstGeom prst="rect">
            <a:avLst/>
          </a:prstGeom>
        </p:spPr>
      </p:pic>
      <p:pic>
        <p:nvPicPr>
          <p:cNvPr id="10" name="Content Placeholder 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091698" y="3827743"/>
            <a:ext cx="1798190" cy="1532957"/>
          </a:xfrm>
          <a:prstGeom prst="rect">
            <a:avLst/>
          </a:prstGeom>
        </p:spPr>
      </p:pic>
      <p:pic>
        <p:nvPicPr>
          <p:cNvPr id="11" name="Content Placeholder 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283891" y="2823890"/>
            <a:ext cx="1402909" cy="2007706"/>
          </a:xfrm>
          <a:prstGeom prst="rect">
            <a:avLst/>
          </a:prstGeom>
        </p:spPr>
      </p:pic>
    </p:spTree>
    <p:extLst>
      <p:ext uri="{BB962C8B-B14F-4D97-AF65-F5344CB8AC3E}">
        <p14:creationId xmlns:p14="http://schemas.microsoft.com/office/powerpoint/2010/main" val="19191337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Paper Circuit Activity</a:t>
            </a:r>
            <a:endParaRPr lang="en-US" dirty="0"/>
          </a:p>
        </p:txBody>
      </p:sp>
      <p:sp>
        <p:nvSpPr>
          <p:cNvPr id="3" name="Content Placeholder 2"/>
          <p:cNvSpPr>
            <a:spLocks noGrp="1"/>
          </p:cNvSpPr>
          <p:nvPr>
            <p:ph idx="1"/>
          </p:nvPr>
        </p:nvSpPr>
        <p:spPr>
          <a:xfrm>
            <a:off x="457200" y="1147482"/>
            <a:ext cx="8229600" cy="4978681"/>
          </a:xfrm>
        </p:spPr>
        <p:txBody>
          <a:bodyPr/>
          <a:lstStyle/>
          <a:p>
            <a:r>
              <a:rPr lang="en-US" dirty="0" smtClean="0"/>
              <a:t>This activity comes from Electronic Textiles unit</a:t>
            </a:r>
          </a:p>
          <a:p>
            <a:r>
              <a:rPr lang="en-US" dirty="0" smtClean="0"/>
              <a:t>Make a light-up circuit on paper using: </a:t>
            </a:r>
          </a:p>
          <a:p>
            <a:pPr lvl="1"/>
            <a:r>
              <a:rPr lang="en-US" dirty="0" smtClean="0"/>
              <a:t>coin cell battery, conductive copper tape, circuit sticker</a:t>
            </a:r>
          </a:p>
          <a:p>
            <a:endParaRPr lang="en-US" dirty="0"/>
          </a:p>
        </p:txBody>
      </p:sp>
      <p:pic>
        <p:nvPicPr>
          <p:cNvPr id="5" name="Picture 4"/>
          <p:cNvPicPr>
            <a:picLocks noChangeAspect="1"/>
          </p:cNvPicPr>
          <p:nvPr/>
        </p:nvPicPr>
        <p:blipFill>
          <a:blip r:embed="rId3"/>
          <a:stretch>
            <a:fillRect/>
          </a:stretch>
        </p:blipFill>
        <p:spPr>
          <a:xfrm>
            <a:off x="3028576" y="3207497"/>
            <a:ext cx="2692400" cy="2619562"/>
          </a:xfrm>
          <a:prstGeom prst="rect">
            <a:avLst/>
          </a:prstGeom>
        </p:spPr>
      </p:pic>
    </p:spTree>
    <p:extLst>
      <p:ext uri="{BB962C8B-B14F-4D97-AF65-F5344CB8AC3E}">
        <p14:creationId xmlns:p14="http://schemas.microsoft.com/office/powerpoint/2010/main" val="10788787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Paper Circuit Activity</a:t>
            </a:r>
            <a:endParaRPr lang="en-US" dirty="0"/>
          </a:p>
        </p:txBody>
      </p:sp>
      <p:sp>
        <p:nvSpPr>
          <p:cNvPr id="3" name="Content Placeholder 2"/>
          <p:cNvSpPr>
            <a:spLocks noGrp="1"/>
          </p:cNvSpPr>
          <p:nvPr>
            <p:ph idx="1"/>
          </p:nvPr>
        </p:nvSpPr>
        <p:spPr>
          <a:xfrm>
            <a:off x="457200" y="968188"/>
            <a:ext cx="8229600" cy="5157975"/>
          </a:xfrm>
        </p:spPr>
        <p:txBody>
          <a:bodyPr/>
          <a:lstStyle/>
          <a:p>
            <a:endParaRPr lang="en-US" dirty="0"/>
          </a:p>
          <a:p>
            <a:endParaRPr lang="en-US" dirty="0" smtClean="0"/>
          </a:p>
          <a:p>
            <a:endParaRPr lang="en-US" dirty="0" smtClean="0"/>
          </a:p>
          <a:p>
            <a:pPr marL="0" indent="0">
              <a:buNone/>
            </a:pPr>
            <a:endParaRPr lang="en-US" dirty="0"/>
          </a:p>
          <a:p>
            <a:pPr marL="0" indent="0">
              <a:buNone/>
            </a:pPr>
            <a:endParaRPr lang="en-US" dirty="0" smtClean="0"/>
          </a:p>
          <a:p>
            <a:r>
              <a:rPr lang="en-US" dirty="0" smtClean="0"/>
              <a:t>Tips:  </a:t>
            </a:r>
          </a:p>
          <a:p>
            <a:pPr lvl="1"/>
            <a:r>
              <a:rPr lang="en-US" dirty="0" smtClean="0"/>
              <a:t> Copper tape has sharp edges. Be careful</a:t>
            </a:r>
          </a:p>
          <a:p>
            <a:pPr lvl="1"/>
            <a:r>
              <a:rPr lang="en-US" dirty="0"/>
              <a:t> </a:t>
            </a:r>
            <a:r>
              <a:rPr lang="en-US" dirty="0" smtClean="0"/>
              <a:t>Circuits work best when the circuit sticker sits on-top of copper tape </a:t>
            </a:r>
            <a:endParaRPr lang="en-US" dirty="0"/>
          </a:p>
        </p:txBody>
      </p:sp>
      <p:pic>
        <p:nvPicPr>
          <p:cNvPr id="4" name="Picture 3"/>
          <p:cNvPicPr>
            <a:picLocks noChangeAspect="1"/>
          </p:cNvPicPr>
          <p:nvPr/>
        </p:nvPicPr>
        <p:blipFill>
          <a:blip r:embed="rId3"/>
          <a:stretch>
            <a:fillRect/>
          </a:stretch>
        </p:blipFill>
        <p:spPr>
          <a:xfrm>
            <a:off x="1358900" y="1237269"/>
            <a:ext cx="3213100" cy="2413000"/>
          </a:xfrm>
          <a:prstGeom prst="rect">
            <a:avLst/>
          </a:prstGeom>
        </p:spPr>
      </p:pic>
      <p:pic>
        <p:nvPicPr>
          <p:cNvPr id="6" name="Picture 5"/>
          <p:cNvPicPr>
            <a:picLocks noChangeAspect="1"/>
          </p:cNvPicPr>
          <p:nvPr/>
        </p:nvPicPr>
        <p:blipFill>
          <a:blip r:embed="rId4"/>
          <a:stretch>
            <a:fillRect/>
          </a:stretch>
        </p:blipFill>
        <p:spPr>
          <a:xfrm>
            <a:off x="4763621" y="1224569"/>
            <a:ext cx="3238500" cy="2425700"/>
          </a:xfrm>
          <a:prstGeom prst="rect">
            <a:avLst/>
          </a:prstGeom>
        </p:spPr>
      </p:pic>
    </p:spTree>
    <p:extLst>
      <p:ext uri="{BB962C8B-B14F-4D97-AF65-F5344CB8AC3E}">
        <p14:creationId xmlns:p14="http://schemas.microsoft.com/office/powerpoint/2010/main" val="12288325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Deliverables</a:t>
            </a:r>
            <a:endParaRPr lang="en-US" dirty="0"/>
          </a:p>
        </p:txBody>
      </p:sp>
      <p:sp>
        <p:nvSpPr>
          <p:cNvPr id="3" name="Content Placeholder 2"/>
          <p:cNvSpPr>
            <a:spLocks noGrp="1"/>
          </p:cNvSpPr>
          <p:nvPr>
            <p:ph idx="1"/>
          </p:nvPr>
        </p:nvSpPr>
        <p:spPr>
          <a:xfrm>
            <a:off x="457200" y="1417638"/>
            <a:ext cx="8229600" cy="4525963"/>
          </a:xfrm>
        </p:spPr>
        <p:txBody>
          <a:bodyPr>
            <a:normAutofit/>
          </a:bodyPr>
          <a:lstStyle/>
          <a:p>
            <a:r>
              <a:rPr lang="en-US" dirty="0" smtClean="0"/>
              <a:t>Upload 3 Forms on Team Access</a:t>
            </a:r>
          </a:p>
          <a:p>
            <a:pPr lvl="1"/>
            <a:r>
              <a:rPr lang="en-US" dirty="0" smtClean="0"/>
              <a:t>Program Liability</a:t>
            </a:r>
          </a:p>
          <a:p>
            <a:pPr lvl="1"/>
            <a:r>
              <a:rPr lang="en-US" dirty="0" smtClean="0"/>
              <a:t>Photo Release</a:t>
            </a:r>
          </a:p>
          <a:p>
            <a:pPr lvl="1"/>
            <a:r>
              <a:rPr lang="en-US" dirty="0" smtClean="0"/>
              <a:t>Survey Consent</a:t>
            </a:r>
          </a:p>
          <a:p>
            <a:r>
              <a:rPr lang="en-US" dirty="0" smtClean="0"/>
              <a:t>Team photos on Team Access</a:t>
            </a:r>
          </a:p>
          <a:p>
            <a:r>
              <a:rPr lang="en-US" dirty="0" smtClean="0"/>
              <a:t>Student blog entries on Team Access</a:t>
            </a:r>
          </a:p>
          <a:p>
            <a:r>
              <a:rPr lang="en-US" dirty="0" smtClean="0"/>
              <a:t>Student and educator surveys</a:t>
            </a:r>
          </a:p>
          <a:p>
            <a:r>
              <a:rPr lang="en-US" dirty="0" smtClean="0"/>
              <a:t>Regular communication</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36368" y="1969575"/>
            <a:ext cx="3102831" cy="1576574"/>
          </a:xfrm>
          <a:prstGeom prst="rect">
            <a:avLst/>
          </a:prstGeom>
        </p:spPr>
      </p:pic>
    </p:spTree>
    <p:extLst>
      <p:ext uri="{BB962C8B-B14F-4D97-AF65-F5344CB8AC3E}">
        <p14:creationId xmlns:p14="http://schemas.microsoft.com/office/powerpoint/2010/main" val="13394951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094" y="2300662"/>
            <a:ext cx="8229600" cy="1143000"/>
          </a:xfrm>
        </p:spPr>
        <p:txBody>
          <a:bodyPr/>
          <a:lstStyle/>
          <a:p>
            <a:r>
              <a:rPr lang="en-US" dirty="0" smtClean="0"/>
              <a:t>Feedback from Oregon City Service Learning Academy (OCSLA)</a:t>
            </a:r>
            <a:endParaRPr lang="en-US" dirty="0"/>
          </a:p>
        </p:txBody>
      </p:sp>
    </p:spTree>
    <p:extLst>
      <p:ext uri="{BB962C8B-B14F-4D97-AF65-F5344CB8AC3E}">
        <p14:creationId xmlns:p14="http://schemas.microsoft.com/office/powerpoint/2010/main" val="17520909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Light Box Activity</a:t>
            </a:r>
            <a:endParaRPr lang="en-US" dirty="0"/>
          </a:p>
        </p:txBody>
      </p:sp>
      <p:sp>
        <p:nvSpPr>
          <p:cNvPr id="3" name="Content Placeholder 2"/>
          <p:cNvSpPr>
            <a:spLocks noGrp="1"/>
          </p:cNvSpPr>
          <p:nvPr>
            <p:ph idx="1"/>
          </p:nvPr>
        </p:nvSpPr>
        <p:spPr/>
        <p:txBody>
          <a:bodyPr/>
          <a:lstStyle/>
          <a:p>
            <a:r>
              <a:rPr lang="en-US" dirty="0" smtClean="0"/>
              <a:t>This activity is adapted from the Super Lens unit</a:t>
            </a:r>
          </a:p>
          <a:p>
            <a:r>
              <a:rPr lang="en-US" dirty="0" smtClean="0"/>
              <a:t>Follow the instructions on the hand-out to make your own light box viewer</a:t>
            </a:r>
          </a:p>
          <a:p>
            <a:r>
              <a:rPr lang="en-US" dirty="0" smtClean="0"/>
              <a:t>If you do it correctly, you should see an inverted image on the vellum</a:t>
            </a:r>
            <a:endParaRPr lang="en-US" dirty="0"/>
          </a:p>
        </p:txBody>
      </p:sp>
    </p:spTree>
    <p:extLst>
      <p:ext uri="{BB962C8B-B14F-4D97-AF65-F5344CB8AC3E}">
        <p14:creationId xmlns:p14="http://schemas.microsoft.com/office/powerpoint/2010/main" val="13265568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Apply</a:t>
            </a:r>
            <a:endParaRPr lang="en-US" dirty="0"/>
          </a:p>
        </p:txBody>
      </p:sp>
      <p:sp>
        <p:nvSpPr>
          <p:cNvPr id="3" name="Content Placeholder 2"/>
          <p:cNvSpPr>
            <a:spLocks noGrp="1"/>
          </p:cNvSpPr>
          <p:nvPr>
            <p:ph idx="1"/>
          </p:nvPr>
        </p:nvSpPr>
        <p:spPr>
          <a:xfrm>
            <a:off x="986117" y="1134037"/>
            <a:ext cx="7835153" cy="4191000"/>
          </a:xfrm>
        </p:spPr>
        <p:txBody>
          <a:bodyPr/>
          <a:lstStyle/>
          <a:p>
            <a:r>
              <a:rPr lang="en-US" sz="2800" dirty="0" smtClean="0"/>
              <a:t>21</a:t>
            </a:r>
            <a:r>
              <a:rPr lang="en-US" sz="2800" baseline="30000" dirty="0" smtClean="0"/>
              <a:t>st</a:t>
            </a:r>
            <a:r>
              <a:rPr lang="en-US" sz="2800" dirty="0" smtClean="0"/>
              <a:t> CCLC coordinators should apply</a:t>
            </a:r>
          </a:p>
          <a:p>
            <a:r>
              <a:rPr lang="en-US" sz="2800" dirty="0" smtClean="0"/>
              <a:t>Educator does not need to be identified yet to complete an application</a:t>
            </a:r>
          </a:p>
          <a:p>
            <a:r>
              <a:rPr lang="en-US" sz="2800" dirty="0" smtClean="0"/>
              <a:t>Online application via Slideroom</a:t>
            </a:r>
          </a:p>
          <a:p>
            <a:r>
              <a:rPr lang="en-US" sz="2800" dirty="0"/>
              <a:t>Link is here: </a:t>
            </a:r>
            <a:r>
              <a:rPr lang="en-US" sz="2400" dirty="0">
                <a:hlinkClick r:id="rId3"/>
              </a:rPr>
              <a:t>https://lemelsonmit.slideroom.com/#/</a:t>
            </a:r>
            <a:r>
              <a:rPr lang="en-US" sz="2400" dirty="0" smtClean="0">
                <a:hlinkClick r:id="rId3"/>
              </a:rPr>
              <a:t>permalink/program/32817/Oh3Wvth1EK</a:t>
            </a:r>
            <a:endParaRPr lang="en-US" sz="2400" dirty="0" smtClean="0"/>
          </a:p>
          <a:p>
            <a:r>
              <a:rPr lang="en-US" sz="2800" dirty="0" smtClean="0"/>
              <a:t>Deadline is December 1</a:t>
            </a:r>
            <a:r>
              <a:rPr lang="en-US" sz="2800" baseline="30000" dirty="0" smtClean="0"/>
              <a:t>st</a:t>
            </a:r>
            <a:endParaRPr lang="en-US" sz="2800" dirty="0"/>
          </a:p>
          <a:p>
            <a:r>
              <a:rPr lang="en-US" sz="2800" dirty="0" smtClean="0"/>
              <a:t>Contact Liza at Lemelson-MIT with questions</a:t>
            </a:r>
            <a:endParaRPr lang="en-US" sz="2800" dirty="0"/>
          </a:p>
        </p:txBody>
      </p:sp>
    </p:spTree>
    <p:extLst>
      <p:ext uri="{BB962C8B-B14F-4D97-AF65-F5344CB8AC3E}">
        <p14:creationId xmlns:p14="http://schemas.microsoft.com/office/powerpoint/2010/main" val="4466937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69603"/>
            <a:ext cx="8229600" cy="1143000"/>
          </a:xfrm>
        </p:spPr>
        <p:txBody>
          <a:bodyPr/>
          <a:lstStyle/>
          <a:p>
            <a:r>
              <a:rPr lang="en-US" sz="5400" dirty="0" smtClean="0"/>
              <a:t>Questions</a:t>
            </a:r>
            <a:endParaRPr lang="en-US" sz="5400" dirty="0"/>
          </a:p>
        </p:txBody>
      </p:sp>
    </p:spTree>
    <p:extLst>
      <p:ext uri="{BB962C8B-B14F-4D97-AF65-F5344CB8AC3E}">
        <p14:creationId xmlns:p14="http://schemas.microsoft.com/office/powerpoint/2010/main" val="11512398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Introductions and Agenda</a:t>
            </a:r>
            <a:endParaRPr lang="en-US" dirty="0"/>
          </a:p>
        </p:txBody>
      </p:sp>
      <p:sp>
        <p:nvSpPr>
          <p:cNvPr id="3" name="Content Placeholder 2"/>
          <p:cNvSpPr>
            <a:spLocks noGrp="1"/>
          </p:cNvSpPr>
          <p:nvPr>
            <p:ph idx="1"/>
          </p:nvPr>
        </p:nvSpPr>
        <p:spPr>
          <a:xfrm>
            <a:off x="457200" y="1417638"/>
            <a:ext cx="7969624" cy="4391491"/>
          </a:xfrm>
        </p:spPr>
        <p:txBody>
          <a:bodyPr numCol="2"/>
          <a:lstStyle/>
          <a:p>
            <a:r>
              <a:rPr lang="en-US" sz="2400" dirty="0" smtClean="0"/>
              <a:t>Introductions</a:t>
            </a:r>
          </a:p>
          <a:p>
            <a:r>
              <a:rPr lang="en-US" sz="2400" dirty="0" smtClean="0"/>
              <a:t>Spaghetti Marshmallow Activity</a:t>
            </a:r>
          </a:p>
          <a:p>
            <a:r>
              <a:rPr lang="en-US" sz="2400" dirty="0" smtClean="0"/>
              <a:t>Lemelson-MIT Program</a:t>
            </a:r>
          </a:p>
          <a:p>
            <a:r>
              <a:rPr lang="en-US" sz="2400" dirty="0" smtClean="0"/>
              <a:t>JV InvenTeam Goals</a:t>
            </a:r>
          </a:p>
          <a:p>
            <a:r>
              <a:rPr lang="en-US" sz="2400" dirty="0" smtClean="0"/>
              <a:t>Why Invent?</a:t>
            </a:r>
          </a:p>
          <a:p>
            <a:r>
              <a:rPr lang="en-US" sz="2400" dirty="0" smtClean="0"/>
              <a:t>How it Works</a:t>
            </a:r>
          </a:p>
          <a:p>
            <a:r>
              <a:rPr lang="en-US" sz="2400" dirty="0"/>
              <a:t>Synopsis of JV </a:t>
            </a:r>
            <a:r>
              <a:rPr lang="en-US" sz="2400" dirty="0" smtClean="0"/>
              <a:t>Activity </a:t>
            </a:r>
            <a:r>
              <a:rPr lang="en-US" sz="2400" dirty="0"/>
              <a:t>U</a:t>
            </a:r>
            <a:r>
              <a:rPr lang="en-US" sz="2400" dirty="0" smtClean="0"/>
              <a:t>nits</a:t>
            </a:r>
          </a:p>
          <a:p>
            <a:r>
              <a:rPr lang="en-US" sz="2400" dirty="0" smtClean="0"/>
              <a:t>Paper Circuit Activity</a:t>
            </a:r>
            <a:endParaRPr lang="en-US" sz="2400" dirty="0"/>
          </a:p>
          <a:p>
            <a:r>
              <a:rPr lang="en-US" sz="2400" dirty="0" smtClean="0"/>
              <a:t>Deliverables</a:t>
            </a:r>
          </a:p>
          <a:p>
            <a:r>
              <a:rPr lang="en-US" sz="2400" dirty="0" smtClean="0"/>
              <a:t>Feedback from Oregon City</a:t>
            </a:r>
          </a:p>
          <a:p>
            <a:r>
              <a:rPr lang="en-US" sz="2400" dirty="0" smtClean="0"/>
              <a:t>Light Box Activity (if time permits)</a:t>
            </a:r>
          </a:p>
          <a:p>
            <a:r>
              <a:rPr lang="en-US" sz="2400" dirty="0" smtClean="0"/>
              <a:t>How to Apply</a:t>
            </a:r>
          </a:p>
          <a:p>
            <a:r>
              <a:rPr lang="en-US" sz="2400" dirty="0" smtClean="0"/>
              <a:t>Questions</a:t>
            </a:r>
          </a:p>
          <a:p>
            <a:endParaRPr lang="en-US" sz="2800" dirty="0"/>
          </a:p>
        </p:txBody>
      </p:sp>
    </p:spTree>
    <p:extLst>
      <p:ext uri="{BB962C8B-B14F-4D97-AF65-F5344CB8AC3E}">
        <p14:creationId xmlns:p14="http://schemas.microsoft.com/office/powerpoint/2010/main" val="11887696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Inventing is Plain Fun!</a:t>
            </a:r>
            <a:endParaRPr lang="en-US" dirty="0"/>
          </a:p>
        </p:txBody>
      </p:sp>
      <p:sp>
        <p:nvSpPr>
          <p:cNvPr id="3" name="Content Placeholder 2"/>
          <p:cNvSpPr>
            <a:spLocks noGrp="1"/>
          </p:cNvSpPr>
          <p:nvPr>
            <p:ph idx="1"/>
          </p:nvPr>
        </p:nvSpPr>
        <p:spPr/>
        <p:txBody>
          <a:bodyPr/>
          <a:lstStyle/>
          <a:p>
            <a:r>
              <a:rPr lang="en-US" sz="3600" dirty="0" smtClean="0"/>
              <a:t>Contact Liza: </a:t>
            </a:r>
            <a:r>
              <a:rPr lang="en-US" sz="3600" dirty="0" smtClean="0">
                <a:hlinkClick r:id="rId3"/>
              </a:rPr>
              <a:t>lizag@mit.edu</a:t>
            </a:r>
            <a:r>
              <a:rPr lang="en-US" sz="3600" dirty="0" smtClean="0"/>
              <a:t> or 617-452-2145</a:t>
            </a:r>
          </a:p>
          <a:p>
            <a:r>
              <a:rPr lang="en-US" sz="3600" dirty="0" smtClean="0"/>
              <a:t>Visit the website for more info:  http://lemelson.mit.edu</a:t>
            </a:r>
          </a:p>
          <a:p>
            <a:pPr marL="0" indent="0">
              <a:buNone/>
            </a:pPr>
            <a:endParaRPr lang="en-US" dirty="0"/>
          </a:p>
        </p:txBody>
      </p:sp>
    </p:spTree>
    <p:extLst>
      <p:ext uri="{BB962C8B-B14F-4D97-AF65-F5344CB8AC3E}">
        <p14:creationId xmlns:p14="http://schemas.microsoft.com/office/powerpoint/2010/main" val="39170827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8306" y="419696"/>
            <a:ext cx="7886700" cy="994172"/>
          </a:xfrm>
        </p:spPr>
        <p:txBody>
          <a:bodyPr/>
          <a:lstStyle/>
          <a:p>
            <a:pPr>
              <a:defRPr/>
            </a:pPr>
            <a:r>
              <a:rPr lang="en-US" dirty="0" smtClean="0">
                <a:solidFill>
                  <a:schemeClr val="accent1"/>
                </a:solidFill>
              </a:rPr>
              <a:t>Spaghetti Marshmallow Challenge</a:t>
            </a:r>
            <a:endParaRPr lang="en-US" dirty="0">
              <a:solidFill>
                <a:schemeClr val="accent1"/>
              </a:solidFill>
            </a:endParaRPr>
          </a:p>
        </p:txBody>
      </p:sp>
      <p:sp>
        <p:nvSpPr>
          <p:cNvPr id="92162" name="TextBox 3"/>
          <p:cNvSpPr txBox="1">
            <a:spLocks noChangeArrowheads="1"/>
          </p:cNvSpPr>
          <p:nvPr/>
        </p:nvSpPr>
        <p:spPr bwMode="auto">
          <a:xfrm>
            <a:off x="1063621" y="1943101"/>
            <a:ext cx="3548035" cy="3554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000">
                <a:solidFill>
                  <a:srgbClr val="000000"/>
                </a:solidFill>
                <a:latin typeface="Gill Sans" charset="0"/>
                <a:ea typeface="ヒラギノ角ゴ ProN W3" charset="-128"/>
                <a:sym typeface="Gill Sans" charset="0"/>
              </a:defRPr>
            </a:lvl1pPr>
            <a:lvl2pPr marL="742950" indent="-285750" eaLnBrk="0" hangingPunct="0">
              <a:defRPr sz="3000">
                <a:solidFill>
                  <a:srgbClr val="000000"/>
                </a:solidFill>
                <a:latin typeface="Gill Sans" charset="0"/>
                <a:ea typeface="ヒラギノ角ゴ ProN W3" charset="-128"/>
                <a:sym typeface="Gill Sans" charset="0"/>
              </a:defRPr>
            </a:lvl2pPr>
            <a:lvl3pPr marL="1143000" indent="-228600" eaLnBrk="0" hangingPunct="0">
              <a:defRPr sz="3000">
                <a:solidFill>
                  <a:srgbClr val="000000"/>
                </a:solidFill>
                <a:latin typeface="Gill Sans" charset="0"/>
                <a:ea typeface="ヒラギノ角ゴ ProN W3" charset="-128"/>
                <a:sym typeface="Gill Sans" charset="0"/>
              </a:defRPr>
            </a:lvl3pPr>
            <a:lvl4pPr marL="1600200" indent="-228600" eaLnBrk="0" hangingPunct="0">
              <a:defRPr sz="3000">
                <a:solidFill>
                  <a:srgbClr val="000000"/>
                </a:solidFill>
                <a:latin typeface="Gill Sans" charset="0"/>
                <a:ea typeface="ヒラギノ角ゴ ProN W3" charset="-128"/>
                <a:sym typeface="Gill Sans" charset="0"/>
              </a:defRPr>
            </a:lvl4pPr>
            <a:lvl5pPr marL="2057400" indent="-228600" eaLnBrk="0" hangingPunct="0">
              <a:defRPr sz="30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30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30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30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3000">
                <a:solidFill>
                  <a:srgbClr val="000000"/>
                </a:solidFill>
                <a:latin typeface="Gill Sans" charset="0"/>
                <a:ea typeface="ヒラギノ角ゴ ProN W3" charset="-128"/>
                <a:sym typeface="Gill Sans" charset="0"/>
              </a:defRPr>
            </a:lvl9pPr>
          </a:lstStyle>
          <a:p>
            <a:pPr eaLnBrk="1" hangingPunct="1"/>
            <a:r>
              <a:rPr lang="en-US" altLang="en-US" sz="2250" dirty="0">
                <a:solidFill>
                  <a:schemeClr val="tx1"/>
                </a:solidFill>
              </a:rPr>
              <a:t>Materials:</a:t>
            </a:r>
          </a:p>
          <a:p>
            <a:pPr eaLnBrk="1" hangingPunct="1"/>
            <a:endParaRPr lang="en-US" altLang="en-US" sz="2250" dirty="0">
              <a:solidFill>
                <a:schemeClr val="tx1"/>
              </a:solidFill>
            </a:endParaRPr>
          </a:p>
          <a:p>
            <a:pPr eaLnBrk="1" hangingPunct="1"/>
            <a:r>
              <a:rPr lang="en-US" altLang="en-US" sz="2250" dirty="0">
                <a:solidFill>
                  <a:schemeClr val="tx1"/>
                </a:solidFill>
              </a:rPr>
              <a:t>Pasta</a:t>
            </a:r>
          </a:p>
          <a:p>
            <a:pPr eaLnBrk="1" hangingPunct="1"/>
            <a:endParaRPr lang="en-US" altLang="en-US" sz="2250" dirty="0">
              <a:solidFill>
                <a:schemeClr val="tx1"/>
              </a:solidFill>
            </a:endParaRPr>
          </a:p>
          <a:p>
            <a:pPr eaLnBrk="1" hangingPunct="1"/>
            <a:r>
              <a:rPr lang="en-US" altLang="en-US" sz="2250" dirty="0">
                <a:solidFill>
                  <a:schemeClr val="tx1"/>
                </a:solidFill>
              </a:rPr>
              <a:t>1 yard of tape</a:t>
            </a:r>
          </a:p>
          <a:p>
            <a:pPr eaLnBrk="1" hangingPunct="1"/>
            <a:endParaRPr lang="en-US" altLang="en-US" sz="2250" dirty="0">
              <a:solidFill>
                <a:schemeClr val="tx1"/>
              </a:solidFill>
            </a:endParaRPr>
          </a:p>
          <a:p>
            <a:pPr eaLnBrk="1" hangingPunct="1"/>
            <a:r>
              <a:rPr lang="en-US" altLang="en-US" sz="2250" dirty="0">
                <a:solidFill>
                  <a:schemeClr val="tx1"/>
                </a:solidFill>
              </a:rPr>
              <a:t>1 yard of string</a:t>
            </a:r>
          </a:p>
          <a:p>
            <a:pPr eaLnBrk="1" hangingPunct="1"/>
            <a:endParaRPr lang="en-US" altLang="en-US" sz="2250" dirty="0">
              <a:solidFill>
                <a:schemeClr val="tx1"/>
              </a:solidFill>
            </a:endParaRPr>
          </a:p>
          <a:p>
            <a:pPr eaLnBrk="1" hangingPunct="1"/>
            <a:r>
              <a:rPr lang="en-US" altLang="en-US" sz="2250" dirty="0" smtClean="0">
                <a:solidFill>
                  <a:schemeClr val="tx1"/>
                </a:solidFill>
              </a:rPr>
              <a:t>10 small marshmallows</a:t>
            </a:r>
            <a:endParaRPr lang="en-US" altLang="en-US" sz="2250" dirty="0">
              <a:solidFill>
                <a:schemeClr val="tx1"/>
              </a:solidFill>
            </a:endParaRPr>
          </a:p>
          <a:p>
            <a:pPr eaLnBrk="1" hangingPunct="1"/>
            <a:endParaRPr lang="en-US" altLang="en-US" sz="2250" dirty="0"/>
          </a:p>
        </p:txBody>
      </p:sp>
      <p:pic>
        <p:nvPicPr>
          <p:cNvPr id="9216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3451" y="1943101"/>
            <a:ext cx="1845469" cy="1054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6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57700" y="2971800"/>
            <a:ext cx="972741"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65"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86501" y="2628901"/>
            <a:ext cx="1335881" cy="1307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66"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29200" y="4000501"/>
            <a:ext cx="1714500" cy="1341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361799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solidFill>
                  <a:schemeClr val="accent1"/>
                </a:solidFill>
              </a:rPr>
              <a:t>Your Task</a:t>
            </a:r>
            <a:endParaRPr lang="en-US" dirty="0">
              <a:solidFill>
                <a:schemeClr val="accent1"/>
              </a:solidFill>
            </a:endParaRPr>
          </a:p>
        </p:txBody>
      </p:sp>
      <p:sp>
        <p:nvSpPr>
          <p:cNvPr id="3" name="Content Placeholder 2"/>
          <p:cNvSpPr>
            <a:spLocks noGrp="1"/>
          </p:cNvSpPr>
          <p:nvPr>
            <p:ph idx="1"/>
          </p:nvPr>
        </p:nvSpPr>
        <p:spPr>
          <a:xfrm>
            <a:off x="1428750" y="2057401"/>
            <a:ext cx="6286500" cy="3013472"/>
          </a:xfrm>
        </p:spPr>
        <p:txBody>
          <a:bodyPr>
            <a:normAutofit fontScale="70000" lnSpcReduction="20000"/>
          </a:bodyPr>
          <a:lstStyle/>
          <a:p>
            <a:pPr>
              <a:defRPr/>
            </a:pPr>
            <a:r>
              <a:rPr lang="en-US" dirty="0">
                <a:latin typeface="Gill Sans" charset="0"/>
                <a:ea typeface="Gill Sans" charset="0"/>
                <a:cs typeface="Gill Sans" charset="0"/>
              </a:rPr>
              <a:t>Build the tallest freestanding </a:t>
            </a:r>
            <a:r>
              <a:rPr lang="en-US" dirty="0" smtClean="0">
                <a:latin typeface="Gill Sans" charset="0"/>
                <a:ea typeface="Gill Sans" charset="0"/>
                <a:cs typeface="Gill Sans" charset="0"/>
              </a:rPr>
              <a:t>tower on the table</a:t>
            </a:r>
            <a:endParaRPr lang="en-US" dirty="0">
              <a:latin typeface="Gill Sans" charset="0"/>
              <a:ea typeface="Gill Sans" charset="0"/>
              <a:cs typeface="Gill Sans" charset="0"/>
            </a:endParaRPr>
          </a:p>
          <a:p>
            <a:pPr>
              <a:defRPr/>
            </a:pPr>
            <a:r>
              <a:rPr lang="en-US" dirty="0" smtClean="0">
                <a:latin typeface="Gill Sans" charset="0"/>
                <a:ea typeface="Gill Sans" charset="0"/>
                <a:cs typeface="Gill Sans" charset="0"/>
              </a:rPr>
              <a:t>Eating the marshmallows </a:t>
            </a:r>
            <a:r>
              <a:rPr lang="en-US" dirty="0">
                <a:latin typeface="Gill Sans" charset="0"/>
                <a:ea typeface="Gill Sans" charset="0"/>
                <a:cs typeface="Gill Sans" charset="0"/>
              </a:rPr>
              <a:t>disqualifies the </a:t>
            </a:r>
            <a:r>
              <a:rPr lang="en-US" dirty="0" smtClean="0">
                <a:latin typeface="Gill Sans" charset="0"/>
                <a:ea typeface="Gill Sans" charset="0"/>
                <a:cs typeface="Gill Sans" charset="0"/>
              </a:rPr>
              <a:t>team</a:t>
            </a:r>
            <a:endParaRPr lang="en-US" dirty="0">
              <a:latin typeface="Gill Sans" charset="0"/>
              <a:ea typeface="Gill Sans" charset="0"/>
              <a:cs typeface="Gill Sans" charset="0"/>
            </a:endParaRPr>
          </a:p>
          <a:p>
            <a:pPr>
              <a:defRPr/>
            </a:pPr>
            <a:r>
              <a:rPr lang="en-US" dirty="0">
                <a:latin typeface="Gill Sans" charset="0"/>
                <a:ea typeface="Gill Sans" charset="0"/>
                <a:cs typeface="Gill Sans" charset="0"/>
              </a:rPr>
              <a:t>The team can use as many or as few of the </a:t>
            </a:r>
            <a:r>
              <a:rPr lang="en-US" dirty="0" smtClean="0">
                <a:latin typeface="Gill Sans" charset="0"/>
                <a:ea typeface="Gill Sans" charset="0"/>
                <a:cs typeface="Gill Sans" charset="0"/>
              </a:rPr>
              <a:t>pasta, </a:t>
            </a:r>
            <a:r>
              <a:rPr lang="en-US" dirty="0">
                <a:latin typeface="Gill Sans" charset="0"/>
                <a:ea typeface="Gill Sans" charset="0"/>
                <a:cs typeface="Gill Sans" charset="0"/>
              </a:rPr>
              <a:t>as much or as little of the string or </a:t>
            </a:r>
            <a:r>
              <a:rPr lang="en-US" dirty="0" smtClean="0">
                <a:latin typeface="Gill Sans" charset="0"/>
                <a:ea typeface="Gill Sans" charset="0"/>
                <a:cs typeface="Gill Sans" charset="0"/>
              </a:rPr>
              <a:t>tape</a:t>
            </a:r>
          </a:p>
          <a:p>
            <a:pPr>
              <a:defRPr/>
            </a:pPr>
            <a:r>
              <a:rPr lang="en-US" dirty="0" smtClean="0">
                <a:latin typeface="Gill Sans" charset="0"/>
                <a:ea typeface="Gill Sans" charset="0"/>
                <a:cs typeface="Gill Sans" charset="0"/>
              </a:rPr>
              <a:t>Use only these materials</a:t>
            </a:r>
          </a:p>
          <a:p>
            <a:pPr>
              <a:defRPr/>
            </a:pPr>
            <a:r>
              <a:rPr lang="en-US" dirty="0" smtClean="0">
                <a:latin typeface="Gill Sans" charset="0"/>
                <a:ea typeface="Gill Sans" charset="0"/>
                <a:cs typeface="Gill Sans" charset="0"/>
              </a:rPr>
              <a:t>Be safe – don’t stand on tables or chairs</a:t>
            </a:r>
            <a:endParaRPr lang="en-US" dirty="0">
              <a:latin typeface="Gill Sans" charset="0"/>
              <a:ea typeface="Gill Sans" charset="0"/>
              <a:cs typeface="Gill Sans" charset="0"/>
            </a:endParaRPr>
          </a:p>
          <a:p>
            <a:pPr>
              <a:defRPr/>
            </a:pPr>
            <a:r>
              <a:rPr lang="en-US" b="1" dirty="0">
                <a:latin typeface="Gill Sans" charset="0"/>
                <a:ea typeface="Gill Sans" charset="0"/>
                <a:cs typeface="Gill Sans" charset="0"/>
              </a:rPr>
              <a:t>Your team has </a:t>
            </a:r>
            <a:r>
              <a:rPr lang="en-US" b="1" dirty="0" smtClean="0">
                <a:latin typeface="Gill Sans" charset="0"/>
                <a:ea typeface="Gill Sans" charset="0"/>
                <a:cs typeface="Gill Sans" charset="0"/>
              </a:rPr>
              <a:t>10 </a:t>
            </a:r>
            <a:r>
              <a:rPr lang="en-US" b="1" dirty="0">
                <a:latin typeface="Gill Sans" charset="0"/>
                <a:ea typeface="Gill Sans" charset="0"/>
                <a:cs typeface="Gill Sans" charset="0"/>
              </a:rPr>
              <a:t>minutes!</a:t>
            </a:r>
          </a:p>
        </p:txBody>
      </p:sp>
    </p:spTree>
    <p:extLst>
      <p:ext uri="{BB962C8B-B14F-4D97-AF65-F5344CB8AC3E}">
        <p14:creationId xmlns:p14="http://schemas.microsoft.com/office/powerpoint/2010/main" val="15142618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
          <p:cNvSpPr>
            <a:spLocks noGrp="1" noChangeArrowheads="1"/>
          </p:cNvSpPr>
          <p:nvPr>
            <p:ph type="title"/>
          </p:nvPr>
        </p:nvSpPr>
        <p:spPr/>
        <p:txBody>
          <a:bodyPr/>
          <a:lstStyle/>
          <a:p>
            <a:pPr eaLnBrk="1" hangingPunct="1">
              <a:defRPr/>
            </a:pPr>
            <a:r>
              <a:rPr lang="en-US" dirty="0"/>
              <a:t>T</a:t>
            </a:r>
            <a:r>
              <a:rPr lang="en-US" dirty="0" smtClean="0"/>
              <a:t>he Lemelson-MIT Program</a:t>
            </a:r>
          </a:p>
        </p:txBody>
      </p:sp>
      <p:sp>
        <p:nvSpPr>
          <p:cNvPr id="27650" name="Rectangle 2"/>
          <p:cNvSpPr>
            <a:spLocks/>
          </p:cNvSpPr>
          <p:nvPr/>
        </p:nvSpPr>
        <p:spPr bwMode="auto">
          <a:xfrm>
            <a:off x="533400" y="1593850"/>
            <a:ext cx="8305800" cy="503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txBody>
          <a:bodyPr lIns="26788" tIns="26788" rIns="26788" bIns="26788"/>
          <a:lstStyle/>
          <a:p>
            <a:pPr>
              <a:spcBef>
                <a:spcPts val="563"/>
              </a:spcBef>
              <a:buClr>
                <a:srgbClr val="58585A"/>
              </a:buClr>
              <a:buSzPct val="100000"/>
            </a:pPr>
            <a:endParaRPr lang="en-US" sz="2800" dirty="0">
              <a:solidFill>
                <a:schemeClr val="tx1"/>
              </a:solidFill>
              <a:latin typeface="Arial" charset="0"/>
              <a:ea typeface="ＭＳ Ｐゴシック" charset="0"/>
              <a:cs typeface="ＭＳ Ｐゴシック" charset="0"/>
              <a:sym typeface="Avenir Book" charset="0"/>
            </a:endParaRPr>
          </a:p>
        </p:txBody>
      </p:sp>
      <p:pic>
        <p:nvPicPr>
          <p:cNvPr id="27651" name="Picture 3" descr="917539 MA_MW_ntkrobot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32525" y="1801055"/>
            <a:ext cx="2193925" cy="157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2" name="Picture 4" descr="http://wp.streetwise.co/wp-content/uploads/2013/06/Screen-Shot-2013-06-21-at-8.36.06-AM-300x238.png"/>
          <p:cNvPicPr>
            <a:picLocks noChangeAspect="1" noChangeArrowheads="1"/>
          </p:cNvPicPr>
          <p:nvPr/>
        </p:nvPicPr>
        <p:blipFill>
          <a:blip r:embed="rId4">
            <a:extLst>
              <a:ext uri="{28A0092B-C50C-407E-A947-70E740481C1C}">
                <a14:useLocalDpi xmlns:a14="http://schemas.microsoft.com/office/drawing/2010/main" val="0"/>
              </a:ext>
            </a:extLst>
          </a:blip>
          <a:srcRect b="8871"/>
          <a:stretch>
            <a:fillRect/>
          </a:stretch>
        </p:blipFill>
        <p:spPr bwMode="auto">
          <a:xfrm>
            <a:off x="3474244" y="1800196"/>
            <a:ext cx="2212975" cy="1652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nip Single Corner Rectangle 5"/>
          <p:cNvSpPr/>
          <p:nvPr/>
        </p:nvSpPr>
        <p:spPr>
          <a:xfrm>
            <a:off x="3474244" y="1134269"/>
            <a:ext cx="2195512" cy="569913"/>
          </a:xfrm>
          <a:prstGeom prst="snip1Rect">
            <a:avLst>
              <a:gd name="adj" fmla="val 26720"/>
            </a:avLst>
          </a:prstGeom>
          <a:solidFill>
            <a:srgbClr val="0092D2"/>
          </a:solidFill>
          <a:ln>
            <a:solidFill>
              <a:srgbClr val="0092D2"/>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defRPr/>
            </a:pPr>
            <a:r>
              <a:rPr lang="en-US" sz="2400" b="1" dirty="0">
                <a:solidFill>
                  <a:schemeClr val="bg1"/>
                </a:solidFill>
              </a:rPr>
              <a:t>InvenTeams</a:t>
            </a:r>
          </a:p>
        </p:txBody>
      </p:sp>
      <p:sp>
        <p:nvSpPr>
          <p:cNvPr id="7" name="Snip Single Corner Rectangle 6"/>
          <p:cNvSpPr/>
          <p:nvPr/>
        </p:nvSpPr>
        <p:spPr>
          <a:xfrm>
            <a:off x="533400" y="1134270"/>
            <a:ext cx="2193925" cy="566737"/>
          </a:xfrm>
          <a:prstGeom prst="snip1Rect">
            <a:avLst>
              <a:gd name="adj" fmla="val 26720"/>
            </a:avLst>
          </a:prstGeom>
          <a:solidFill>
            <a:srgbClr val="0092D2"/>
          </a:solidFill>
          <a:ln>
            <a:solidFill>
              <a:srgbClr val="0092D2"/>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defRPr/>
            </a:pPr>
            <a:r>
              <a:rPr lang="en-US" sz="2200" b="1" dirty="0">
                <a:solidFill>
                  <a:schemeClr val="bg1"/>
                </a:solidFill>
              </a:rPr>
              <a:t>JV InvenTeams</a:t>
            </a:r>
          </a:p>
        </p:txBody>
      </p:sp>
      <p:sp>
        <p:nvSpPr>
          <p:cNvPr id="8" name="Snip Single Corner Rectangle 7"/>
          <p:cNvSpPr/>
          <p:nvPr/>
        </p:nvSpPr>
        <p:spPr>
          <a:xfrm>
            <a:off x="6232525" y="1134269"/>
            <a:ext cx="2193925" cy="566738"/>
          </a:xfrm>
          <a:prstGeom prst="snip1Rect">
            <a:avLst>
              <a:gd name="adj" fmla="val 26720"/>
            </a:avLst>
          </a:prstGeom>
          <a:solidFill>
            <a:srgbClr val="0092D2"/>
          </a:solidFill>
          <a:ln>
            <a:solidFill>
              <a:srgbClr val="0092D2"/>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defRPr/>
            </a:pPr>
            <a:r>
              <a:rPr lang="en-US" sz="2400" b="1" dirty="0">
                <a:solidFill>
                  <a:schemeClr val="bg1"/>
                </a:solidFill>
              </a:rPr>
              <a:t>Events</a:t>
            </a:r>
          </a:p>
        </p:txBody>
      </p:sp>
      <p:pic>
        <p:nvPicPr>
          <p:cNvPr id="27656" name="Picture 8" descr="Natzem3.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33400" y="1808468"/>
            <a:ext cx="2193925"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Snip Single Corner Rectangle 13"/>
          <p:cNvSpPr/>
          <p:nvPr/>
        </p:nvSpPr>
        <p:spPr>
          <a:xfrm>
            <a:off x="-1" y="5990492"/>
            <a:ext cx="2149231" cy="762000"/>
          </a:xfrm>
          <a:prstGeom prst="snip1Rect">
            <a:avLst>
              <a:gd name="adj" fmla="val 26720"/>
            </a:avLst>
          </a:prstGeom>
          <a:solidFill>
            <a:srgbClr val="0092D2"/>
          </a:solidFill>
          <a:ln>
            <a:solidFill>
              <a:srgbClr val="0092D2"/>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defRPr/>
            </a:pPr>
            <a:r>
              <a:rPr lang="en-US" sz="2400" b="1" dirty="0">
                <a:solidFill>
                  <a:schemeClr val="bg1"/>
                </a:solidFill>
              </a:rPr>
              <a:t>Invention Education</a:t>
            </a:r>
          </a:p>
        </p:txBody>
      </p:sp>
      <p:sp>
        <p:nvSpPr>
          <p:cNvPr id="2" name="TextBox 1"/>
          <p:cNvSpPr txBox="1"/>
          <p:nvPr/>
        </p:nvSpPr>
        <p:spPr>
          <a:xfrm>
            <a:off x="3798234" y="4253741"/>
            <a:ext cx="5360894" cy="523220"/>
          </a:xfrm>
          <a:prstGeom prst="rect">
            <a:avLst/>
          </a:prstGeom>
          <a:noFill/>
        </p:spPr>
        <p:txBody>
          <a:bodyPr wrap="square" rtlCol="0">
            <a:spAutoFit/>
          </a:bodyPr>
          <a:lstStyle/>
          <a:p>
            <a:r>
              <a:rPr lang="en-US" sz="2800" b="1" dirty="0"/>
              <a:t>http://</a:t>
            </a:r>
            <a:r>
              <a:rPr lang="en-US" sz="2800" b="1" dirty="0" err="1" smtClean="0"/>
              <a:t>Lemelson.mit.edu</a:t>
            </a:r>
            <a:endParaRPr lang="en-US" sz="2800" b="1" dirty="0"/>
          </a:p>
        </p:txBody>
      </p:sp>
    </p:spTree>
    <p:extLst>
      <p:ext uri="{BB962C8B-B14F-4D97-AF65-F5344CB8AC3E}">
        <p14:creationId xmlns:p14="http://schemas.microsoft.com/office/powerpoint/2010/main" val="42451947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JV InvenTeams: Goals</a:t>
            </a:r>
            <a:endParaRPr lang="en-US" dirty="0"/>
          </a:p>
        </p:txBody>
      </p:sp>
      <p:sp>
        <p:nvSpPr>
          <p:cNvPr id="3" name="Content Placeholder 2"/>
          <p:cNvSpPr>
            <a:spLocks noGrp="1"/>
          </p:cNvSpPr>
          <p:nvPr>
            <p:ph idx="1"/>
          </p:nvPr>
        </p:nvSpPr>
        <p:spPr>
          <a:xfrm>
            <a:off x="533400" y="1143000"/>
            <a:ext cx="5417760" cy="4624388"/>
          </a:xfrm>
        </p:spPr>
        <p:txBody>
          <a:bodyPr/>
          <a:lstStyle/>
          <a:p>
            <a:pPr marL="589338" indent="-401822">
              <a:spcBef>
                <a:spcPts val="1687"/>
              </a:spcBef>
              <a:buSzPct val="100000"/>
              <a:defRPr/>
            </a:pPr>
            <a:r>
              <a:rPr lang="en-US" sz="2400" dirty="0" smtClean="0">
                <a:latin typeface="Arial"/>
                <a:cs typeface="Arial"/>
              </a:rPr>
              <a:t>Develop a foundation for open ended problem solving </a:t>
            </a:r>
          </a:p>
          <a:p>
            <a:pPr marL="589338" indent="-401822">
              <a:spcBef>
                <a:spcPts val="1687"/>
              </a:spcBef>
              <a:buSzPct val="100000"/>
              <a:defRPr/>
            </a:pPr>
            <a:r>
              <a:rPr lang="en-US" sz="2400" dirty="0" smtClean="0">
                <a:latin typeface="Arial"/>
                <a:cs typeface="Arial"/>
              </a:rPr>
              <a:t>Learn </a:t>
            </a:r>
            <a:r>
              <a:rPr lang="en-US" sz="2400" dirty="0">
                <a:latin typeface="Arial"/>
                <a:cs typeface="Arial"/>
              </a:rPr>
              <a:t>processes </a:t>
            </a:r>
            <a:r>
              <a:rPr lang="en-US" sz="2400" dirty="0" smtClean="0">
                <a:latin typeface="Arial"/>
                <a:cs typeface="Arial"/>
              </a:rPr>
              <a:t>and how to use tools and materials</a:t>
            </a:r>
            <a:endParaRPr lang="en-US" sz="2400" dirty="0">
              <a:latin typeface="Arial"/>
              <a:cs typeface="Arial"/>
            </a:endParaRPr>
          </a:p>
          <a:p>
            <a:pPr marL="589338" indent="-401822">
              <a:spcBef>
                <a:spcPts val="1687"/>
              </a:spcBef>
              <a:buSzPct val="100000"/>
              <a:defRPr/>
            </a:pPr>
            <a:r>
              <a:rPr lang="en-US" sz="2400" dirty="0" smtClean="0">
                <a:latin typeface="Arial"/>
                <a:cs typeface="Arial"/>
              </a:rPr>
              <a:t>Cultivate curiosity and empathy through content/process</a:t>
            </a:r>
          </a:p>
          <a:p>
            <a:pPr marL="589338" indent="-401822">
              <a:spcBef>
                <a:spcPts val="1687"/>
              </a:spcBef>
              <a:buSzPct val="100000"/>
              <a:defRPr/>
            </a:pPr>
            <a:r>
              <a:rPr lang="en-US" sz="2400" dirty="0" smtClean="0">
                <a:latin typeface="Arial"/>
                <a:cs typeface="Arial"/>
              </a:rPr>
              <a:t>Prepare learners for STEM competitions like InvenTeams</a:t>
            </a:r>
          </a:p>
          <a:p>
            <a:pPr marL="589338" indent="-401822">
              <a:spcBef>
                <a:spcPts val="1687"/>
              </a:spcBef>
              <a:buSzPct val="100000"/>
              <a:defRPr/>
            </a:pPr>
            <a:r>
              <a:rPr lang="en-US" sz="2400" dirty="0" smtClean="0">
                <a:latin typeface="Arial"/>
                <a:cs typeface="Arial"/>
              </a:rPr>
              <a:t>Have fun!</a:t>
            </a:r>
            <a:endParaRPr lang="en-US" sz="2400" dirty="0">
              <a:latin typeface="Arial"/>
              <a:cs typeface="Arial"/>
            </a:endParaRPr>
          </a:p>
        </p:txBody>
      </p:sp>
      <p:pic>
        <p:nvPicPr>
          <p:cNvPr id="40963" name="Content Placeholder 14" descr="CS4_toolbox.png"/>
          <p:cNvPicPr>
            <a:picLocks noChangeAspect="1"/>
          </p:cNvPicPr>
          <p:nvPr/>
        </p:nvPicPr>
        <p:blipFill>
          <a:blip r:embed="rId3">
            <a:extLst>
              <a:ext uri="{28A0092B-C50C-407E-A947-70E740481C1C}">
                <a14:useLocalDpi xmlns:a14="http://schemas.microsoft.com/office/drawing/2010/main" val="0"/>
              </a:ext>
            </a:extLst>
          </a:blip>
          <a:srcRect l="6464" r="6464"/>
          <a:stretch>
            <a:fillRect/>
          </a:stretch>
        </p:blipFill>
        <p:spPr bwMode="auto">
          <a:xfrm>
            <a:off x="5951160" y="1719387"/>
            <a:ext cx="2961066" cy="2893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573482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What is Invention?</a:t>
            </a:r>
            <a:endParaRPr lang="en-US" dirty="0"/>
          </a:p>
        </p:txBody>
      </p:sp>
      <p:sp>
        <p:nvSpPr>
          <p:cNvPr id="3" name="Content Placeholder 2"/>
          <p:cNvSpPr>
            <a:spLocks noGrp="1"/>
          </p:cNvSpPr>
          <p:nvPr>
            <p:ph idx="1"/>
          </p:nvPr>
        </p:nvSpPr>
        <p:spPr>
          <a:xfrm>
            <a:off x="304800" y="1600200"/>
            <a:ext cx="8610600" cy="4017963"/>
          </a:xfrm>
        </p:spPr>
        <p:txBody>
          <a:bodyPr/>
          <a:lstStyle/>
          <a:p>
            <a:pPr marL="187325" indent="0">
              <a:buFont typeface="Avenir Book" charset="0"/>
              <a:buNone/>
              <a:defRPr/>
            </a:pPr>
            <a:r>
              <a:rPr lang="en-US" sz="2400" b="1" dirty="0" smtClean="0">
                <a:latin typeface="Arial"/>
                <a:cs typeface="Arial"/>
              </a:rPr>
              <a:t>An invention is a useful, unique contrivance that can be made or manufactured.</a:t>
            </a:r>
          </a:p>
          <a:p>
            <a:pPr marL="187325" indent="0">
              <a:buFont typeface="Avenir Book" charset="0"/>
              <a:buNone/>
              <a:defRPr/>
            </a:pPr>
            <a:endParaRPr lang="en-US" sz="2400" i="1" dirty="0" smtClean="0">
              <a:latin typeface="Arial"/>
              <a:cs typeface="Arial"/>
            </a:endParaRPr>
          </a:p>
          <a:p>
            <a:pPr marL="500062" lvl="1" indent="0">
              <a:buFont typeface="Avenir Book" charset="0"/>
              <a:buNone/>
              <a:defRPr/>
            </a:pPr>
            <a:r>
              <a:rPr lang="en-US" sz="2000" dirty="0" smtClean="0">
                <a:latin typeface="Arial"/>
                <a:cs typeface="Arial"/>
              </a:rPr>
              <a:t>Q: How does invention relate with the scientific method? Engineering design?</a:t>
            </a:r>
          </a:p>
          <a:p>
            <a:pPr marL="500062" lvl="1" indent="0">
              <a:buFont typeface="Avenir Book" charset="0"/>
              <a:buNone/>
              <a:defRPr/>
            </a:pPr>
            <a:r>
              <a:rPr lang="en-US" sz="2000" dirty="0" smtClean="0">
                <a:latin typeface="Arial"/>
                <a:cs typeface="Arial"/>
              </a:rPr>
              <a:t>A: Scientists ask questions; engineers define problems. Scientists construct explanations; engineers design solutions. </a:t>
            </a:r>
            <a:endParaRPr lang="en-US" sz="2000" i="1" dirty="0" smtClean="0">
              <a:latin typeface="Arial"/>
              <a:cs typeface="Arial"/>
            </a:endParaRPr>
          </a:p>
          <a:p>
            <a:pPr marL="187325" indent="0">
              <a:buFont typeface="Avenir Book" charset="0"/>
              <a:buNone/>
              <a:defRPr/>
            </a:pPr>
            <a:endParaRPr lang="en-US" sz="2000" i="1" dirty="0" smtClean="0">
              <a:latin typeface="Arial"/>
              <a:cs typeface="Arial"/>
            </a:endParaRPr>
          </a:p>
          <a:p>
            <a:pPr marL="187325" indent="0">
              <a:buFont typeface="Avenir Book" charset="0"/>
              <a:buNone/>
              <a:defRPr/>
            </a:pPr>
            <a:r>
              <a:rPr lang="en-US" sz="2400" i="1" dirty="0" smtClean="0">
                <a:latin typeface="Arial"/>
                <a:cs typeface="Arial"/>
              </a:rPr>
              <a:t>While you don’t have to be an engineer to be an inventor, many inventors are engineers.</a:t>
            </a:r>
            <a:endParaRPr lang="en-US" sz="2400" i="1" dirty="0">
              <a:latin typeface="Arial"/>
              <a:cs typeface="Arial"/>
            </a:endParaRPr>
          </a:p>
        </p:txBody>
      </p:sp>
    </p:spTree>
    <p:extLst>
      <p:ext uri="{BB962C8B-B14F-4D97-AF65-F5344CB8AC3E}">
        <p14:creationId xmlns:p14="http://schemas.microsoft.com/office/powerpoint/2010/main" val="31578320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Why Invent? Inventing…</a:t>
            </a:r>
            <a:endParaRPr lang="en-US" dirty="0"/>
          </a:p>
        </p:txBody>
      </p:sp>
      <p:sp>
        <p:nvSpPr>
          <p:cNvPr id="3" name="Content Placeholder 2"/>
          <p:cNvSpPr>
            <a:spLocks noGrp="1"/>
          </p:cNvSpPr>
          <p:nvPr>
            <p:ph idx="1"/>
          </p:nvPr>
        </p:nvSpPr>
        <p:spPr>
          <a:xfrm>
            <a:off x="228600" y="1447800"/>
            <a:ext cx="8458200" cy="4017963"/>
          </a:xfrm>
        </p:spPr>
        <p:txBody>
          <a:bodyPr/>
          <a:lstStyle/>
          <a:p>
            <a:pPr>
              <a:buSzPct val="100000"/>
              <a:defRPr/>
            </a:pPr>
            <a:r>
              <a:rPr lang="en-US" sz="2400" dirty="0" smtClean="0">
                <a:latin typeface="Arial"/>
                <a:cs typeface="Arial"/>
              </a:rPr>
              <a:t>Solves </a:t>
            </a:r>
            <a:r>
              <a:rPr lang="en-US" sz="2400" dirty="0">
                <a:latin typeface="Arial"/>
                <a:cs typeface="Arial"/>
              </a:rPr>
              <a:t>world problems like finding clean sources of energy </a:t>
            </a:r>
            <a:endParaRPr lang="en-US" sz="2400" dirty="0" smtClean="0">
              <a:latin typeface="Arial"/>
              <a:cs typeface="Arial"/>
            </a:endParaRPr>
          </a:p>
          <a:p>
            <a:pPr>
              <a:buSzPct val="100000"/>
              <a:defRPr/>
            </a:pPr>
            <a:r>
              <a:rPr lang="en-US" sz="2400" dirty="0" smtClean="0">
                <a:latin typeface="Arial"/>
                <a:cs typeface="Arial"/>
              </a:rPr>
              <a:t>Helps people</a:t>
            </a:r>
          </a:p>
          <a:p>
            <a:pPr>
              <a:buSzPct val="100000"/>
              <a:defRPr/>
            </a:pPr>
            <a:r>
              <a:rPr lang="en-US" sz="2400" dirty="0" smtClean="0">
                <a:latin typeface="Arial"/>
                <a:cs typeface="Arial"/>
              </a:rPr>
              <a:t>Allows </a:t>
            </a:r>
            <a:r>
              <a:rPr lang="en-US" sz="2400" dirty="0">
                <a:latin typeface="Arial"/>
                <a:cs typeface="Arial"/>
              </a:rPr>
              <a:t>people to explore a creative process that often involves </a:t>
            </a:r>
            <a:r>
              <a:rPr lang="en-US" sz="2400" dirty="0" smtClean="0">
                <a:latin typeface="Arial"/>
                <a:cs typeface="Arial"/>
              </a:rPr>
              <a:t>teamwork</a:t>
            </a:r>
          </a:p>
          <a:p>
            <a:pPr>
              <a:buSzPct val="100000"/>
              <a:defRPr/>
            </a:pPr>
            <a:r>
              <a:rPr lang="en-US" sz="2400" dirty="0" smtClean="0">
                <a:latin typeface="Arial"/>
                <a:cs typeface="Arial"/>
              </a:rPr>
              <a:t>Provides </a:t>
            </a:r>
            <a:r>
              <a:rPr lang="en-US" sz="2400" dirty="0">
                <a:latin typeface="Arial"/>
                <a:cs typeface="Arial"/>
              </a:rPr>
              <a:t>fulfilling careers. Inventors are often scientists and engineers who improve areas of health, energy, food and </a:t>
            </a:r>
            <a:r>
              <a:rPr lang="en-US" sz="2400" dirty="0" smtClean="0">
                <a:latin typeface="Arial"/>
                <a:cs typeface="Arial"/>
              </a:rPr>
              <a:t>transportation</a:t>
            </a:r>
          </a:p>
          <a:p>
            <a:pPr>
              <a:buSzPct val="100000"/>
              <a:defRPr/>
            </a:pPr>
            <a:r>
              <a:rPr lang="en-US" sz="2400" dirty="0" smtClean="0">
                <a:latin typeface="Arial"/>
                <a:cs typeface="Arial"/>
              </a:rPr>
              <a:t>Can lead </a:t>
            </a:r>
            <a:r>
              <a:rPr lang="en-US" sz="2400" dirty="0">
                <a:latin typeface="Arial"/>
                <a:cs typeface="Arial"/>
              </a:rPr>
              <a:t>to a high paying career with many job opportunities </a:t>
            </a:r>
            <a:r>
              <a:rPr lang="en-US" sz="2400" dirty="0" smtClean="0">
                <a:latin typeface="Arial"/>
                <a:cs typeface="Arial"/>
              </a:rPr>
              <a:t>in ever-expanding STEM fields</a:t>
            </a:r>
          </a:p>
          <a:p>
            <a:pPr>
              <a:buSzPct val="100000"/>
              <a:defRPr/>
            </a:pPr>
            <a:r>
              <a:rPr lang="es-ES_tradnl" sz="2400" dirty="0" smtClean="0">
                <a:latin typeface="Arial"/>
                <a:cs typeface="Arial"/>
              </a:rPr>
              <a:t>IS FUN!</a:t>
            </a:r>
            <a:endParaRPr lang="en-US" sz="2400" dirty="0">
              <a:latin typeface="Arial"/>
              <a:cs typeface="Arial"/>
            </a:endParaRPr>
          </a:p>
        </p:txBody>
      </p:sp>
    </p:spTree>
    <p:extLst>
      <p:ext uri="{BB962C8B-B14F-4D97-AF65-F5344CB8AC3E}">
        <p14:creationId xmlns:p14="http://schemas.microsoft.com/office/powerpoint/2010/main" val="25381314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it Works</a:t>
            </a:r>
            <a:endParaRPr lang="en-US" dirty="0"/>
          </a:p>
        </p:txBody>
      </p:sp>
      <p:sp>
        <p:nvSpPr>
          <p:cNvPr id="3" name="Content Placeholder 2"/>
          <p:cNvSpPr>
            <a:spLocks noGrp="1"/>
          </p:cNvSpPr>
          <p:nvPr>
            <p:ph idx="1"/>
          </p:nvPr>
        </p:nvSpPr>
        <p:spPr>
          <a:xfrm>
            <a:off x="457198" y="1217146"/>
            <a:ext cx="8041344" cy="6345192"/>
          </a:xfrm>
        </p:spPr>
        <p:txBody>
          <a:bodyPr/>
          <a:lstStyle/>
          <a:p>
            <a:r>
              <a:rPr lang="en-US" sz="2800" dirty="0" smtClean="0"/>
              <a:t>Grantees identify committed educator to lead meetings in afterschool</a:t>
            </a:r>
          </a:p>
          <a:p>
            <a:r>
              <a:rPr lang="en-US" sz="2800" dirty="0" smtClean="0"/>
              <a:t>Grantees implement 2 activity units over the course of January – June 2017</a:t>
            </a:r>
          </a:p>
          <a:p>
            <a:r>
              <a:rPr lang="en-US" sz="2800" dirty="0" smtClean="0"/>
              <a:t>Up to 20 students can participate</a:t>
            </a:r>
          </a:p>
          <a:p>
            <a:r>
              <a:rPr lang="en-US" sz="2800" dirty="0" smtClean="0"/>
              <a:t>8 activity units to choose from</a:t>
            </a:r>
          </a:p>
          <a:p>
            <a:r>
              <a:rPr lang="en-US" sz="2800" dirty="0" smtClean="0"/>
              <a:t>Grantees receive printed guides, tools/materials, and professional development</a:t>
            </a:r>
          </a:p>
          <a:p>
            <a:r>
              <a:rPr lang="en-US" sz="2800" dirty="0" smtClean="0"/>
              <a:t>Field trip to college campus in spring</a:t>
            </a:r>
            <a:endParaRPr lang="en-US" sz="2800" dirty="0"/>
          </a:p>
        </p:txBody>
      </p:sp>
      <p:sp>
        <p:nvSpPr>
          <p:cNvPr id="4" name="AutoShape 2" descr="http://lemelson.mit.edu/sites/default/files/content/images/JV_Guides/Shoe%20Soles_8_2015.png"/>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 name="AutoShape 4" descr="http://lemelson.mit.edu/sites/default/files/content/images/JV_Guides/Shoe%20Soles_8_2015.png"/>
          <p:cNvSpPr>
            <a:spLocks noChangeAspect="1" noChangeArrowheads="1"/>
          </p:cNvSpPr>
          <p:nvPr/>
        </p:nvSpPr>
        <p:spPr bwMode="auto">
          <a:xfrm>
            <a:off x="152400" y="152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 name="AutoShape 6" descr="http://lemelson.mit.edu/sites/default/files/content/images/JV_Guides/Shoe%20Soles_8_2015.png"/>
          <p:cNvSpPr>
            <a:spLocks noChangeAspect="1" noChangeArrowheads="1"/>
          </p:cNvSpPr>
          <p:nvPr/>
        </p:nvSpPr>
        <p:spPr bwMode="auto">
          <a:xfrm>
            <a:off x="304800" y="3048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 name="AutoShape 8" descr="http://lemelson.mit.edu/sites/default/files/content/images/JV_Guides/Shoe%20Soles_8_2015.png"/>
          <p:cNvSpPr>
            <a:spLocks noChangeAspect="1" noChangeArrowheads="1"/>
          </p:cNvSpPr>
          <p:nvPr/>
        </p:nvSpPr>
        <p:spPr bwMode="auto">
          <a:xfrm>
            <a:off x="457200" y="457200"/>
            <a:ext cx="2967318" cy="296731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 name="AutoShape 18" descr="http://lemelson.mit.edu/sites/default/files/content/images/JV_Guides/Shoe%20Soles_8_2015.png"/>
          <p:cNvSpPr>
            <a:spLocks noChangeAspect="1" noChangeArrowheads="1"/>
          </p:cNvSpPr>
          <p:nvPr/>
        </p:nvSpPr>
        <p:spPr bwMode="auto">
          <a:xfrm>
            <a:off x="457199" y="457199"/>
            <a:ext cx="1156447" cy="115644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8400290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9839</TotalTime>
  <Words>2438</Words>
  <Application>Microsoft Office PowerPoint</Application>
  <PresentationFormat>On-screen Show (4:3)</PresentationFormat>
  <Paragraphs>213</Paragraphs>
  <Slides>20</Slides>
  <Notes>20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JV InvenTeams Workshop November 17, 2016 </vt:lpstr>
      <vt:lpstr>Introductions and Agenda</vt:lpstr>
      <vt:lpstr>Spaghetti Marshmallow Challenge</vt:lpstr>
      <vt:lpstr>Your Task</vt:lpstr>
      <vt:lpstr>The Lemelson-MIT Program</vt:lpstr>
      <vt:lpstr>JV InvenTeams: Goals</vt:lpstr>
      <vt:lpstr>What is Invention?</vt:lpstr>
      <vt:lpstr>Why Invent? Inventing…</vt:lpstr>
      <vt:lpstr>How it Works</vt:lpstr>
      <vt:lpstr>JV Activity Units</vt:lpstr>
      <vt:lpstr>JV Activity Units</vt:lpstr>
      <vt:lpstr>JV Activity Units</vt:lpstr>
      <vt:lpstr>Paper Circuit Activity</vt:lpstr>
      <vt:lpstr>Paper Circuit Activity</vt:lpstr>
      <vt:lpstr>Deliverables</vt:lpstr>
      <vt:lpstr>Feedback from Oregon City Service Learning Academy (OCSLA)</vt:lpstr>
      <vt:lpstr>Light Box Activity</vt:lpstr>
      <vt:lpstr>How to Apply</vt:lpstr>
      <vt:lpstr>Questions</vt:lpstr>
      <vt:lpstr>Inventing is Plain Fun!</vt:lpstr>
    </vt:vector>
  </TitlesOfParts>
  <Company>Lemelson-MIT Program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Liza Goldstein</dc:creator>
  <cp:lastModifiedBy>Candi Scott</cp:lastModifiedBy>
  <cp:revision>102</cp:revision>
  <dcterms:created xsi:type="dcterms:W3CDTF">2015-11-03T19:00:09Z</dcterms:created>
  <dcterms:modified xsi:type="dcterms:W3CDTF">2016-11-22T18:20:18Z</dcterms:modified>
</cp:coreProperties>
</file>