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0" r:id="rId2"/>
    <p:sldMasterId id="2147483898" r:id="rId3"/>
    <p:sldMasterId id="2147483926" r:id="rId4"/>
  </p:sldMasterIdLst>
  <p:notesMasterIdLst>
    <p:notesMasterId r:id="rId153"/>
  </p:notesMasterIdLst>
  <p:sldIdLst>
    <p:sldId id="256" r:id="rId5"/>
    <p:sldId id="485" r:id="rId6"/>
    <p:sldId id="486" r:id="rId7"/>
    <p:sldId id="487" r:id="rId8"/>
    <p:sldId id="456" r:id="rId9"/>
    <p:sldId id="459" r:id="rId10"/>
    <p:sldId id="343" r:id="rId11"/>
    <p:sldId id="460" r:id="rId12"/>
    <p:sldId id="346" r:id="rId13"/>
    <p:sldId id="347" r:id="rId14"/>
    <p:sldId id="348" r:id="rId15"/>
    <p:sldId id="349" r:id="rId16"/>
    <p:sldId id="350" r:id="rId17"/>
    <p:sldId id="344" r:id="rId18"/>
    <p:sldId id="345" r:id="rId19"/>
    <p:sldId id="351" r:id="rId20"/>
    <p:sldId id="352" r:id="rId21"/>
    <p:sldId id="358" r:id="rId22"/>
    <p:sldId id="359" r:id="rId23"/>
    <p:sldId id="360" r:id="rId24"/>
    <p:sldId id="362" r:id="rId25"/>
    <p:sldId id="361" r:id="rId26"/>
    <p:sldId id="363" r:id="rId27"/>
    <p:sldId id="364" r:id="rId28"/>
    <p:sldId id="365" r:id="rId29"/>
    <p:sldId id="375" r:id="rId30"/>
    <p:sldId id="366" r:id="rId31"/>
    <p:sldId id="367" r:id="rId32"/>
    <p:sldId id="368" r:id="rId33"/>
    <p:sldId id="369" r:id="rId34"/>
    <p:sldId id="404" r:id="rId35"/>
    <p:sldId id="370" r:id="rId36"/>
    <p:sldId id="371" r:id="rId37"/>
    <p:sldId id="372" r:id="rId38"/>
    <p:sldId id="373" r:id="rId39"/>
    <p:sldId id="374" r:id="rId40"/>
    <p:sldId id="376" r:id="rId41"/>
    <p:sldId id="387" r:id="rId42"/>
    <p:sldId id="461" r:id="rId43"/>
    <p:sldId id="462" r:id="rId44"/>
    <p:sldId id="388" r:id="rId45"/>
    <p:sldId id="389" r:id="rId46"/>
    <p:sldId id="390" r:id="rId47"/>
    <p:sldId id="395" r:id="rId48"/>
    <p:sldId id="489" r:id="rId49"/>
    <p:sldId id="396" r:id="rId50"/>
    <p:sldId id="397" r:id="rId51"/>
    <p:sldId id="488" r:id="rId52"/>
    <p:sldId id="383" r:id="rId53"/>
    <p:sldId id="384" r:id="rId54"/>
    <p:sldId id="385" r:id="rId55"/>
    <p:sldId id="386" r:id="rId56"/>
    <p:sldId id="391" r:id="rId57"/>
    <p:sldId id="392" r:id="rId58"/>
    <p:sldId id="393" r:id="rId59"/>
    <p:sldId id="377" r:id="rId60"/>
    <p:sldId id="378" r:id="rId61"/>
    <p:sldId id="463" r:id="rId62"/>
    <p:sldId id="490" r:id="rId63"/>
    <p:sldId id="491" r:id="rId64"/>
    <p:sldId id="379" r:id="rId65"/>
    <p:sldId id="464" r:id="rId66"/>
    <p:sldId id="380" r:id="rId67"/>
    <p:sldId id="503" r:id="rId68"/>
    <p:sldId id="381" r:id="rId69"/>
    <p:sldId id="382" r:id="rId70"/>
    <p:sldId id="399" r:id="rId71"/>
    <p:sldId id="400" r:id="rId72"/>
    <p:sldId id="401" r:id="rId73"/>
    <p:sldId id="492" r:id="rId74"/>
    <p:sldId id="402" r:id="rId75"/>
    <p:sldId id="403" r:id="rId76"/>
    <p:sldId id="406" r:id="rId77"/>
    <p:sldId id="472" r:id="rId78"/>
    <p:sldId id="407" r:id="rId79"/>
    <p:sldId id="465" r:id="rId80"/>
    <p:sldId id="470" r:id="rId81"/>
    <p:sldId id="466" r:id="rId82"/>
    <p:sldId id="468" r:id="rId83"/>
    <p:sldId id="467" r:id="rId84"/>
    <p:sldId id="408" r:id="rId85"/>
    <p:sldId id="411" r:id="rId86"/>
    <p:sldId id="471" r:id="rId87"/>
    <p:sldId id="413" r:id="rId88"/>
    <p:sldId id="473" r:id="rId89"/>
    <p:sldId id="458" r:id="rId90"/>
    <p:sldId id="477" r:id="rId91"/>
    <p:sldId id="494" r:id="rId92"/>
    <p:sldId id="495" r:id="rId93"/>
    <p:sldId id="496" r:id="rId94"/>
    <p:sldId id="497" r:id="rId95"/>
    <p:sldId id="416" r:id="rId96"/>
    <p:sldId id="474" r:id="rId97"/>
    <p:sldId id="475" r:id="rId98"/>
    <p:sldId id="476" r:id="rId99"/>
    <p:sldId id="417" r:id="rId100"/>
    <p:sldId id="418" r:id="rId101"/>
    <p:sldId id="419" r:id="rId102"/>
    <p:sldId id="441" r:id="rId103"/>
    <p:sldId id="420" r:id="rId104"/>
    <p:sldId id="421" r:id="rId105"/>
    <p:sldId id="442" r:id="rId106"/>
    <p:sldId id="443" r:id="rId107"/>
    <p:sldId id="500" r:id="rId108"/>
    <p:sldId id="501" r:id="rId109"/>
    <p:sldId id="433" r:id="rId110"/>
    <p:sldId id="449" r:id="rId111"/>
    <p:sldId id="423" r:id="rId112"/>
    <p:sldId id="478" r:id="rId113"/>
    <p:sldId id="481" r:id="rId114"/>
    <p:sldId id="482" r:id="rId115"/>
    <p:sldId id="424" r:id="rId116"/>
    <p:sldId id="479" r:id="rId117"/>
    <p:sldId id="480" r:id="rId118"/>
    <p:sldId id="427" r:id="rId119"/>
    <p:sldId id="502" r:id="rId120"/>
    <p:sldId id="483" r:id="rId121"/>
    <p:sldId id="432" r:id="rId122"/>
    <p:sldId id="484" r:id="rId123"/>
    <p:sldId id="440" r:id="rId124"/>
    <p:sldId id="493" r:id="rId125"/>
    <p:sldId id="327" r:id="rId126"/>
    <p:sldId id="428" r:id="rId127"/>
    <p:sldId id="414" r:id="rId128"/>
    <p:sldId id="415" r:id="rId129"/>
    <p:sldId id="435" r:id="rId130"/>
    <p:sldId id="436" r:id="rId131"/>
    <p:sldId id="437" r:id="rId132"/>
    <p:sldId id="438" r:id="rId133"/>
    <p:sldId id="439" r:id="rId134"/>
    <p:sldId id="445" r:id="rId135"/>
    <p:sldId id="422" r:id="rId136"/>
    <p:sldId id="444" r:id="rId137"/>
    <p:sldId id="429" r:id="rId138"/>
    <p:sldId id="342" r:id="rId139"/>
    <p:sldId id="504" r:id="rId140"/>
    <p:sldId id="505" r:id="rId141"/>
    <p:sldId id="506" r:id="rId142"/>
    <p:sldId id="430" r:id="rId143"/>
    <p:sldId id="431" r:id="rId144"/>
    <p:sldId id="448" r:id="rId145"/>
    <p:sldId id="450" r:id="rId146"/>
    <p:sldId id="451" r:id="rId147"/>
    <p:sldId id="452" r:id="rId148"/>
    <p:sldId id="446" r:id="rId149"/>
    <p:sldId id="498" r:id="rId150"/>
    <p:sldId id="454" r:id="rId151"/>
    <p:sldId id="340" r:id="rId1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3839" autoAdjust="0"/>
  </p:normalViewPr>
  <p:slideViewPr>
    <p:cSldViewPr>
      <p:cViewPr varScale="1">
        <p:scale>
          <a:sx n="47" d="100"/>
          <a:sy n="47" d="100"/>
        </p:scale>
        <p:origin x="-888"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31A9305-7D12-4F4F-B662-E20D03C03DB7}" type="datetimeFigureOut">
              <a:rPr lang="en-US"/>
              <a:pPr>
                <a:defRPr/>
              </a:pPr>
              <a:t>3/3/2018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74C5657-D0C7-4ABF-85C8-0659EA948A20}" type="slidenum">
              <a:rPr lang="en-US"/>
              <a:pPr>
                <a:defRPr/>
              </a:pPr>
              <a:t>‹#›</a:t>
            </a:fld>
            <a:endParaRPr lang="en-US"/>
          </a:p>
        </p:txBody>
      </p:sp>
    </p:spTree>
    <p:extLst>
      <p:ext uri="{BB962C8B-B14F-4D97-AF65-F5344CB8AC3E}">
        <p14:creationId xmlns:p14="http://schemas.microsoft.com/office/powerpoint/2010/main" val="1580827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FF636B-500D-442D-B095-E3C09AB6DFB1}" type="datetimeFigureOut">
              <a:rPr lang="en-US"/>
              <a:pPr>
                <a:defRPr/>
              </a:pPr>
              <a:t>3/3/2018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8ACBC-2FB7-436E-B48B-E037F0514A2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E9CC8E-DFD7-4D45-8F10-7A1F2A0DA30C}" type="datetimeFigureOut">
              <a:rPr lang="en-US"/>
              <a:pPr>
                <a:defRPr/>
              </a:pPr>
              <a:t>3/3/2018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F49106-BDD2-486C-B01A-4F78F9B2B6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9ACF8E-6E3C-498C-BD9F-C4AFB8B8E894}" type="datetimeFigureOut">
              <a:rPr lang="en-US"/>
              <a:pPr>
                <a:defRPr/>
              </a:pPr>
              <a:t>3/3/2018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30C56E-4771-4999-83A3-89E4B047BD0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30A61DD-01FC-45CF-8AF9-ADF8264608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CBC5503-F2A4-4710-A2C8-D46F9F986A9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185114B6-91B3-4F25-863A-2DCEF1D6A8D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6DF46862-66A5-42ED-B1EE-D452DCC971E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C57F5D40-E5CD-4F58-B0D2-0EA229B9142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B3023119-8447-4A35-94CA-71B8B0FEE5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F4B70C0F-9412-4E67-9C6A-4FA52544336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AC325E7-C702-4A80-B762-12F7ABA2AE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CAC4BF-B47E-4942-9D19-5B8D3DFD3F57}" type="datetimeFigureOut">
              <a:rPr lang="en-US"/>
              <a:pPr>
                <a:defRPr/>
              </a:pPr>
              <a:t>3/3/2018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36E9E9-C46D-46B6-A66F-16869B8E01A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82C972A-79DE-4FD9-BCEF-733B27A91D5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EE680A2-805A-4EA5-AAAA-EE1FFF9FE22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54F9387-D288-489A-802D-936A595491C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D4DBE333-383B-49B7-9551-8BFD3DB85E0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B73E8601-411F-4550-8608-AFC9553F435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29CDCF6-3749-4C09-AAC3-7CEF16B2114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089A155-27CE-4A67-915C-C2B866BA88B2}"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28ED9D3-5E10-4080-9434-FB67D4D9944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96B36A9-C34D-4F2D-BD68-B0873BF4668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180F3605-C898-4410-8CC7-F68DF3299E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63347E-745B-49E3-9A4E-2F7F28AFB28A}" type="datetimeFigureOut">
              <a:rPr lang="en-US"/>
              <a:pPr>
                <a:defRPr/>
              </a:pPr>
              <a:t>3/3/2018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48C3C3-4B0E-4877-9C3C-3833DB6C64B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051EDC89-E435-447A-A772-D853E4F7D1E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9A9D8A1A-A595-4600-AA6A-5D54F71FC5C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20FE669-004F-4E82-B062-3C55F496B32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B43D4E-5247-4B66-A47E-CE3449D1B9B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218C220-5DF5-48B5-981C-7CE4BA1E125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960C97C-2180-4901-BDE4-BF66CCF3D7ED}"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941796A8-E819-4D47-9814-0FC2EE72234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CB2D5CFA-903D-497D-96D3-A78A74826F2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37C4BC1-78F9-452B-AAF7-2BCDC3A0CB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D3EF8A2-B5FD-413B-96B3-0228B142152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2B5AD5-01C5-4A0B-95B7-1E843BB90088}" type="datetimeFigureOut">
              <a:rPr lang="en-US"/>
              <a:pPr>
                <a:defRPr/>
              </a:pPr>
              <a:t>3/3/2018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70F1BB-7484-49F4-9335-3D83A26D7B5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55C46A3-66B8-4EF7-AF87-4C637AA4638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06505EC-0EBD-4358-BC0D-70CD23D28862}"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D10B824-C4B0-4BEE-B1A9-6E4B6D17DBB4}"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3196100-F3F0-422A-8B5A-82AECA79FFE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67DE8012-1055-413E-B5AE-AAADEDC10B8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DBEE4B27-F19D-4ED0-BDDD-BD7171BE04B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D7E8869-663F-49C3-A4B7-66D850686B2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55E1E8C-F4C4-4B1F-8CD6-55594F950B07}"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CA2711D-3D2B-40BE-B4CC-E0CEAB8BA6A8}"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B3E58582-4CC6-4E49-A083-729CCAFF91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B12DB5-2821-404A-940C-C2B25FAD05DF}" type="datetimeFigureOut">
              <a:rPr lang="en-US"/>
              <a:pPr>
                <a:defRPr/>
              </a:pPr>
              <a:t>3/3/2018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BE93E1-B8A2-4AC3-A0FB-E6FEE4CBC3B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fontAlgn="auto">
              <a:spcBef>
                <a:spcPts val="0"/>
              </a:spcBef>
              <a:spcAft>
                <a:spcPts val="0"/>
              </a:spcAft>
              <a:defRPr/>
            </a:lvl1pPr>
          </a:lstStyle>
          <a:p>
            <a:pPr>
              <a:defRPr/>
            </a:pPr>
            <a:fld id="{16DBC52E-B0CA-4118-B131-4DD6197B07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80068ED-51DF-42B8-945E-F63998176822}" type="datetimeFigureOut">
              <a:rPr lang="en-US"/>
              <a:pPr>
                <a:defRPr/>
              </a:pPr>
              <a:t>3/3/2018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745CAF-4722-4F8F-B14E-316F2D48552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44A714-2914-4C29-A638-922A4C33A8F2}" type="datetimeFigureOut">
              <a:rPr lang="en-US"/>
              <a:pPr>
                <a:defRPr/>
              </a:pPr>
              <a:t>3/3/2018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E00F389-EB83-43DC-B7A5-AC4C93C825E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7F986E-E8D5-4803-92D1-37D6975BDAC0}" type="datetimeFigureOut">
              <a:rPr lang="en-US"/>
              <a:pPr>
                <a:defRPr/>
              </a:pPr>
              <a:t>3/3/2018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49C6BB-BD53-44BB-9D1B-F90FFF8F45B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1E7E9C-4D4B-47B8-966E-75AA7ACE282D}" type="datetimeFigureOut">
              <a:rPr lang="en-US"/>
              <a:pPr>
                <a:defRPr/>
              </a:pPr>
              <a:t>3/3/2018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ED7925-F97D-40BB-9F0F-942EEF5078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E9B17B5-89BE-4510-BB1B-B28FA7CDEDE4}" type="datetimeFigureOut">
              <a:rPr lang="en-US"/>
              <a:pPr>
                <a:defRPr/>
              </a:pPr>
              <a:t>3/3/2018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D1C360F-7254-4C3D-BADB-0285A11777B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206" r:id="rId1"/>
    <p:sldLayoutId id="2147484205" r:id="rId2"/>
    <p:sldLayoutId id="2147484204" r:id="rId3"/>
    <p:sldLayoutId id="2147484203" r:id="rId4"/>
    <p:sldLayoutId id="2147484202" r:id="rId5"/>
    <p:sldLayoutId id="2147484201" r:id="rId6"/>
    <p:sldLayoutId id="2147484200" r:id="rId7"/>
    <p:sldLayoutId id="2147484199" r:id="rId8"/>
    <p:sldLayoutId id="2147484198" r:id="rId9"/>
    <p:sldLayoutId id="2147484197" r:id="rId10"/>
    <p:sldLayoutId id="21474841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29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0ECB89E8-1E75-4049-866C-19B10D794A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06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FB5876E1-4C08-48E1-ABCB-C0CA3C7107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8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8C0B9A5F-4398-48B3-A0C5-44C311B1E7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url?url=http://lifewallpaperz.com/cat/19/sunshine-05.html&amp;rct=j&amp;frm=1&amp;q=&amp;esrc=s&amp;sa=U&amp;ved=0CCQQwW4wB2oVChMI07znobizyAIVC4oNCh29EAi1&amp;usg=AFQjCNF6fTxNovaRRsNPZUws_51GYEMwnw"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www.google.com/url?url=http://interstellarstargazer.com/2012/09/03/the-man-in-the-moon-graces-the-night-sky/&amp;rct=j&amp;frm=1&amp;q=&amp;esrc=s&amp;sa=U&amp;ved=0CCoQwW4wCmoVChMI94D9wbizyAIVAdOACh3LcwKF&amp;usg=AFQjCNG12JTDmwmJxnqvDsLhmdK8Q8o1L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ctrTitle"/>
          </p:nvPr>
        </p:nvSpPr>
        <p:spPr>
          <a:xfrm>
            <a:off x="609600" y="-33338"/>
            <a:ext cx="7772400" cy="2228851"/>
          </a:xfrm>
        </p:spPr>
        <p:txBody>
          <a:bodyPr/>
          <a:lstStyle/>
          <a:p>
            <a:pPr eaLnBrk="1" hangingPunct="1"/>
            <a:r>
              <a:rPr lang="en-US" sz="6000" dirty="0" smtClean="0"/>
              <a:t>Drug Impairment Training</a:t>
            </a:r>
          </a:p>
        </p:txBody>
      </p:sp>
      <p:sp>
        <p:nvSpPr>
          <p:cNvPr id="296962" name="Subtitle 2"/>
          <p:cNvSpPr>
            <a:spLocks noGrp="1"/>
          </p:cNvSpPr>
          <p:nvPr>
            <p:ph type="subTitle" idx="1"/>
          </p:nvPr>
        </p:nvSpPr>
        <p:spPr>
          <a:xfrm>
            <a:off x="685800" y="4987925"/>
            <a:ext cx="7772400" cy="1752600"/>
          </a:xfrm>
        </p:spPr>
        <p:txBody>
          <a:bodyPr/>
          <a:lstStyle/>
          <a:p>
            <a:pPr eaLnBrk="1" hangingPunct="1"/>
            <a:r>
              <a:rPr lang="en-US" sz="3600" smtClean="0">
                <a:solidFill>
                  <a:srgbClr val="FFFFFF"/>
                </a:solidFill>
              </a:rPr>
              <a:t>Sergeant Greg Plummer</a:t>
            </a:r>
          </a:p>
          <a:p>
            <a:pPr eaLnBrk="1" hangingPunct="1"/>
            <a:r>
              <a:rPr lang="en-US" sz="3600" smtClean="0">
                <a:solidFill>
                  <a:srgbClr val="FFFFFF"/>
                </a:solidFill>
              </a:rPr>
              <a:t>Oregon State Police- Tillamook</a:t>
            </a:r>
          </a:p>
        </p:txBody>
      </p:sp>
      <p:pic>
        <p:nvPicPr>
          <p:cNvPr id="1026" name="Picture 2" descr="C:\Users\gplumme\Desktop\Welc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286000"/>
            <a:ext cx="2743200"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p:cNvSpPr>
          <p:nvPr>
            <p:ph type="title"/>
          </p:nvPr>
        </p:nvSpPr>
        <p:spPr/>
        <p:txBody>
          <a:bodyPr/>
          <a:lstStyle/>
          <a:p>
            <a:r>
              <a:rPr lang="en-US" sz="4000" dirty="0" smtClean="0"/>
              <a:t>Some fatal crash drug impairment statistics</a:t>
            </a:r>
          </a:p>
        </p:txBody>
      </p:sp>
      <p:sp>
        <p:nvSpPr>
          <p:cNvPr id="302082" name="Rectangle 3"/>
          <p:cNvSpPr>
            <a:spLocks noGrp="1"/>
          </p:cNvSpPr>
          <p:nvPr>
            <p:ph type="body" idx="1"/>
          </p:nvPr>
        </p:nvSpPr>
        <p:spPr/>
        <p:txBody>
          <a:bodyPr/>
          <a:lstStyle/>
          <a:p>
            <a:endParaRPr lang="en-US" dirty="0" smtClean="0"/>
          </a:p>
        </p:txBody>
      </p:sp>
      <p:pic>
        <p:nvPicPr>
          <p:cNvPr id="3074" name="Picture 2" descr="C:\Users\gplumme\Desktop\DUIDinfographic_we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60198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p:cNvSpPr>
          <p:nvPr>
            <p:ph type="title"/>
          </p:nvPr>
        </p:nvSpPr>
        <p:spPr/>
        <p:txBody>
          <a:bodyPr/>
          <a:lstStyle/>
          <a:p>
            <a:r>
              <a:rPr lang="en-US" smtClean="0"/>
              <a:t>Shatter, Wax and Sugar</a:t>
            </a:r>
          </a:p>
        </p:txBody>
      </p:sp>
      <p:sp>
        <p:nvSpPr>
          <p:cNvPr id="376834" name="Rectangle 3"/>
          <p:cNvSpPr>
            <a:spLocks noGrp="1"/>
          </p:cNvSpPr>
          <p:nvPr>
            <p:ph type="body" idx="1"/>
          </p:nvPr>
        </p:nvSpPr>
        <p:spPr/>
        <p:txBody>
          <a:bodyPr/>
          <a:lstStyle/>
          <a:p>
            <a:pPr>
              <a:buFont typeface="Arial" charset="0"/>
              <a:buNone/>
            </a:pPr>
            <a:r>
              <a:rPr lang="en-US" smtClean="0"/>
              <a:t>These are all marijuana products that are refined to the point where they have extremely high THC content</a:t>
            </a:r>
          </a:p>
        </p:txBody>
      </p:sp>
      <p:pic>
        <p:nvPicPr>
          <p:cNvPr id="376835" name="Picture 7" descr="bho-shatter-wax-sugar"/>
          <p:cNvPicPr>
            <a:picLocks noChangeAspect="1" noChangeArrowheads="1"/>
          </p:cNvPicPr>
          <p:nvPr/>
        </p:nvPicPr>
        <p:blipFill>
          <a:blip r:embed="rId2"/>
          <a:srcRect/>
          <a:stretch>
            <a:fillRect/>
          </a:stretch>
        </p:blipFill>
        <p:spPr bwMode="auto">
          <a:xfrm>
            <a:off x="838200" y="3352800"/>
            <a:ext cx="7620000" cy="232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p:cNvSpPr>
          <p:nvPr>
            <p:ph type="title"/>
          </p:nvPr>
        </p:nvSpPr>
        <p:spPr/>
        <p:txBody>
          <a:bodyPr/>
          <a:lstStyle/>
          <a:p>
            <a:r>
              <a:rPr lang="en-US" smtClean="0"/>
              <a:t>Butane Honey Oil (BHO)</a:t>
            </a:r>
          </a:p>
        </p:txBody>
      </p:sp>
      <p:sp>
        <p:nvSpPr>
          <p:cNvPr id="377858" name="Rectangle 3"/>
          <p:cNvSpPr>
            <a:spLocks noGrp="1"/>
          </p:cNvSpPr>
          <p:nvPr>
            <p:ph type="body" idx="1"/>
          </p:nvPr>
        </p:nvSpPr>
        <p:spPr/>
        <p:txBody>
          <a:bodyPr/>
          <a:lstStyle/>
          <a:p>
            <a:r>
              <a:rPr lang="en-US" smtClean="0"/>
              <a:t>AKA- Butane Hash Oil</a:t>
            </a:r>
          </a:p>
        </p:txBody>
      </p:sp>
      <p:pic>
        <p:nvPicPr>
          <p:cNvPr id="377859" name="Picture 5" descr="butane"/>
          <p:cNvPicPr>
            <a:picLocks noChangeAspect="1" noChangeArrowheads="1"/>
          </p:cNvPicPr>
          <p:nvPr/>
        </p:nvPicPr>
        <p:blipFill>
          <a:blip r:embed="rId2"/>
          <a:srcRect/>
          <a:stretch>
            <a:fillRect/>
          </a:stretch>
        </p:blipFill>
        <p:spPr bwMode="auto">
          <a:xfrm>
            <a:off x="762000" y="2743200"/>
            <a:ext cx="3848100" cy="3190875"/>
          </a:xfrm>
          <a:prstGeom prst="rect">
            <a:avLst/>
          </a:prstGeom>
          <a:noFill/>
          <a:ln w="9525">
            <a:noFill/>
            <a:miter lim="800000"/>
            <a:headEnd/>
            <a:tailEnd/>
          </a:ln>
        </p:spPr>
      </p:pic>
      <p:pic>
        <p:nvPicPr>
          <p:cNvPr id="377860" name="Picture 11" descr="Image result for butane honey oil"/>
          <p:cNvPicPr>
            <a:picLocks noChangeAspect="1" noChangeArrowheads="1"/>
          </p:cNvPicPr>
          <p:nvPr/>
        </p:nvPicPr>
        <p:blipFill>
          <a:blip r:embed="rId3"/>
          <a:srcRect/>
          <a:stretch>
            <a:fillRect/>
          </a:stretch>
        </p:blipFill>
        <p:spPr bwMode="auto">
          <a:xfrm>
            <a:off x="4876800" y="2819400"/>
            <a:ext cx="33528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p:cNvSpPr>
          <p:nvPr>
            <p:ph type="title"/>
          </p:nvPr>
        </p:nvSpPr>
        <p:spPr/>
        <p:txBody>
          <a:bodyPr/>
          <a:lstStyle/>
          <a:p>
            <a:r>
              <a:rPr lang="en-US" smtClean="0"/>
              <a:t>BHO lab explosion</a:t>
            </a:r>
          </a:p>
        </p:txBody>
      </p:sp>
      <p:sp>
        <p:nvSpPr>
          <p:cNvPr id="378882" name="Rectangle 3"/>
          <p:cNvSpPr>
            <a:spLocks noGrp="1"/>
          </p:cNvSpPr>
          <p:nvPr>
            <p:ph type="body" idx="1"/>
          </p:nvPr>
        </p:nvSpPr>
        <p:spPr/>
        <p:txBody>
          <a:bodyPr/>
          <a:lstStyle/>
          <a:p>
            <a:endParaRPr lang="en-US" smtClean="0"/>
          </a:p>
        </p:txBody>
      </p:sp>
      <p:pic>
        <p:nvPicPr>
          <p:cNvPr id="378883" name="Picture 4" descr="hashoilexplosion"/>
          <p:cNvPicPr>
            <a:picLocks noChangeAspect="1" noChangeArrowheads="1"/>
          </p:cNvPicPr>
          <p:nvPr/>
        </p:nvPicPr>
        <p:blipFill>
          <a:blip r:embed="rId2"/>
          <a:srcRect/>
          <a:stretch>
            <a:fillRect/>
          </a:stretch>
        </p:blipFill>
        <p:spPr bwMode="auto">
          <a:xfrm>
            <a:off x="1295400" y="1828800"/>
            <a:ext cx="5981700"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p:cNvSpPr>
          <p:nvPr>
            <p:ph type="title"/>
          </p:nvPr>
        </p:nvSpPr>
        <p:spPr/>
        <p:txBody>
          <a:bodyPr/>
          <a:lstStyle/>
          <a:p>
            <a:r>
              <a:rPr lang="en-US" smtClean="0"/>
              <a:t>Another BHO Explosion</a:t>
            </a:r>
          </a:p>
        </p:txBody>
      </p:sp>
      <p:sp>
        <p:nvSpPr>
          <p:cNvPr id="379906" name="Rectangle 3"/>
          <p:cNvSpPr>
            <a:spLocks noGrp="1"/>
          </p:cNvSpPr>
          <p:nvPr>
            <p:ph type="body" idx="1"/>
          </p:nvPr>
        </p:nvSpPr>
        <p:spPr/>
        <p:txBody>
          <a:bodyPr/>
          <a:lstStyle/>
          <a:p>
            <a:endParaRPr lang="en-US" smtClean="0"/>
          </a:p>
        </p:txBody>
      </p:sp>
      <p:pic>
        <p:nvPicPr>
          <p:cNvPr id="379907" name="Picture 4" descr="hash oil explosion"/>
          <p:cNvPicPr>
            <a:picLocks noChangeAspect="1" noChangeArrowheads="1"/>
          </p:cNvPicPr>
          <p:nvPr/>
        </p:nvPicPr>
        <p:blipFill>
          <a:blip r:embed="rId2"/>
          <a:srcRect/>
          <a:stretch>
            <a:fillRect/>
          </a:stretch>
        </p:blipFill>
        <p:spPr bwMode="auto">
          <a:xfrm>
            <a:off x="1981200" y="1828800"/>
            <a:ext cx="5086350" cy="381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Rick Simpson Oil (RSO)</a:t>
            </a:r>
            <a:endParaRPr lang="en-US" dirty="0"/>
          </a:p>
        </p:txBody>
      </p:sp>
      <p:sp>
        <p:nvSpPr>
          <p:cNvPr id="3" name="Content Placeholder 2"/>
          <p:cNvSpPr>
            <a:spLocks noGrp="1"/>
          </p:cNvSpPr>
          <p:nvPr>
            <p:ph idx="1"/>
          </p:nvPr>
        </p:nvSpPr>
        <p:spPr/>
        <p:txBody>
          <a:bodyPr/>
          <a:lstStyle/>
          <a:p>
            <a:endParaRPr lang="en-US"/>
          </a:p>
        </p:txBody>
      </p:sp>
      <p:pic>
        <p:nvPicPr>
          <p:cNvPr id="7170" name="Picture 2" descr="C:\Users\gplumme\Desktop\rick-simpson-oil-r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720850"/>
            <a:ext cx="7143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0400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Tinctures</a:t>
            </a:r>
            <a:endParaRPr lang="en-US" dirty="0"/>
          </a:p>
        </p:txBody>
      </p:sp>
      <p:sp>
        <p:nvSpPr>
          <p:cNvPr id="3" name="Content Placeholder 2"/>
          <p:cNvSpPr>
            <a:spLocks noGrp="1"/>
          </p:cNvSpPr>
          <p:nvPr>
            <p:ph idx="1"/>
          </p:nvPr>
        </p:nvSpPr>
        <p:spPr/>
        <p:txBody>
          <a:bodyPr/>
          <a:lstStyle/>
          <a:p>
            <a:endParaRPr lang="en-US"/>
          </a:p>
        </p:txBody>
      </p:sp>
      <p:pic>
        <p:nvPicPr>
          <p:cNvPr id="8194" name="Picture 2" descr="C:\Users\gplumme\Desktop\Medical-Cannabis-Tinctures-1024x6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590675"/>
            <a:ext cx="65024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6821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p:cNvSpPr>
          <p:nvPr>
            <p:ph type="title"/>
          </p:nvPr>
        </p:nvSpPr>
        <p:spPr/>
        <p:txBody>
          <a:bodyPr/>
          <a:lstStyle/>
          <a:p>
            <a:r>
              <a:rPr lang="en-US" dirty="0" err="1" smtClean="0"/>
              <a:t>Vaping</a:t>
            </a:r>
            <a:r>
              <a:rPr lang="en-US" dirty="0" smtClean="0"/>
              <a:t> is very common</a:t>
            </a:r>
          </a:p>
        </p:txBody>
      </p:sp>
      <p:sp>
        <p:nvSpPr>
          <p:cNvPr id="380930" name="Rectangle 3"/>
          <p:cNvSpPr>
            <a:spLocks noGrp="1"/>
          </p:cNvSpPr>
          <p:nvPr>
            <p:ph type="body" idx="1"/>
          </p:nvPr>
        </p:nvSpPr>
        <p:spPr/>
        <p:txBody>
          <a:bodyPr/>
          <a:lstStyle/>
          <a:p>
            <a:endParaRPr lang="en-US" smtClean="0"/>
          </a:p>
        </p:txBody>
      </p:sp>
      <p:pic>
        <p:nvPicPr>
          <p:cNvPr id="380931" name="Picture 4" descr="vape pen"/>
          <p:cNvPicPr>
            <a:picLocks noChangeAspect="1" noChangeArrowheads="1"/>
          </p:cNvPicPr>
          <p:nvPr/>
        </p:nvPicPr>
        <p:blipFill>
          <a:blip r:embed="rId2"/>
          <a:srcRect/>
          <a:stretch>
            <a:fillRect/>
          </a:stretch>
        </p:blipFill>
        <p:spPr bwMode="auto">
          <a:xfrm>
            <a:off x="609600" y="1676400"/>
            <a:ext cx="80772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p:cNvSpPr>
          <p:nvPr>
            <p:ph type="title"/>
          </p:nvPr>
        </p:nvSpPr>
        <p:spPr/>
        <p:txBody>
          <a:bodyPr/>
          <a:lstStyle/>
          <a:p>
            <a:r>
              <a:rPr lang="en-US" smtClean="0"/>
              <a:t>An oil vape pen setup</a:t>
            </a:r>
          </a:p>
        </p:txBody>
      </p:sp>
      <p:sp>
        <p:nvSpPr>
          <p:cNvPr id="381954" name="Rectangle 3"/>
          <p:cNvSpPr>
            <a:spLocks noGrp="1"/>
          </p:cNvSpPr>
          <p:nvPr>
            <p:ph type="body" idx="1"/>
          </p:nvPr>
        </p:nvSpPr>
        <p:spPr/>
        <p:txBody>
          <a:bodyPr/>
          <a:lstStyle/>
          <a:p>
            <a:endParaRPr lang="en-US" smtClean="0"/>
          </a:p>
        </p:txBody>
      </p:sp>
      <p:pic>
        <p:nvPicPr>
          <p:cNvPr id="381955" name="Picture 4"/>
          <p:cNvPicPr>
            <a:picLocks noChangeAspect="1" noChangeArrowheads="1"/>
          </p:cNvPicPr>
          <p:nvPr/>
        </p:nvPicPr>
        <p:blipFill>
          <a:blip r:embed="rId2"/>
          <a:srcRect/>
          <a:stretch>
            <a:fillRect/>
          </a:stretch>
        </p:blipFill>
        <p:spPr bwMode="auto">
          <a:xfrm>
            <a:off x="2133600" y="2133600"/>
            <a:ext cx="4800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Grp="1"/>
          </p:cNvSpPr>
          <p:nvPr>
            <p:ph type="title"/>
          </p:nvPr>
        </p:nvSpPr>
        <p:spPr/>
        <p:txBody>
          <a:bodyPr/>
          <a:lstStyle/>
          <a:p>
            <a:r>
              <a:rPr lang="en-US" smtClean="0"/>
              <a:t>Marijuana edibles</a:t>
            </a:r>
          </a:p>
        </p:txBody>
      </p:sp>
      <p:sp>
        <p:nvSpPr>
          <p:cNvPr id="384002" name="Rectangle 3"/>
          <p:cNvSpPr>
            <a:spLocks noGrp="1"/>
          </p:cNvSpPr>
          <p:nvPr>
            <p:ph type="body" idx="1"/>
          </p:nvPr>
        </p:nvSpPr>
        <p:spPr/>
        <p:txBody>
          <a:bodyPr/>
          <a:lstStyle/>
          <a:p>
            <a:r>
              <a:rPr lang="en-US" smtClean="0"/>
              <a:t>Candy and brownies…</a:t>
            </a:r>
          </a:p>
        </p:txBody>
      </p:sp>
      <p:pic>
        <p:nvPicPr>
          <p:cNvPr id="384003" name="Picture 4" descr="cannabis candy 4"/>
          <p:cNvPicPr>
            <a:picLocks noChangeAspect="1" noChangeArrowheads="1"/>
          </p:cNvPicPr>
          <p:nvPr/>
        </p:nvPicPr>
        <p:blipFill>
          <a:blip r:embed="rId2"/>
          <a:srcRect/>
          <a:stretch>
            <a:fillRect/>
          </a:stretch>
        </p:blipFill>
        <p:spPr bwMode="auto">
          <a:xfrm>
            <a:off x="1143000" y="2895600"/>
            <a:ext cx="2724150" cy="2209800"/>
          </a:xfrm>
          <a:prstGeom prst="rect">
            <a:avLst/>
          </a:prstGeom>
          <a:noFill/>
          <a:ln w="9525">
            <a:noFill/>
            <a:miter lim="800000"/>
            <a:headEnd/>
            <a:tailEnd/>
          </a:ln>
        </p:spPr>
      </p:pic>
      <p:pic>
        <p:nvPicPr>
          <p:cNvPr id="384004" name="Picture 6" descr="Image result for marijuana edibles brownies"/>
          <p:cNvPicPr>
            <a:picLocks noChangeAspect="1" noChangeArrowheads="1"/>
          </p:cNvPicPr>
          <p:nvPr/>
        </p:nvPicPr>
        <p:blipFill>
          <a:blip r:embed="rId3"/>
          <a:srcRect/>
          <a:stretch>
            <a:fillRect/>
          </a:stretch>
        </p:blipFill>
        <p:spPr bwMode="auto">
          <a:xfrm>
            <a:off x="4419600" y="2743200"/>
            <a:ext cx="34290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gplumme\Desktop\topanga_harvest_Blueberry-Muff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452438"/>
            <a:ext cx="15240001" cy="952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975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p:cNvSpPr>
          <p:nvPr>
            <p:ph type="title"/>
          </p:nvPr>
        </p:nvSpPr>
        <p:spPr/>
        <p:txBody>
          <a:bodyPr/>
          <a:lstStyle/>
          <a:p>
            <a:endParaRPr lang="en-US" smtClean="0"/>
          </a:p>
        </p:txBody>
      </p:sp>
      <p:sp>
        <p:nvSpPr>
          <p:cNvPr id="303106" name="Rectangle 3"/>
          <p:cNvSpPr>
            <a:spLocks noGrp="1"/>
          </p:cNvSpPr>
          <p:nvPr>
            <p:ph type="body" idx="1"/>
          </p:nvPr>
        </p:nvSpPr>
        <p:spPr/>
        <p:txBody>
          <a:bodyPr/>
          <a:lstStyle/>
          <a:p>
            <a:endParaRPr lang="en-US" smtClean="0"/>
          </a:p>
        </p:txBody>
      </p:sp>
      <p:pic>
        <p:nvPicPr>
          <p:cNvPr id="303107" name="Picture 4" descr="GGHSA 2"/>
          <p:cNvPicPr>
            <a:picLocks noChangeAspect="1" noChangeArrowheads="1"/>
          </p:cNvPicPr>
          <p:nvPr/>
        </p:nvPicPr>
        <p:blipFill>
          <a:blip r:embed="rId2"/>
          <a:srcRect/>
          <a:stretch>
            <a:fillRect/>
          </a:stretch>
        </p:blipFill>
        <p:spPr bwMode="auto">
          <a:xfrm>
            <a:off x="1295400" y="2286000"/>
            <a:ext cx="6629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Cookies</a:t>
            </a:r>
            <a:endParaRPr lang="en-US" dirty="0"/>
          </a:p>
        </p:txBody>
      </p:sp>
      <p:sp>
        <p:nvSpPr>
          <p:cNvPr id="3" name="Content Placeholder 2"/>
          <p:cNvSpPr>
            <a:spLocks noGrp="1"/>
          </p:cNvSpPr>
          <p:nvPr>
            <p:ph idx="1"/>
          </p:nvPr>
        </p:nvSpPr>
        <p:spPr/>
        <p:txBody>
          <a:bodyPr/>
          <a:lstStyle/>
          <a:p>
            <a:endParaRPr lang="en-US" dirty="0"/>
          </a:p>
        </p:txBody>
      </p:sp>
      <p:pic>
        <p:nvPicPr>
          <p:cNvPr id="12290" name="Picture 2" descr="C:\Users\gplumme\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2590800"/>
            <a:ext cx="26193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gplumme\Desktop\420 cook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33909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889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Cannabis Cookies</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C:\Users\gplumme\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54552"/>
            <a:ext cx="23717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gplumme\Desktop\Cannabis cooki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23709"/>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gplumme\Desktop\Cannabis PB Cook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2854552"/>
            <a:ext cx="2762250" cy="215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1963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p:cNvSpPr>
          <p:nvPr>
            <p:ph type="title"/>
          </p:nvPr>
        </p:nvSpPr>
        <p:spPr/>
        <p:txBody>
          <a:bodyPr/>
          <a:lstStyle/>
          <a:p>
            <a:r>
              <a:rPr lang="en-US" smtClean="0"/>
              <a:t>Cannabis Candy vs. Regular Candy </a:t>
            </a:r>
          </a:p>
        </p:txBody>
      </p:sp>
      <p:sp>
        <p:nvSpPr>
          <p:cNvPr id="385026" name="Rectangle 3"/>
          <p:cNvSpPr>
            <a:spLocks noGrp="1"/>
          </p:cNvSpPr>
          <p:nvPr>
            <p:ph type="body" idx="1"/>
          </p:nvPr>
        </p:nvSpPr>
        <p:spPr/>
        <p:txBody>
          <a:bodyPr/>
          <a:lstStyle/>
          <a:p>
            <a:endParaRPr lang="en-US" smtClean="0"/>
          </a:p>
        </p:txBody>
      </p:sp>
      <p:pic>
        <p:nvPicPr>
          <p:cNvPr id="385027" name="Picture 4" descr="cannabis candy"/>
          <p:cNvPicPr>
            <a:picLocks noChangeAspect="1" noChangeArrowheads="1"/>
          </p:cNvPicPr>
          <p:nvPr/>
        </p:nvPicPr>
        <p:blipFill>
          <a:blip r:embed="rId2"/>
          <a:srcRect/>
          <a:stretch>
            <a:fillRect/>
          </a:stretch>
        </p:blipFill>
        <p:spPr bwMode="auto">
          <a:xfrm>
            <a:off x="1524000" y="1752600"/>
            <a:ext cx="57912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gplumme\Desktop\Cannabis can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836613"/>
            <a:ext cx="8305800" cy="648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682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 gummies</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descr="C:\Users\gplumme\Desktop\gumm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432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gplumme\Desktop\gummy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3124200"/>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271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p:cNvSpPr>
          <p:nvPr>
            <p:ph type="title"/>
          </p:nvPr>
        </p:nvSpPr>
        <p:spPr/>
        <p:txBody>
          <a:bodyPr/>
          <a:lstStyle/>
          <a:p>
            <a:r>
              <a:rPr lang="en-US" smtClean="0"/>
              <a:t>Beverages</a:t>
            </a:r>
          </a:p>
        </p:txBody>
      </p:sp>
      <p:sp>
        <p:nvSpPr>
          <p:cNvPr id="388098" name="Rectangle 3"/>
          <p:cNvSpPr>
            <a:spLocks noGrp="1"/>
          </p:cNvSpPr>
          <p:nvPr>
            <p:ph type="body" idx="1"/>
          </p:nvPr>
        </p:nvSpPr>
        <p:spPr/>
        <p:txBody>
          <a:bodyPr/>
          <a:lstStyle/>
          <a:p>
            <a:endParaRPr lang="en-US" smtClean="0"/>
          </a:p>
        </p:txBody>
      </p:sp>
      <p:pic>
        <p:nvPicPr>
          <p:cNvPr id="388099" name="Picture 4" descr="cannabis 2"/>
          <p:cNvPicPr>
            <a:picLocks noChangeAspect="1" noChangeArrowheads="1"/>
          </p:cNvPicPr>
          <p:nvPr/>
        </p:nvPicPr>
        <p:blipFill>
          <a:blip r:embed="rId2"/>
          <a:srcRect/>
          <a:stretch>
            <a:fillRect/>
          </a:stretch>
        </p:blipFill>
        <p:spPr bwMode="auto">
          <a:xfrm>
            <a:off x="990600" y="2514600"/>
            <a:ext cx="3048000" cy="2819400"/>
          </a:xfrm>
          <a:prstGeom prst="rect">
            <a:avLst/>
          </a:prstGeom>
          <a:noFill/>
          <a:ln w="9525">
            <a:noFill/>
            <a:miter lim="800000"/>
            <a:headEnd/>
            <a:tailEnd/>
          </a:ln>
        </p:spPr>
      </p:pic>
      <p:pic>
        <p:nvPicPr>
          <p:cNvPr id="388100" name="Picture 5"/>
          <p:cNvPicPr>
            <a:picLocks noChangeAspect="1" noChangeArrowheads="1"/>
          </p:cNvPicPr>
          <p:nvPr/>
        </p:nvPicPr>
        <p:blipFill>
          <a:blip r:embed="rId3"/>
          <a:srcRect/>
          <a:stretch>
            <a:fillRect/>
          </a:stretch>
        </p:blipFill>
        <p:spPr bwMode="auto">
          <a:xfrm>
            <a:off x="4343400" y="2286000"/>
            <a:ext cx="3343275" cy="1371600"/>
          </a:xfrm>
          <a:prstGeom prst="rect">
            <a:avLst/>
          </a:prstGeom>
          <a:noFill/>
          <a:ln w="9525">
            <a:noFill/>
            <a:miter lim="800000"/>
            <a:headEnd/>
            <a:tailEnd/>
          </a:ln>
        </p:spPr>
      </p:pic>
      <p:pic>
        <p:nvPicPr>
          <p:cNvPr id="388101" name="Picture 6" descr="weed soda"/>
          <p:cNvPicPr>
            <a:picLocks noChangeAspect="1" noChangeArrowheads="1"/>
          </p:cNvPicPr>
          <p:nvPr/>
        </p:nvPicPr>
        <p:blipFill>
          <a:blip r:embed="rId4"/>
          <a:srcRect/>
          <a:stretch>
            <a:fillRect/>
          </a:stretch>
        </p:blipFill>
        <p:spPr bwMode="auto">
          <a:xfrm>
            <a:off x="4419600" y="3962400"/>
            <a:ext cx="3200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 Shots and Cannabis Sodas</a:t>
            </a:r>
            <a:endParaRPr lang="en-US" dirty="0"/>
          </a:p>
        </p:txBody>
      </p:sp>
      <p:sp>
        <p:nvSpPr>
          <p:cNvPr id="3" name="Content Placeholder 2"/>
          <p:cNvSpPr>
            <a:spLocks noGrp="1"/>
          </p:cNvSpPr>
          <p:nvPr>
            <p:ph idx="1"/>
          </p:nvPr>
        </p:nvSpPr>
        <p:spPr/>
        <p:txBody>
          <a:bodyPr/>
          <a:lstStyle/>
          <a:p>
            <a:endParaRPr lang="en-US"/>
          </a:p>
        </p:txBody>
      </p:sp>
      <p:pic>
        <p:nvPicPr>
          <p:cNvPr id="9218" name="Picture 2" descr="C:\Users\gplumme\Desktop\Sod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307214"/>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gplumme\Desktop\23921_wwg_pot-shots-thc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94213"/>
            <a:ext cx="403860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4550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Cannabis Products</a:t>
            </a:r>
            <a:endParaRPr lang="en-US" dirty="0"/>
          </a:p>
        </p:txBody>
      </p:sp>
      <p:sp>
        <p:nvSpPr>
          <p:cNvPr id="3" name="Content Placeholder 2"/>
          <p:cNvSpPr>
            <a:spLocks noGrp="1"/>
          </p:cNvSpPr>
          <p:nvPr>
            <p:ph idx="1"/>
          </p:nvPr>
        </p:nvSpPr>
        <p:spPr/>
        <p:txBody>
          <a:bodyPr/>
          <a:lstStyle/>
          <a:p>
            <a:endParaRPr lang="en-US"/>
          </a:p>
        </p:txBody>
      </p:sp>
      <p:pic>
        <p:nvPicPr>
          <p:cNvPr id="14338" name="Picture 2" descr="C:\Users\gplumme\Desktop\WhoopiMa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22425"/>
            <a:ext cx="59531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91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p:cNvSpPr>
          <p:nvPr>
            <p:ph type="title"/>
          </p:nvPr>
        </p:nvSpPr>
        <p:spPr/>
        <p:txBody>
          <a:bodyPr/>
          <a:lstStyle/>
          <a:p>
            <a:r>
              <a:rPr lang="en-US" smtClean="0"/>
              <a:t>Summary of Cannabis Impairment</a:t>
            </a:r>
          </a:p>
        </p:txBody>
      </p:sp>
      <p:sp>
        <p:nvSpPr>
          <p:cNvPr id="389122" name="Rectangle 3"/>
          <p:cNvSpPr>
            <a:spLocks noGrp="1"/>
          </p:cNvSpPr>
          <p:nvPr>
            <p:ph type="body" idx="1"/>
          </p:nvPr>
        </p:nvSpPr>
        <p:spPr/>
        <p:txBody>
          <a:bodyPr/>
          <a:lstStyle/>
          <a:p>
            <a:pPr>
              <a:buFont typeface="Arial" charset="0"/>
              <a:buNone/>
            </a:pPr>
            <a:r>
              <a:rPr lang="en-US" dirty="0" smtClean="0"/>
              <a:t>Subjects under the influence of Cannabis often have dilated pupils (though not always).  They will often have bloodshot eyes, redness around the eyes, an impaired perception of time and distance, paranoia, cognitive impairment often related to short term memory, raised taste buds, green coating on tongue, marijuana debris in mouth, odor of marijuana on their person.</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5362" name="Picture 2" descr="C:\Users\gplumme\Desktop\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2449513"/>
            <a:ext cx="47625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85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p:cNvSpPr>
          <p:nvPr>
            <p:ph type="title"/>
          </p:nvPr>
        </p:nvSpPr>
        <p:spPr/>
        <p:txBody>
          <a:bodyPr/>
          <a:lstStyle/>
          <a:p>
            <a:endParaRPr lang="en-US" smtClean="0"/>
          </a:p>
        </p:txBody>
      </p:sp>
      <p:sp>
        <p:nvSpPr>
          <p:cNvPr id="304130" name="Rectangle 3"/>
          <p:cNvSpPr>
            <a:spLocks noGrp="1"/>
          </p:cNvSpPr>
          <p:nvPr>
            <p:ph type="body" idx="1"/>
          </p:nvPr>
        </p:nvSpPr>
        <p:spPr/>
        <p:txBody>
          <a:bodyPr/>
          <a:lstStyle/>
          <a:p>
            <a:endParaRPr lang="en-US" smtClean="0"/>
          </a:p>
        </p:txBody>
      </p:sp>
      <p:pic>
        <p:nvPicPr>
          <p:cNvPr id="304131" name="Picture 4" descr="GGHSA 3"/>
          <p:cNvPicPr>
            <a:picLocks noChangeAspect="1" noChangeArrowheads="1"/>
          </p:cNvPicPr>
          <p:nvPr/>
        </p:nvPicPr>
        <p:blipFill>
          <a:blip r:embed="rId2"/>
          <a:srcRect/>
          <a:stretch>
            <a:fillRect/>
          </a:stretch>
        </p:blipFill>
        <p:spPr bwMode="auto">
          <a:xfrm>
            <a:off x="1143000" y="1714500"/>
            <a:ext cx="6858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p:cNvSpPr>
          <p:nvPr>
            <p:ph type="title"/>
          </p:nvPr>
        </p:nvSpPr>
        <p:spPr/>
        <p:txBody>
          <a:bodyPr/>
          <a:lstStyle/>
          <a:p>
            <a:r>
              <a:rPr lang="en-US" dirty="0" smtClean="0"/>
              <a:t>Redness around the eyes</a:t>
            </a:r>
          </a:p>
        </p:txBody>
      </p:sp>
      <p:sp>
        <p:nvSpPr>
          <p:cNvPr id="390146" name="Rectangle 3"/>
          <p:cNvSpPr>
            <a:spLocks noGrp="1"/>
          </p:cNvSpPr>
          <p:nvPr>
            <p:ph type="body" idx="1"/>
          </p:nvPr>
        </p:nvSpPr>
        <p:spPr/>
        <p:txBody>
          <a:bodyPr/>
          <a:lstStyle/>
          <a:p>
            <a:endParaRPr lang="en-US" smtClean="0"/>
          </a:p>
        </p:txBody>
      </p:sp>
      <p:pic>
        <p:nvPicPr>
          <p:cNvPr id="390147" name="Picture 4" descr="red conjunctiva 2"/>
          <p:cNvPicPr>
            <a:picLocks noChangeAspect="1" noChangeArrowheads="1"/>
          </p:cNvPicPr>
          <p:nvPr/>
        </p:nvPicPr>
        <p:blipFill>
          <a:blip r:embed="rId2"/>
          <a:srcRect/>
          <a:stretch>
            <a:fillRect/>
          </a:stretch>
        </p:blipFill>
        <p:spPr bwMode="auto">
          <a:xfrm>
            <a:off x="1219200" y="2971800"/>
            <a:ext cx="3219450" cy="1419225"/>
          </a:xfrm>
          <a:prstGeom prst="rect">
            <a:avLst/>
          </a:prstGeom>
          <a:noFill/>
          <a:ln w="9525">
            <a:noFill/>
            <a:miter lim="800000"/>
            <a:headEnd/>
            <a:tailEnd/>
          </a:ln>
        </p:spPr>
      </p:pic>
      <p:pic>
        <p:nvPicPr>
          <p:cNvPr id="390148" name="Picture 5" descr="red conjunctiva"/>
          <p:cNvPicPr>
            <a:picLocks noChangeAspect="1" noChangeArrowheads="1"/>
          </p:cNvPicPr>
          <p:nvPr/>
        </p:nvPicPr>
        <p:blipFill>
          <a:blip r:embed="rId3"/>
          <a:srcRect/>
          <a:stretch>
            <a:fillRect/>
          </a:stretch>
        </p:blipFill>
        <p:spPr bwMode="auto">
          <a:xfrm>
            <a:off x="4800600" y="2667000"/>
            <a:ext cx="24669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200" y="603906"/>
            <a:ext cx="4346825" cy="289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22408"/>
            <a:ext cx="3727116" cy="41251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408" r="11133"/>
          <a:stretch/>
        </p:blipFill>
        <p:spPr bwMode="auto">
          <a:xfrm>
            <a:off x="4953000" y="3746886"/>
            <a:ext cx="342406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462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3"/>
          <p:cNvSpPr>
            <a:spLocks noGrp="1" noChangeArrowheads="1"/>
          </p:cNvSpPr>
          <p:nvPr>
            <p:ph type="body" idx="1"/>
          </p:nvPr>
        </p:nvSpPr>
        <p:spPr>
          <a:xfrm>
            <a:off x="457200" y="457200"/>
            <a:ext cx="8229600" cy="5791200"/>
          </a:xfrm>
        </p:spPr>
        <p:txBody>
          <a:bodyPr/>
          <a:lstStyle/>
          <a:p>
            <a:pPr eaLnBrk="1" hangingPunct="1"/>
            <a:r>
              <a:rPr lang="en-US" dirty="0" smtClean="0"/>
              <a:t>Federal Aviation Administration Study</a:t>
            </a:r>
          </a:p>
          <a:p>
            <a:pPr eaLnBrk="1" hangingPunct="1"/>
            <a:endParaRPr lang="en-US" dirty="0" smtClean="0"/>
          </a:p>
          <a:p>
            <a:pPr lvl="1" eaLnBrk="1" hangingPunct="1"/>
            <a:r>
              <a:rPr lang="en-US" sz="3200" dirty="0" smtClean="0"/>
              <a:t>Pilots given doses of Marijuana and </a:t>
            </a:r>
            <a:r>
              <a:rPr lang="en-US" sz="3200" dirty="0" err="1" smtClean="0"/>
              <a:t>pacebos</a:t>
            </a:r>
            <a:endParaRPr lang="en-US" sz="3200" dirty="0" smtClean="0"/>
          </a:p>
          <a:p>
            <a:pPr lvl="1" eaLnBrk="1" hangingPunct="1"/>
            <a:r>
              <a:rPr lang="en-US" sz="3200" dirty="0" smtClean="0"/>
              <a:t>Performed poorly in flight simulator</a:t>
            </a:r>
          </a:p>
          <a:p>
            <a:pPr lvl="2" eaLnBrk="1" hangingPunct="1"/>
            <a:r>
              <a:rPr lang="en-US" sz="3200" dirty="0" smtClean="0"/>
              <a:t>24 hours later, did not feel high, but 50% still had divided attention problems</a:t>
            </a:r>
          </a:p>
          <a:p>
            <a:pPr lvl="2" eaLnBrk="1" hangingPunct="1"/>
            <a:r>
              <a:rPr lang="en-US" sz="3200" dirty="0" smtClean="0"/>
              <a:t>48 hours later, 25% of the test group still showed the same problems.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Grp="1"/>
          </p:cNvSpPr>
          <p:nvPr>
            <p:ph type="title"/>
          </p:nvPr>
        </p:nvSpPr>
        <p:spPr/>
        <p:txBody>
          <a:bodyPr/>
          <a:lstStyle/>
          <a:p>
            <a:r>
              <a:rPr lang="en-US" dirty="0" smtClean="0"/>
              <a:t>Scooby Snacks?</a:t>
            </a:r>
          </a:p>
        </p:txBody>
      </p:sp>
      <p:sp>
        <p:nvSpPr>
          <p:cNvPr id="392194" name="Rectangle 3"/>
          <p:cNvSpPr>
            <a:spLocks noGrp="1"/>
          </p:cNvSpPr>
          <p:nvPr>
            <p:ph type="body" idx="1"/>
          </p:nvPr>
        </p:nvSpPr>
        <p:spPr/>
        <p:txBody>
          <a:bodyPr/>
          <a:lstStyle/>
          <a:p>
            <a:pPr>
              <a:buFont typeface="Arial" charset="0"/>
              <a:buNone/>
            </a:pPr>
            <a:endParaRPr lang="en-US" dirty="0" smtClean="0"/>
          </a:p>
        </p:txBody>
      </p:sp>
      <p:pic>
        <p:nvPicPr>
          <p:cNvPr id="392195" name="Picture 4" descr="scooby snacks"/>
          <p:cNvPicPr>
            <a:picLocks noChangeAspect="1" noChangeArrowheads="1"/>
          </p:cNvPicPr>
          <p:nvPr/>
        </p:nvPicPr>
        <p:blipFill>
          <a:blip r:embed="rId2"/>
          <a:srcRect/>
          <a:stretch>
            <a:fillRect/>
          </a:stretch>
        </p:blipFill>
        <p:spPr bwMode="auto">
          <a:xfrm>
            <a:off x="914400" y="2590800"/>
            <a:ext cx="2971800" cy="3048000"/>
          </a:xfrm>
          <a:prstGeom prst="rect">
            <a:avLst/>
          </a:prstGeom>
          <a:noFill/>
          <a:ln w="9525">
            <a:noFill/>
            <a:miter lim="800000"/>
            <a:headEnd/>
            <a:tailEnd/>
          </a:ln>
        </p:spPr>
      </p:pic>
      <p:pic>
        <p:nvPicPr>
          <p:cNvPr id="392196" name="Picture 5" descr="latest?cb=20140416070510"/>
          <p:cNvPicPr>
            <a:picLocks noChangeAspect="1" noChangeArrowheads="1"/>
          </p:cNvPicPr>
          <p:nvPr/>
        </p:nvPicPr>
        <p:blipFill>
          <a:blip r:embed="rId3"/>
          <a:srcRect/>
          <a:stretch>
            <a:fillRect/>
          </a:stretch>
        </p:blipFill>
        <p:spPr bwMode="auto">
          <a:xfrm>
            <a:off x="4267200" y="2438400"/>
            <a:ext cx="4572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p:cNvSpPr>
          <p:nvPr>
            <p:ph type="title"/>
          </p:nvPr>
        </p:nvSpPr>
        <p:spPr/>
        <p:txBody>
          <a:bodyPr/>
          <a:lstStyle/>
          <a:p>
            <a:r>
              <a:rPr lang="en-US" sz="4000" smtClean="0"/>
              <a:t>These “scooby snax” will get you high…</a:t>
            </a:r>
          </a:p>
        </p:txBody>
      </p:sp>
      <p:sp>
        <p:nvSpPr>
          <p:cNvPr id="393218" name="Rectangle 3"/>
          <p:cNvSpPr>
            <a:spLocks noGrp="1"/>
          </p:cNvSpPr>
          <p:nvPr>
            <p:ph type="body" idx="1"/>
          </p:nvPr>
        </p:nvSpPr>
        <p:spPr/>
        <p:txBody>
          <a:bodyPr/>
          <a:lstStyle/>
          <a:p>
            <a:r>
              <a:rPr lang="en-US" smtClean="0"/>
              <a:t>…it’s synthetic cannabis</a:t>
            </a:r>
          </a:p>
        </p:txBody>
      </p:sp>
      <p:pic>
        <p:nvPicPr>
          <p:cNvPr id="393219" name="Picture 4" descr="scooby snack 2"/>
          <p:cNvPicPr>
            <a:picLocks noChangeAspect="1" noChangeArrowheads="1"/>
          </p:cNvPicPr>
          <p:nvPr/>
        </p:nvPicPr>
        <p:blipFill>
          <a:blip r:embed="rId2"/>
          <a:srcRect/>
          <a:stretch>
            <a:fillRect/>
          </a:stretch>
        </p:blipFill>
        <p:spPr bwMode="auto">
          <a:xfrm>
            <a:off x="2590800" y="2667000"/>
            <a:ext cx="4038600" cy="229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p:cNvSpPr>
          <p:nvPr>
            <p:ph type="title"/>
          </p:nvPr>
        </p:nvSpPr>
        <p:spPr/>
        <p:txBody>
          <a:bodyPr/>
          <a:lstStyle/>
          <a:p>
            <a:r>
              <a:rPr lang="en-US" smtClean="0"/>
              <a:t>Other synthetic cannabinoids</a:t>
            </a:r>
          </a:p>
        </p:txBody>
      </p:sp>
      <p:sp>
        <p:nvSpPr>
          <p:cNvPr id="394242" name="Rectangle 3"/>
          <p:cNvSpPr>
            <a:spLocks noGrp="1"/>
          </p:cNvSpPr>
          <p:nvPr>
            <p:ph type="body" idx="1"/>
          </p:nvPr>
        </p:nvSpPr>
        <p:spPr/>
        <p:txBody>
          <a:bodyPr/>
          <a:lstStyle/>
          <a:p>
            <a:endParaRPr lang="en-US" smtClean="0"/>
          </a:p>
        </p:txBody>
      </p:sp>
      <p:pic>
        <p:nvPicPr>
          <p:cNvPr id="394243" name="Picture 4" descr="k2"/>
          <p:cNvPicPr>
            <a:picLocks noChangeAspect="1" noChangeArrowheads="1"/>
          </p:cNvPicPr>
          <p:nvPr/>
        </p:nvPicPr>
        <p:blipFill>
          <a:blip r:embed="rId2"/>
          <a:srcRect/>
          <a:stretch>
            <a:fillRect/>
          </a:stretch>
        </p:blipFill>
        <p:spPr bwMode="auto">
          <a:xfrm>
            <a:off x="685800" y="2819400"/>
            <a:ext cx="3429000" cy="2286000"/>
          </a:xfrm>
          <a:prstGeom prst="rect">
            <a:avLst/>
          </a:prstGeom>
          <a:noFill/>
          <a:ln w="9525">
            <a:noFill/>
            <a:miter lim="800000"/>
            <a:headEnd/>
            <a:tailEnd/>
          </a:ln>
        </p:spPr>
      </p:pic>
      <p:sp>
        <p:nvSpPr>
          <p:cNvPr id="394244" name="AutoShape 6"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94245" name="AutoShape 8"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94246" name="AutoShape 10"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94247" name="AutoShape 12"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94248" name="AutoShape 14"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94249" name="AutoShape 16" descr="Image result for spice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394250" name="Picture 18" descr="10024601_H5723594-600x404"/>
          <p:cNvPicPr>
            <a:picLocks noChangeAspect="1" noChangeArrowheads="1"/>
          </p:cNvPicPr>
          <p:nvPr/>
        </p:nvPicPr>
        <p:blipFill>
          <a:blip r:embed="rId3"/>
          <a:srcRect/>
          <a:stretch>
            <a:fillRect/>
          </a:stretch>
        </p:blipFill>
        <p:spPr bwMode="auto">
          <a:xfrm>
            <a:off x="4419600" y="2743200"/>
            <a:ext cx="40386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p:cNvSpPr>
          <p:nvPr>
            <p:ph type="title"/>
          </p:nvPr>
        </p:nvSpPr>
        <p:spPr/>
        <p:txBody>
          <a:bodyPr/>
          <a:lstStyle/>
          <a:p>
            <a:r>
              <a:rPr lang="en-US" sz="4000" smtClean="0"/>
              <a:t>Some drug paraphernalia to be looking for…</a:t>
            </a:r>
          </a:p>
        </p:txBody>
      </p:sp>
      <p:sp>
        <p:nvSpPr>
          <p:cNvPr id="395266" name="Rectangle 3"/>
          <p:cNvSpPr>
            <a:spLocks noGrp="1"/>
          </p:cNvSpPr>
          <p:nvPr>
            <p:ph type="body" idx="1"/>
          </p:nvPr>
        </p:nvSpPr>
        <p:spPr/>
        <p:txBody>
          <a:bodyPr/>
          <a:lstStyle/>
          <a:p>
            <a:r>
              <a:rPr lang="en-US" smtClean="0"/>
              <a:t>Stash containers</a:t>
            </a:r>
          </a:p>
        </p:txBody>
      </p:sp>
      <p:pic>
        <p:nvPicPr>
          <p:cNvPr id="395267" name="Picture 4" descr="stash 3"/>
          <p:cNvPicPr>
            <a:picLocks noChangeAspect="1" noChangeArrowheads="1"/>
          </p:cNvPicPr>
          <p:nvPr/>
        </p:nvPicPr>
        <p:blipFill>
          <a:blip r:embed="rId2"/>
          <a:srcRect/>
          <a:stretch>
            <a:fillRect/>
          </a:stretch>
        </p:blipFill>
        <p:spPr bwMode="auto">
          <a:xfrm>
            <a:off x="609600" y="2743200"/>
            <a:ext cx="2743200" cy="3048000"/>
          </a:xfrm>
          <a:prstGeom prst="rect">
            <a:avLst/>
          </a:prstGeom>
          <a:noFill/>
          <a:ln w="9525">
            <a:noFill/>
            <a:miter lim="800000"/>
            <a:headEnd/>
            <a:tailEnd/>
          </a:ln>
        </p:spPr>
      </p:pic>
      <p:pic>
        <p:nvPicPr>
          <p:cNvPr id="395268" name="Picture 6" descr="stash 5"/>
          <p:cNvPicPr>
            <a:picLocks noChangeAspect="1" noChangeArrowheads="1"/>
          </p:cNvPicPr>
          <p:nvPr/>
        </p:nvPicPr>
        <p:blipFill>
          <a:blip r:embed="rId3"/>
          <a:srcRect/>
          <a:stretch>
            <a:fillRect/>
          </a:stretch>
        </p:blipFill>
        <p:spPr bwMode="auto">
          <a:xfrm>
            <a:off x="6019800" y="2819400"/>
            <a:ext cx="2895600" cy="2971800"/>
          </a:xfrm>
          <a:prstGeom prst="rect">
            <a:avLst/>
          </a:prstGeom>
          <a:noFill/>
          <a:ln w="9525">
            <a:noFill/>
            <a:miter lim="800000"/>
            <a:headEnd/>
            <a:tailEnd/>
          </a:ln>
        </p:spPr>
      </p:pic>
      <p:pic>
        <p:nvPicPr>
          <p:cNvPr id="395269" name="Picture 7" descr="stash 7"/>
          <p:cNvPicPr>
            <a:picLocks noChangeAspect="1" noChangeArrowheads="1"/>
          </p:cNvPicPr>
          <p:nvPr/>
        </p:nvPicPr>
        <p:blipFill>
          <a:blip r:embed="rId4"/>
          <a:srcRect/>
          <a:stretch>
            <a:fillRect/>
          </a:stretch>
        </p:blipFill>
        <p:spPr bwMode="auto">
          <a:xfrm>
            <a:off x="3505200" y="2743200"/>
            <a:ext cx="23622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p:cNvSpPr>
          <p:nvPr>
            <p:ph type="title"/>
          </p:nvPr>
        </p:nvSpPr>
        <p:spPr/>
        <p:txBody>
          <a:bodyPr/>
          <a:lstStyle/>
          <a:p>
            <a:r>
              <a:rPr lang="en-US" smtClean="0"/>
              <a:t>More stash containers</a:t>
            </a:r>
          </a:p>
        </p:txBody>
      </p:sp>
      <p:sp>
        <p:nvSpPr>
          <p:cNvPr id="396290" name="Rectangle 3"/>
          <p:cNvSpPr>
            <a:spLocks noGrp="1"/>
          </p:cNvSpPr>
          <p:nvPr>
            <p:ph type="body" idx="1"/>
          </p:nvPr>
        </p:nvSpPr>
        <p:spPr/>
        <p:txBody>
          <a:bodyPr/>
          <a:lstStyle/>
          <a:p>
            <a:pPr>
              <a:buFont typeface="Arial" charset="0"/>
              <a:buNone/>
            </a:pPr>
            <a:r>
              <a:rPr lang="en-US" smtClean="0"/>
              <a:t>These are just a few.  There are many, many more….</a:t>
            </a:r>
          </a:p>
        </p:txBody>
      </p:sp>
      <p:pic>
        <p:nvPicPr>
          <p:cNvPr id="396291" name="Picture 4" descr="stash 4"/>
          <p:cNvPicPr>
            <a:picLocks noChangeAspect="1" noChangeArrowheads="1"/>
          </p:cNvPicPr>
          <p:nvPr/>
        </p:nvPicPr>
        <p:blipFill>
          <a:blip r:embed="rId2"/>
          <a:srcRect/>
          <a:stretch>
            <a:fillRect/>
          </a:stretch>
        </p:blipFill>
        <p:spPr bwMode="auto">
          <a:xfrm>
            <a:off x="3276600" y="2743200"/>
            <a:ext cx="2171700" cy="2057400"/>
          </a:xfrm>
          <a:prstGeom prst="rect">
            <a:avLst/>
          </a:prstGeom>
          <a:noFill/>
          <a:ln w="9525">
            <a:noFill/>
            <a:miter lim="800000"/>
            <a:headEnd/>
            <a:tailEnd/>
          </a:ln>
        </p:spPr>
      </p:pic>
      <p:pic>
        <p:nvPicPr>
          <p:cNvPr id="396292" name="Picture 5" descr="stash 2"/>
          <p:cNvPicPr>
            <a:picLocks noChangeAspect="1" noChangeArrowheads="1"/>
          </p:cNvPicPr>
          <p:nvPr/>
        </p:nvPicPr>
        <p:blipFill>
          <a:blip r:embed="rId3"/>
          <a:srcRect/>
          <a:stretch>
            <a:fillRect/>
          </a:stretch>
        </p:blipFill>
        <p:spPr bwMode="auto">
          <a:xfrm>
            <a:off x="609600" y="2743200"/>
            <a:ext cx="2438400" cy="2057400"/>
          </a:xfrm>
          <a:prstGeom prst="rect">
            <a:avLst/>
          </a:prstGeom>
          <a:noFill/>
          <a:ln w="9525">
            <a:noFill/>
            <a:miter lim="800000"/>
            <a:headEnd/>
            <a:tailEnd/>
          </a:ln>
        </p:spPr>
      </p:pic>
      <p:pic>
        <p:nvPicPr>
          <p:cNvPr id="396293" name="Picture 6" descr="stash container"/>
          <p:cNvPicPr>
            <a:picLocks noChangeAspect="1" noChangeArrowheads="1"/>
          </p:cNvPicPr>
          <p:nvPr/>
        </p:nvPicPr>
        <p:blipFill>
          <a:blip r:embed="rId4"/>
          <a:srcRect/>
          <a:stretch>
            <a:fillRect/>
          </a:stretch>
        </p:blipFill>
        <p:spPr bwMode="auto">
          <a:xfrm>
            <a:off x="5562600" y="2743200"/>
            <a:ext cx="2895600" cy="2057400"/>
          </a:xfrm>
          <a:prstGeom prst="rect">
            <a:avLst/>
          </a:prstGeom>
          <a:noFill/>
          <a:ln w="9525">
            <a:noFill/>
            <a:miter lim="800000"/>
            <a:headEnd/>
            <a:tailEnd/>
          </a:ln>
        </p:spPr>
      </p:pic>
      <p:pic>
        <p:nvPicPr>
          <p:cNvPr id="396294" name="Picture 7" descr="stash 6"/>
          <p:cNvPicPr>
            <a:picLocks noChangeAspect="1" noChangeArrowheads="1"/>
          </p:cNvPicPr>
          <p:nvPr/>
        </p:nvPicPr>
        <p:blipFill>
          <a:blip r:embed="rId5"/>
          <a:srcRect/>
          <a:stretch>
            <a:fillRect/>
          </a:stretch>
        </p:blipFill>
        <p:spPr bwMode="auto">
          <a:xfrm>
            <a:off x="609600" y="4876800"/>
            <a:ext cx="2514600" cy="1743075"/>
          </a:xfrm>
          <a:prstGeom prst="rect">
            <a:avLst/>
          </a:prstGeom>
          <a:noFill/>
          <a:ln w="9525">
            <a:noFill/>
            <a:miter lim="800000"/>
            <a:headEnd/>
            <a:tailEnd/>
          </a:ln>
        </p:spPr>
      </p:pic>
      <p:pic>
        <p:nvPicPr>
          <p:cNvPr id="396295" name="Picture 9" descr="6988"/>
          <p:cNvPicPr>
            <a:picLocks noChangeAspect="1" noChangeArrowheads="1"/>
          </p:cNvPicPr>
          <p:nvPr/>
        </p:nvPicPr>
        <p:blipFill>
          <a:blip r:embed="rId6"/>
          <a:srcRect/>
          <a:stretch>
            <a:fillRect/>
          </a:stretch>
        </p:blipFill>
        <p:spPr bwMode="auto">
          <a:xfrm>
            <a:off x="5791200" y="4953000"/>
            <a:ext cx="2667000" cy="1676400"/>
          </a:xfrm>
          <a:prstGeom prst="rect">
            <a:avLst/>
          </a:prstGeom>
          <a:noFill/>
          <a:ln w="9525">
            <a:noFill/>
            <a:miter lim="800000"/>
            <a:headEnd/>
            <a:tailEnd/>
          </a:ln>
        </p:spPr>
      </p:pic>
      <p:pic>
        <p:nvPicPr>
          <p:cNvPr id="396296" name="Picture 11" descr="secret-stash-container-bolt"/>
          <p:cNvPicPr>
            <a:picLocks noChangeAspect="1" noChangeArrowheads="1"/>
          </p:cNvPicPr>
          <p:nvPr/>
        </p:nvPicPr>
        <p:blipFill>
          <a:blip r:embed="rId7"/>
          <a:srcRect/>
          <a:stretch>
            <a:fillRect/>
          </a:stretch>
        </p:blipFill>
        <p:spPr bwMode="auto">
          <a:xfrm>
            <a:off x="3276600" y="4953000"/>
            <a:ext cx="22860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p:cNvSpPr>
          <p:nvPr>
            <p:ph type="title"/>
          </p:nvPr>
        </p:nvSpPr>
        <p:spPr/>
        <p:txBody>
          <a:bodyPr/>
          <a:lstStyle/>
          <a:p>
            <a:r>
              <a:rPr lang="en-US" smtClean="0"/>
              <a:t>“420”</a:t>
            </a:r>
          </a:p>
        </p:txBody>
      </p:sp>
      <p:sp>
        <p:nvSpPr>
          <p:cNvPr id="397314" name="Rectangle 3"/>
          <p:cNvSpPr>
            <a:spLocks noGrp="1"/>
          </p:cNvSpPr>
          <p:nvPr>
            <p:ph type="body" idx="1"/>
          </p:nvPr>
        </p:nvSpPr>
        <p:spPr/>
        <p:txBody>
          <a:bodyPr/>
          <a:lstStyle/>
          <a:p>
            <a:pPr>
              <a:buFont typeface="Arial" charset="0"/>
              <a:buNone/>
            </a:pPr>
            <a:r>
              <a:rPr lang="en-US" dirty="0" smtClean="0"/>
              <a:t>“420” is a culture.  There are a lot of theories as to how 420 came to be slang for using MJ </a:t>
            </a:r>
          </a:p>
        </p:txBody>
      </p:sp>
      <p:pic>
        <p:nvPicPr>
          <p:cNvPr id="397315" name="Picture 4" descr="420 1"/>
          <p:cNvPicPr>
            <a:picLocks noChangeAspect="1" noChangeArrowheads="1"/>
          </p:cNvPicPr>
          <p:nvPr/>
        </p:nvPicPr>
        <p:blipFill>
          <a:blip r:embed="rId2"/>
          <a:srcRect/>
          <a:stretch>
            <a:fillRect/>
          </a:stretch>
        </p:blipFill>
        <p:spPr bwMode="auto">
          <a:xfrm>
            <a:off x="990600" y="2819400"/>
            <a:ext cx="2895600" cy="2209800"/>
          </a:xfrm>
          <a:prstGeom prst="rect">
            <a:avLst/>
          </a:prstGeom>
          <a:noFill/>
          <a:ln w="9525">
            <a:noFill/>
            <a:miter lim="800000"/>
            <a:headEnd/>
            <a:tailEnd/>
          </a:ln>
        </p:spPr>
      </p:pic>
      <p:pic>
        <p:nvPicPr>
          <p:cNvPr id="397316" name="Picture 5" descr="420 3"/>
          <p:cNvPicPr>
            <a:picLocks noChangeAspect="1" noChangeArrowheads="1"/>
          </p:cNvPicPr>
          <p:nvPr/>
        </p:nvPicPr>
        <p:blipFill>
          <a:blip r:embed="rId3"/>
          <a:srcRect/>
          <a:stretch>
            <a:fillRect/>
          </a:stretch>
        </p:blipFill>
        <p:spPr bwMode="auto">
          <a:xfrm>
            <a:off x="6781800" y="2819400"/>
            <a:ext cx="1562100" cy="2362200"/>
          </a:xfrm>
          <a:prstGeom prst="rect">
            <a:avLst/>
          </a:prstGeom>
          <a:noFill/>
          <a:ln w="9525">
            <a:noFill/>
            <a:miter lim="800000"/>
            <a:headEnd/>
            <a:tailEnd/>
          </a:ln>
        </p:spPr>
      </p:pic>
      <p:pic>
        <p:nvPicPr>
          <p:cNvPr id="397317" name="Picture 6" descr="420 2"/>
          <p:cNvPicPr>
            <a:picLocks noChangeAspect="1" noChangeArrowheads="1"/>
          </p:cNvPicPr>
          <p:nvPr/>
        </p:nvPicPr>
        <p:blipFill>
          <a:blip r:embed="rId4"/>
          <a:srcRect/>
          <a:stretch>
            <a:fillRect/>
          </a:stretch>
        </p:blipFill>
        <p:spPr bwMode="auto">
          <a:xfrm>
            <a:off x="4267200" y="2895600"/>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Grp="1"/>
          </p:cNvSpPr>
          <p:nvPr>
            <p:ph type="title"/>
          </p:nvPr>
        </p:nvSpPr>
        <p:spPr/>
        <p:txBody>
          <a:bodyPr/>
          <a:lstStyle/>
          <a:p>
            <a:r>
              <a:rPr lang="en-US" sz="4000" smtClean="0"/>
              <a:t>The 420 culture is spreading to other areas</a:t>
            </a:r>
          </a:p>
        </p:txBody>
      </p:sp>
      <p:sp>
        <p:nvSpPr>
          <p:cNvPr id="398338" name="Rectangle 3"/>
          <p:cNvSpPr>
            <a:spLocks noGrp="1"/>
          </p:cNvSpPr>
          <p:nvPr>
            <p:ph type="body" idx="1"/>
          </p:nvPr>
        </p:nvSpPr>
        <p:spPr/>
        <p:txBody>
          <a:bodyPr/>
          <a:lstStyle/>
          <a:p>
            <a:endParaRPr lang="en-US" smtClean="0"/>
          </a:p>
        </p:txBody>
      </p:sp>
      <p:pic>
        <p:nvPicPr>
          <p:cNvPr id="398339" name="Picture 4" descr="420 4"/>
          <p:cNvPicPr>
            <a:picLocks noChangeAspect="1" noChangeArrowheads="1"/>
          </p:cNvPicPr>
          <p:nvPr/>
        </p:nvPicPr>
        <p:blipFill>
          <a:blip r:embed="rId2"/>
          <a:srcRect/>
          <a:stretch>
            <a:fillRect/>
          </a:stretch>
        </p:blipFill>
        <p:spPr bwMode="auto">
          <a:xfrm>
            <a:off x="1905000" y="2438400"/>
            <a:ext cx="52578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p:cNvSpPr>
          <p:nvPr>
            <p:ph type="title"/>
          </p:nvPr>
        </p:nvSpPr>
        <p:spPr/>
        <p:txBody>
          <a:bodyPr/>
          <a:lstStyle/>
          <a:p>
            <a:endParaRPr lang="en-US" smtClean="0"/>
          </a:p>
        </p:txBody>
      </p:sp>
      <p:sp>
        <p:nvSpPr>
          <p:cNvPr id="305154" name="Rectangle 3"/>
          <p:cNvSpPr>
            <a:spLocks noGrp="1"/>
          </p:cNvSpPr>
          <p:nvPr>
            <p:ph type="body" idx="1"/>
          </p:nvPr>
        </p:nvSpPr>
        <p:spPr/>
        <p:txBody>
          <a:bodyPr/>
          <a:lstStyle/>
          <a:p>
            <a:endParaRPr lang="en-US" dirty="0" smtClean="0"/>
          </a:p>
        </p:txBody>
      </p:sp>
      <p:pic>
        <p:nvPicPr>
          <p:cNvPr id="305155" name="Picture 4" descr="GGHSA 4"/>
          <p:cNvPicPr>
            <a:picLocks noChangeAspect="1" noChangeArrowheads="1"/>
          </p:cNvPicPr>
          <p:nvPr/>
        </p:nvPicPr>
        <p:blipFill>
          <a:blip r:embed="rId2"/>
          <a:srcRect/>
          <a:stretch>
            <a:fillRect/>
          </a:stretch>
        </p:blipFill>
        <p:spPr bwMode="auto">
          <a:xfrm>
            <a:off x="1752600" y="2133600"/>
            <a:ext cx="58674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p:cNvSpPr>
          <p:nvPr>
            <p:ph type="title"/>
          </p:nvPr>
        </p:nvSpPr>
        <p:spPr/>
        <p:txBody>
          <a:bodyPr/>
          <a:lstStyle/>
          <a:p>
            <a:r>
              <a:rPr lang="en-US" dirty="0" smtClean="0"/>
              <a:t>420</a:t>
            </a:r>
          </a:p>
        </p:txBody>
      </p:sp>
      <p:sp>
        <p:nvSpPr>
          <p:cNvPr id="399362" name="Rectangle 3"/>
          <p:cNvSpPr>
            <a:spLocks noGrp="1"/>
          </p:cNvSpPr>
          <p:nvPr>
            <p:ph type="body" idx="1"/>
          </p:nvPr>
        </p:nvSpPr>
        <p:spPr/>
        <p:txBody>
          <a:bodyPr/>
          <a:lstStyle/>
          <a:p>
            <a:pPr>
              <a:buFont typeface="Arial" charset="0"/>
              <a:buNone/>
            </a:pPr>
            <a:r>
              <a:rPr lang="en-US" dirty="0" smtClean="0"/>
              <a:t>Some people smoke marijuana every time the clock hits 4:20, and all day on April 20</a:t>
            </a:r>
            <a:r>
              <a:rPr lang="en-US" baseline="30000" dirty="0" smtClean="0"/>
              <a:t>th</a:t>
            </a:r>
            <a:r>
              <a:rPr lang="en-US" dirty="0" smtClean="0"/>
              <a:t> each year.  This is coming soon!</a:t>
            </a:r>
          </a:p>
        </p:txBody>
      </p:sp>
      <p:pic>
        <p:nvPicPr>
          <p:cNvPr id="399363" name="Picture 4" descr="420 5"/>
          <p:cNvPicPr>
            <a:picLocks noChangeAspect="1" noChangeArrowheads="1"/>
          </p:cNvPicPr>
          <p:nvPr/>
        </p:nvPicPr>
        <p:blipFill>
          <a:blip r:embed="rId2"/>
          <a:srcRect/>
          <a:stretch>
            <a:fillRect/>
          </a:stretch>
        </p:blipFill>
        <p:spPr bwMode="auto">
          <a:xfrm>
            <a:off x="2133600" y="3581400"/>
            <a:ext cx="4724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p:cNvSpPr>
          <p:nvPr>
            <p:ph type="title"/>
          </p:nvPr>
        </p:nvSpPr>
        <p:spPr/>
        <p:txBody>
          <a:bodyPr/>
          <a:lstStyle/>
          <a:p>
            <a:r>
              <a:rPr lang="en-US" dirty="0" smtClean="0"/>
              <a:t>710</a:t>
            </a:r>
          </a:p>
        </p:txBody>
      </p:sp>
      <p:sp>
        <p:nvSpPr>
          <p:cNvPr id="400386" name="Rectangle 3"/>
          <p:cNvSpPr>
            <a:spLocks noGrp="1"/>
          </p:cNvSpPr>
          <p:nvPr>
            <p:ph type="body" idx="1"/>
          </p:nvPr>
        </p:nvSpPr>
        <p:spPr/>
        <p:txBody>
          <a:bodyPr/>
          <a:lstStyle/>
          <a:p>
            <a:r>
              <a:rPr lang="en-US" dirty="0" smtClean="0"/>
              <a:t>710 is another popular drug reference number related to Cannabis…</a:t>
            </a:r>
          </a:p>
        </p:txBody>
      </p:sp>
      <p:pic>
        <p:nvPicPr>
          <p:cNvPr id="400387" name="Picture 4" descr="710 1"/>
          <p:cNvPicPr>
            <a:picLocks noChangeAspect="1" noChangeArrowheads="1"/>
          </p:cNvPicPr>
          <p:nvPr/>
        </p:nvPicPr>
        <p:blipFill>
          <a:blip r:embed="rId2"/>
          <a:srcRect/>
          <a:stretch>
            <a:fillRect/>
          </a:stretch>
        </p:blipFill>
        <p:spPr bwMode="auto">
          <a:xfrm>
            <a:off x="2286000" y="2743200"/>
            <a:ext cx="4191000" cy="290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p:cNvSpPr>
          <p:nvPr>
            <p:ph type="title"/>
          </p:nvPr>
        </p:nvSpPr>
        <p:spPr/>
        <p:txBody>
          <a:bodyPr/>
          <a:lstStyle/>
          <a:p>
            <a:r>
              <a:rPr lang="en-US" smtClean="0"/>
              <a:t>710 = OIL</a:t>
            </a:r>
          </a:p>
        </p:txBody>
      </p:sp>
      <p:sp>
        <p:nvSpPr>
          <p:cNvPr id="401410" name="Rectangle 3"/>
          <p:cNvSpPr>
            <a:spLocks noGrp="1"/>
          </p:cNvSpPr>
          <p:nvPr>
            <p:ph type="body" idx="1"/>
          </p:nvPr>
        </p:nvSpPr>
        <p:spPr/>
        <p:txBody>
          <a:bodyPr/>
          <a:lstStyle/>
          <a:p>
            <a:r>
              <a:rPr lang="en-US" smtClean="0"/>
              <a:t>BHO users often wear 710 labeled clothing or have 710 bumper stickers</a:t>
            </a:r>
          </a:p>
        </p:txBody>
      </p:sp>
      <p:pic>
        <p:nvPicPr>
          <p:cNvPr id="401411" name="Picture 4" descr="710 2"/>
          <p:cNvPicPr>
            <a:picLocks noChangeAspect="1" noChangeArrowheads="1"/>
          </p:cNvPicPr>
          <p:nvPr/>
        </p:nvPicPr>
        <p:blipFill>
          <a:blip r:embed="rId2"/>
          <a:srcRect/>
          <a:stretch>
            <a:fillRect/>
          </a:stretch>
        </p:blipFill>
        <p:spPr bwMode="auto">
          <a:xfrm>
            <a:off x="1066800" y="2895600"/>
            <a:ext cx="2671763" cy="2971800"/>
          </a:xfrm>
          <a:prstGeom prst="rect">
            <a:avLst/>
          </a:prstGeom>
          <a:noFill/>
          <a:ln w="9525">
            <a:noFill/>
            <a:miter lim="800000"/>
            <a:headEnd/>
            <a:tailEnd/>
          </a:ln>
        </p:spPr>
      </p:pic>
      <p:pic>
        <p:nvPicPr>
          <p:cNvPr id="401412" name="Picture 6" descr="Black_Green_large"/>
          <p:cNvPicPr>
            <a:picLocks noChangeAspect="1" noChangeArrowheads="1"/>
          </p:cNvPicPr>
          <p:nvPr/>
        </p:nvPicPr>
        <p:blipFill>
          <a:blip r:embed="rId3"/>
          <a:srcRect/>
          <a:stretch>
            <a:fillRect/>
          </a:stretch>
        </p:blipFill>
        <p:spPr bwMode="auto">
          <a:xfrm>
            <a:off x="3962400" y="2895600"/>
            <a:ext cx="4572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p:cNvSpPr>
          <p:nvPr>
            <p:ph type="title"/>
          </p:nvPr>
        </p:nvSpPr>
        <p:spPr>
          <a:xfrm>
            <a:off x="381000" y="228600"/>
            <a:ext cx="8229600" cy="1143000"/>
          </a:xfrm>
        </p:spPr>
        <p:txBody>
          <a:bodyPr/>
          <a:lstStyle/>
          <a:p>
            <a:r>
              <a:rPr lang="en-US" dirty="0" smtClean="0"/>
              <a:t>Cannabis Cures Cancer campaign</a:t>
            </a:r>
          </a:p>
        </p:txBody>
      </p:sp>
      <p:sp>
        <p:nvSpPr>
          <p:cNvPr id="402434" name="Rectangle 3"/>
          <p:cNvSpPr>
            <a:spLocks noGrp="1"/>
          </p:cNvSpPr>
          <p:nvPr>
            <p:ph type="body" idx="1"/>
          </p:nvPr>
        </p:nvSpPr>
        <p:spPr/>
        <p:txBody>
          <a:bodyPr/>
          <a:lstStyle/>
          <a:p>
            <a:endParaRPr lang="en-US" dirty="0" smtClean="0"/>
          </a:p>
        </p:txBody>
      </p:sp>
      <p:pic>
        <p:nvPicPr>
          <p:cNvPr id="402435" name="Picture 4" descr="cannabis 5"/>
          <p:cNvPicPr>
            <a:picLocks noChangeAspect="1" noChangeArrowheads="1"/>
          </p:cNvPicPr>
          <p:nvPr/>
        </p:nvPicPr>
        <p:blipFill>
          <a:blip r:embed="rId2"/>
          <a:srcRect/>
          <a:stretch>
            <a:fillRect/>
          </a:stretch>
        </p:blipFill>
        <p:spPr bwMode="auto">
          <a:xfrm>
            <a:off x="2514600" y="1600200"/>
            <a:ext cx="43434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p:cNvSpPr>
          <p:nvPr>
            <p:ph type="title"/>
          </p:nvPr>
        </p:nvSpPr>
        <p:spPr/>
        <p:txBody>
          <a:bodyPr/>
          <a:lstStyle/>
          <a:p>
            <a:r>
              <a:rPr lang="en-US" sz="4000" smtClean="0"/>
              <a:t>What type of laws are on the books related to Cannabis</a:t>
            </a:r>
          </a:p>
        </p:txBody>
      </p:sp>
      <p:sp>
        <p:nvSpPr>
          <p:cNvPr id="403458" name="Rectangle 3"/>
          <p:cNvSpPr>
            <a:spLocks noGrp="1"/>
          </p:cNvSpPr>
          <p:nvPr>
            <p:ph type="body" idx="1"/>
          </p:nvPr>
        </p:nvSpPr>
        <p:spPr/>
        <p:txBody>
          <a:bodyPr/>
          <a:lstStyle/>
          <a:p>
            <a:pPr>
              <a:lnSpc>
                <a:spcPct val="90000"/>
              </a:lnSpc>
              <a:buFont typeface="Arial" charset="0"/>
              <a:buNone/>
            </a:pPr>
            <a:r>
              <a:rPr lang="en-US" smtClean="0"/>
              <a:t>There are traffic laws similar to those related to alcohol and juvenile laws similar to MIP…</a:t>
            </a:r>
          </a:p>
          <a:p>
            <a:pPr>
              <a:lnSpc>
                <a:spcPct val="90000"/>
              </a:lnSpc>
              <a:buFont typeface="Arial" charset="0"/>
              <a:buNone/>
            </a:pPr>
            <a:endParaRPr lang="en-US" smtClean="0"/>
          </a:p>
          <a:p>
            <a:pPr>
              <a:lnSpc>
                <a:spcPct val="90000"/>
              </a:lnSpc>
              <a:buFont typeface="Arial" charset="0"/>
              <a:buNone/>
            </a:pPr>
            <a:r>
              <a:rPr lang="en-US" smtClean="0"/>
              <a:t>So no open containers inside vehicles, even for passengers…..</a:t>
            </a:r>
          </a:p>
          <a:p>
            <a:pPr>
              <a:lnSpc>
                <a:spcPct val="90000"/>
              </a:lnSpc>
              <a:buFont typeface="Arial" charset="0"/>
              <a:buNone/>
            </a:pPr>
            <a:endParaRPr lang="en-US" smtClean="0"/>
          </a:p>
          <a:p>
            <a:pPr>
              <a:lnSpc>
                <a:spcPct val="90000"/>
              </a:lnSpc>
              <a:buFont typeface="Arial" charset="0"/>
              <a:buNone/>
            </a:pPr>
            <a:r>
              <a:rPr lang="en-US" smtClean="0"/>
              <a:t>…and illegal for juveniles in all circumstances unless they are OMMP participants and have a prescription.</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ChangeArrowheads="1"/>
          </p:cNvSpPr>
          <p:nvPr>
            <p:ph type="title" idx="4294967295"/>
          </p:nvPr>
        </p:nvSpPr>
        <p:spPr/>
        <p:txBody>
          <a:bodyPr/>
          <a:lstStyle/>
          <a:p>
            <a:r>
              <a:rPr lang="en-US" sz="4000" smtClean="0"/>
              <a:t>Can you get a DUII while under the influence of marijuana?</a:t>
            </a:r>
          </a:p>
        </p:txBody>
      </p:sp>
      <p:sp>
        <p:nvSpPr>
          <p:cNvPr id="404482" name="Rectangle 3"/>
          <p:cNvSpPr>
            <a:spLocks noGrp="1" noChangeArrowheads="1"/>
          </p:cNvSpPr>
          <p:nvPr>
            <p:ph type="body" idx="4294967295"/>
          </p:nvPr>
        </p:nvSpPr>
        <p:spPr/>
        <p:txBody>
          <a:bodyPr/>
          <a:lstStyle/>
          <a:p>
            <a:r>
              <a:rPr lang="en-US" dirty="0" smtClean="0"/>
              <a:t>It is STILL not legal to drive under the influence of marijuana or other impairing substances…..</a:t>
            </a:r>
          </a:p>
          <a:p>
            <a:r>
              <a:rPr lang="en-US" dirty="0" smtClean="0"/>
              <a:t>It doesn’t matter if it is a prescription medication, even taken as prescribed…</a:t>
            </a:r>
          </a:p>
          <a:p>
            <a:r>
              <a:rPr lang="en-US" dirty="0" smtClean="0"/>
              <a:t>DUII is DUII regardless of whether the substance is legal to possess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Kratom</a:t>
            </a:r>
            <a:endParaRPr lang="en-US" dirty="0"/>
          </a:p>
        </p:txBody>
      </p:sp>
      <p:sp>
        <p:nvSpPr>
          <p:cNvPr id="3" name="Text Placeholder 2"/>
          <p:cNvSpPr>
            <a:spLocks noGrp="1"/>
          </p:cNvSpPr>
          <p:nvPr>
            <p:ph type="body" sz="half" idx="1"/>
          </p:nvPr>
        </p:nvSpPr>
        <p:spPr>
          <a:xfrm>
            <a:off x="457200" y="1600200"/>
            <a:ext cx="4038600" cy="4525963"/>
          </a:xfrm>
        </p:spPr>
        <p:txBody>
          <a:bodyPr/>
          <a:lstStyle/>
          <a:p>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026" name="Picture 2" descr="C:\Users\gplumme\Desktop\Kra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658836"/>
            <a:ext cx="2190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plumme\Desktop\krat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50" y="2748643"/>
            <a:ext cx="225742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524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Kratom</a:t>
            </a:r>
            <a:endParaRPr lang="en-US" dirty="0"/>
          </a:p>
        </p:txBody>
      </p:sp>
      <p:sp>
        <p:nvSpPr>
          <p:cNvPr id="3" name="Text Placeholder 2"/>
          <p:cNvSpPr>
            <a:spLocks noGrp="1"/>
          </p:cNvSpPr>
          <p:nvPr>
            <p:ph type="body" sz="half" idx="1"/>
          </p:nvPr>
        </p:nvSpPr>
        <p:spPr>
          <a:xfrm>
            <a:off x="457200" y="1600200"/>
            <a:ext cx="8229600" cy="4525963"/>
          </a:xfrm>
        </p:spPr>
        <p:txBody>
          <a:bodyPr/>
          <a:lstStyle/>
          <a:p>
            <a:r>
              <a:rPr lang="en-US" dirty="0" err="1" smtClean="0"/>
              <a:t>Kratom</a:t>
            </a:r>
            <a:r>
              <a:rPr lang="en-US" dirty="0" err="1"/>
              <a:t>The</a:t>
            </a:r>
            <a:r>
              <a:rPr lang="en-US" dirty="0"/>
              <a:t> leaves of </a:t>
            </a:r>
            <a:r>
              <a:rPr lang="en-US" b="1" dirty="0" err="1"/>
              <a:t>kratom</a:t>
            </a:r>
            <a:r>
              <a:rPr lang="en-US" dirty="0"/>
              <a:t> have been used as an herbal </a:t>
            </a:r>
            <a:r>
              <a:rPr lang="en-US" b="1" dirty="0"/>
              <a:t>drug</a:t>
            </a:r>
            <a:r>
              <a:rPr lang="en-US" dirty="0"/>
              <a:t> from time immemorial by peoples of Southeast Asia. It is used in folk medicine as a stimulant (at low doses), sedative (at high doses), recreational </a:t>
            </a:r>
            <a:r>
              <a:rPr lang="en-US" b="1" dirty="0"/>
              <a:t>drug</a:t>
            </a:r>
            <a:r>
              <a:rPr lang="en-US" dirty="0"/>
              <a:t>, pain killer, medicine for diarrhea, and treatment for opiate addiction.</a:t>
            </a:r>
            <a:r>
              <a:rPr lang="en-US" dirty="0" smtClean="0"/>
              <a:t> </a:t>
            </a:r>
            <a:endParaRPr lang="en-US" dirty="0"/>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Tree>
    <p:extLst>
      <p:ext uri="{BB962C8B-B14F-4D97-AF65-F5344CB8AC3E}">
        <p14:creationId xmlns:p14="http://schemas.microsoft.com/office/powerpoint/2010/main" val="24495300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Salvia </a:t>
            </a:r>
            <a:r>
              <a:rPr lang="en-US" dirty="0" err="1" smtClean="0"/>
              <a:t>Divinorum</a:t>
            </a:r>
            <a:endParaRPr lang="en-US" dirty="0"/>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2050" name="Picture 2" descr="C:\Users\gplumme\Desktop\Salvia_divinorum_-_Herba_de_M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28800"/>
            <a:ext cx="331152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plumme\Desktop\Salvia-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2133600"/>
            <a:ext cx="441960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706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p:cNvSpPr>
          <p:nvPr>
            <p:ph type="title"/>
          </p:nvPr>
        </p:nvSpPr>
        <p:spPr/>
        <p:txBody>
          <a:bodyPr/>
          <a:lstStyle/>
          <a:p>
            <a:r>
              <a:rPr lang="en-US" dirty="0" smtClean="0"/>
              <a:t>Food for Thought</a:t>
            </a:r>
          </a:p>
        </p:txBody>
      </p:sp>
      <p:sp>
        <p:nvSpPr>
          <p:cNvPr id="405506" name="Rectangle 3"/>
          <p:cNvSpPr>
            <a:spLocks noGrp="1"/>
          </p:cNvSpPr>
          <p:nvPr>
            <p:ph type="body" idx="1"/>
          </p:nvPr>
        </p:nvSpPr>
        <p:spPr/>
        <p:txBody>
          <a:bodyPr/>
          <a:lstStyle/>
          <a:p>
            <a:pPr>
              <a:lnSpc>
                <a:spcPct val="90000"/>
              </a:lnSpc>
              <a:buFont typeface="Arial" charset="0"/>
              <a:buNone/>
            </a:pPr>
            <a:r>
              <a:rPr lang="en-US" sz="2800" dirty="0" smtClean="0"/>
              <a:t>-Oregon is one of the last remaining states that do not have laws on the books making it illegal to drive under the influence of ANY impairing substance.</a:t>
            </a:r>
          </a:p>
          <a:p>
            <a:pPr>
              <a:lnSpc>
                <a:spcPct val="90000"/>
              </a:lnSpc>
              <a:buFont typeface="Arial" charset="0"/>
              <a:buNone/>
            </a:pPr>
            <a:r>
              <a:rPr lang="en-US" sz="2800" dirty="0" smtClean="0"/>
              <a:t>-In Oregon, the substance must be DEA Schedule I-IV, alcohol, or an inhalant, in order for the person to be convicted of DUII.</a:t>
            </a:r>
          </a:p>
          <a:p>
            <a:pPr>
              <a:lnSpc>
                <a:spcPct val="90000"/>
              </a:lnSpc>
              <a:buFont typeface="Arial" charset="0"/>
              <a:buNone/>
            </a:pPr>
            <a:r>
              <a:rPr lang="en-US" sz="2800" dirty="0" smtClean="0"/>
              <a:t>-Impairing substances like diphenhydramine (Benadryl/</a:t>
            </a:r>
            <a:r>
              <a:rPr lang="en-US" sz="2800" dirty="0" err="1" smtClean="0"/>
              <a:t>Sominex</a:t>
            </a:r>
            <a:r>
              <a:rPr lang="en-US" sz="2800" dirty="0" smtClean="0"/>
              <a:t>), dextromethorphan (Robitussin/</a:t>
            </a:r>
            <a:r>
              <a:rPr lang="en-US" sz="2800" dirty="0" err="1" smtClean="0"/>
              <a:t>Coricidin</a:t>
            </a:r>
            <a:r>
              <a:rPr lang="en-US" sz="2800" dirty="0" smtClean="0"/>
              <a:t>), salvia, or non-scheduled prescription controlled medications will not result in a conviction for DUII.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p:cNvSpPr>
          <p:nvPr>
            <p:ph type="title"/>
          </p:nvPr>
        </p:nvSpPr>
        <p:spPr/>
        <p:txBody>
          <a:bodyPr/>
          <a:lstStyle/>
          <a:p>
            <a:r>
              <a:rPr lang="en-US" smtClean="0"/>
              <a:t>Ultimate Goal</a:t>
            </a:r>
          </a:p>
        </p:txBody>
      </p:sp>
      <p:sp>
        <p:nvSpPr>
          <p:cNvPr id="306178" name="Rectangle 3"/>
          <p:cNvSpPr>
            <a:spLocks noGrp="1"/>
          </p:cNvSpPr>
          <p:nvPr>
            <p:ph type="body" idx="1"/>
          </p:nvPr>
        </p:nvSpPr>
        <p:spPr>
          <a:xfrm>
            <a:off x="457200" y="1371600"/>
            <a:ext cx="8229600" cy="4754563"/>
          </a:xfrm>
        </p:spPr>
        <p:txBody>
          <a:bodyPr/>
          <a:lstStyle/>
          <a:p>
            <a:r>
              <a:rPr lang="en-US" altLang="en-US" smtClean="0"/>
              <a:t>Increase DUII deterrence and decrease crashes, deaths, and injuries related to impaired driving.</a:t>
            </a:r>
            <a:endParaRPr lang="en-US" smtClean="0"/>
          </a:p>
        </p:txBody>
      </p:sp>
      <p:pic>
        <p:nvPicPr>
          <p:cNvPr id="306179" name="Picture 4" descr="Ham-Crash-1"/>
          <p:cNvPicPr>
            <a:picLocks noChangeAspect="1" noChangeArrowheads="1"/>
          </p:cNvPicPr>
          <p:nvPr/>
        </p:nvPicPr>
        <p:blipFill>
          <a:blip r:embed="rId2"/>
          <a:srcRect/>
          <a:stretch>
            <a:fillRect/>
          </a:stretch>
        </p:blipFill>
        <p:spPr bwMode="auto">
          <a:xfrm>
            <a:off x="1600200" y="3200400"/>
            <a:ext cx="52578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p:cNvSpPr>
          <p:nvPr>
            <p:ph type="title"/>
          </p:nvPr>
        </p:nvSpPr>
        <p:spPr/>
        <p:txBody>
          <a:bodyPr/>
          <a:lstStyle/>
          <a:p>
            <a:r>
              <a:rPr lang="en-US" smtClean="0"/>
              <a:t>DUII vs Reckless Driving</a:t>
            </a:r>
          </a:p>
        </p:txBody>
      </p:sp>
      <p:sp>
        <p:nvSpPr>
          <p:cNvPr id="406530" name="Rectangle 3"/>
          <p:cNvSpPr>
            <a:spLocks noGrp="1"/>
          </p:cNvSpPr>
          <p:nvPr>
            <p:ph type="body" idx="1"/>
          </p:nvPr>
        </p:nvSpPr>
        <p:spPr/>
        <p:txBody>
          <a:bodyPr/>
          <a:lstStyle/>
          <a:p>
            <a:pPr>
              <a:lnSpc>
                <a:spcPct val="90000"/>
              </a:lnSpc>
            </a:pPr>
            <a:r>
              <a:rPr lang="en-US" smtClean="0"/>
              <a:t>Even though a person cannot be convicted for DUII when under the influence of certain substances, they can still be convicted of Reckless Driving</a:t>
            </a:r>
          </a:p>
          <a:p>
            <a:pPr>
              <a:lnSpc>
                <a:spcPct val="90000"/>
              </a:lnSpc>
            </a:pPr>
            <a:r>
              <a:rPr lang="en-US" smtClean="0"/>
              <a:t>It is considered reckless to drive after consuming an impairing substance.</a:t>
            </a:r>
          </a:p>
          <a:p>
            <a:pPr>
              <a:lnSpc>
                <a:spcPct val="90000"/>
              </a:lnSpc>
            </a:pPr>
            <a:r>
              <a:rPr lang="en-US" smtClean="0"/>
              <a:t>If the reason for the stop doesn’t involve bad driving a Reckless Driving conviction may not be obtained either</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p:cNvSpPr>
          <p:nvPr>
            <p:ph type="title"/>
          </p:nvPr>
        </p:nvSpPr>
        <p:spPr/>
        <p:txBody>
          <a:bodyPr/>
          <a:lstStyle/>
          <a:p>
            <a:r>
              <a:rPr lang="en-US" smtClean="0"/>
              <a:t>A good reference website</a:t>
            </a:r>
          </a:p>
        </p:txBody>
      </p:sp>
      <p:sp>
        <p:nvSpPr>
          <p:cNvPr id="407554" name="Rectangle 3"/>
          <p:cNvSpPr>
            <a:spLocks noGrp="1"/>
          </p:cNvSpPr>
          <p:nvPr>
            <p:ph type="body" idx="1"/>
          </p:nvPr>
        </p:nvSpPr>
        <p:spPr/>
        <p:txBody>
          <a:bodyPr/>
          <a:lstStyle/>
          <a:p>
            <a:r>
              <a:rPr lang="en-US" smtClean="0"/>
              <a:t>Officially called the Vaults of Erowid, located at erowid.org…..</a:t>
            </a:r>
          </a:p>
        </p:txBody>
      </p:sp>
      <p:pic>
        <p:nvPicPr>
          <p:cNvPr id="407555" name="Picture 4" descr="untitled"/>
          <p:cNvPicPr>
            <a:picLocks noChangeAspect="1" noChangeArrowheads="1"/>
          </p:cNvPicPr>
          <p:nvPr/>
        </p:nvPicPr>
        <p:blipFill>
          <a:blip r:embed="rId2"/>
          <a:srcRect/>
          <a:stretch>
            <a:fillRect/>
          </a:stretch>
        </p:blipFill>
        <p:spPr bwMode="auto">
          <a:xfrm>
            <a:off x="762000" y="2819400"/>
            <a:ext cx="7620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p:cNvSpPr>
          <p:nvPr>
            <p:ph type="title"/>
          </p:nvPr>
        </p:nvSpPr>
        <p:spPr/>
        <p:txBody>
          <a:bodyPr/>
          <a:lstStyle/>
          <a:p>
            <a:r>
              <a:rPr lang="en-US" sz="4000" smtClean="0"/>
              <a:t>RXList- Drug Information and Pill Identifier</a:t>
            </a:r>
          </a:p>
        </p:txBody>
      </p:sp>
      <p:sp>
        <p:nvSpPr>
          <p:cNvPr id="408578" name="Rectangle 3"/>
          <p:cNvSpPr>
            <a:spLocks noGrp="1"/>
          </p:cNvSpPr>
          <p:nvPr>
            <p:ph type="body" idx="1"/>
          </p:nvPr>
        </p:nvSpPr>
        <p:spPr/>
        <p:txBody>
          <a:bodyPr/>
          <a:lstStyle/>
          <a:p>
            <a:endParaRPr lang="en-US" smtClean="0"/>
          </a:p>
        </p:txBody>
      </p:sp>
      <p:sp>
        <p:nvSpPr>
          <p:cNvPr id="408579" name="AutoShape 5" descr="Z"/>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408580" name="AutoShape 7" descr="Z"/>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408581" name="AutoShape 9" descr="Z"/>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408582" name="Picture 11" descr="rxlist"/>
          <p:cNvPicPr>
            <a:picLocks noChangeAspect="1" noChangeArrowheads="1"/>
          </p:cNvPicPr>
          <p:nvPr/>
        </p:nvPicPr>
        <p:blipFill>
          <a:blip r:embed="rId2"/>
          <a:srcRect/>
          <a:stretch>
            <a:fillRect/>
          </a:stretch>
        </p:blipFill>
        <p:spPr bwMode="auto">
          <a:xfrm>
            <a:off x="2743200" y="2667000"/>
            <a:ext cx="35052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p:cNvSpPr>
          <p:nvPr>
            <p:ph type="title"/>
          </p:nvPr>
        </p:nvSpPr>
        <p:spPr/>
        <p:txBody>
          <a:bodyPr/>
          <a:lstStyle/>
          <a:p>
            <a:r>
              <a:rPr lang="en-US" smtClean="0"/>
              <a:t>Poison Control Center</a:t>
            </a:r>
          </a:p>
        </p:txBody>
      </p:sp>
      <p:sp>
        <p:nvSpPr>
          <p:cNvPr id="409602" name="Rectangle 3"/>
          <p:cNvSpPr>
            <a:spLocks noGrp="1"/>
          </p:cNvSpPr>
          <p:nvPr>
            <p:ph type="body" idx="1"/>
          </p:nvPr>
        </p:nvSpPr>
        <p:spPr/>
        <p:txBody>
          <a:bodyPr/>
          <a:lstStyle/>
          <a:p>
            <a:endParaRPr lang="en-US" smtClean="0"/>
          </a:p>
        </p:txBody>
      </p:sp>
      <p:sp>
        <p:nvSpPr>
          <p:cNvPr id="409603" name="AutoShape 5" descr="Image result for poison control center oregon"/>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409604" name="AutoShape 7" descr="Image result for poison control center oregon"/>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409605" name="Rectangle 8"/>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Char char="•"/>
            </a:pPr>
            <a:endParaRPr lang="en-US" sz="3200">
              <a:latin typeface="Calibri" pitchFamily="34" charset="0"/>
            </a:endParaRPr>
          </a:p>
        </p:txBody>
      </p:sp>
      <p:pic>
        <p:nvPicPr>
          <p:cNvPr id="409606" name="Picture 10" descr="OPC-serving-O-A-and-Guam_5"/>
          <p:cNvPicPr>
            <a:picLocks noChangeAspect="1" noChangeArrowheads="1"/>
          </p:cNvPicPr>
          <p:nvPr/>
        </p:nvPicPr>
        <p:blipFill>
          <a:blip r:embed="rId2"/>
          <a:srcRect/>
          <a:stretch>
            <a:fillRect/>
          </a:stretch>
        </p:blipFill>
        <p:spPr bwMode="auto">
          <a:xfrm>
            <a:off x="1905000" y="2362200"/>
            <a:ext cx="48768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p:cNvSpPr>
          <p:nvPr>
            <p:ph type="title"/>
          </p:nvPr>
        </p:nvSpPr>
        <p:spPr/>
        <p:txBody>
          <a:bodyPr/>
          <a:lstStyle/>
          <a:p>
            <a:r>
              <a:rPr lang="en-US" smtClean="0"/>
              <a:t>Additionally…..</a:t>
            </a:r>
          </a:p>
        </p:txBody>
      </p:sp>
      <p:sp>
        <p:nvSpPr>
          <p:cNvPr id="410626" name="Rectangle 3"/>
          <p:cNvSpPr>
            <a:spLocks noGrp="1"/>
          </p:cNvSpPr>
          <p:nvPr>
            <p:ph type="body" idx="1"/>
          </p:nvPr>
        </p:nvSpPr>
        <p:spPr/>
        <p:txBody>
          <a:bodyPr/>
          <a:lstStyle/>
          <a:p>
            <a:r>
              <a:rPr lang="en-US" smtClean="0"/>
              <a:t>Contact pharmacists for drug information to include first aid information</a:t>
            </a:r>
          </a:p>
          <a:p>
            <a:r>
              <a:rPr lang="en-US" smtClean="0"/>
              <a:t>Emergency Room physicians and nurses are excellent resources</a:t>
            </a:r>
          </a:p>
          <a:p>
            <a:r>
              <a:rPr lang="en-US" smtClean="0"/>
              <a:t>Dial 911 for medical or law enforcement help if the situation has become an emergency</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p:cNvSpPr>
          <p:nvPr>
            <p:ph type="title"/>
          </p:nvPr>
        </p:nvSpPr>
        <p:spPr/>
        <p:txBody>
          <a:bodyPr/>
          <a:lstStyle/>
          <a:p>
            <a:endParaRPr lang="en-US" sz="4000" dirty="0" smtClean="0"/>
          </a:p>
        </p:txBody>
      </p:sp>
      <p:sp>
        <p:nvSpPr>
          <p:cNvPr id="414722" name="Rectangle 3"/>
          <p:cNvSpPr>
            <a:spLocks noGrp="1"/>
          </p:cNvSpPr>
          <p:nvPr>
            <p:ph type="body" idx="1"/>
          </p:nvPr>
        </p:nvSpPr>
        <p:spPr/>
        <p:txBody>
          <a:bodyPr/>
          <a:lstStyle/>
          <a:p>
            <a:endParaRPr lang="en-US" smtClean="0"/>
          </a:p>
        </p:txBody>
      </p:sp>
      <p:pic>
        <p:nvPicPr>
          <p:cNvPr id="414723" name="Picture 7" descr="648804ca5b0a070852a1ff5474676b32"/>
          <p:cNvPicPr>
            <a:picLocks noChangeAspect="1" noChangeArrowheads="1"/>
          </p:cNvPicPr>
          <p:nvPr/>
        </p:nvPicPr>
        <p:blipFill>
          <a:blip r:embed="rId2"/>
          <a:srcRect/>
          <a:stretch>
            <a:fillRect/>
          </a:stretch>
        </p:blipFill>
        <p:spPr bwMode="auto">
          <a:xfrm>
            <a:off x="1752600" y="1758043"/>
            <a:ext cx="5715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DUII Crashes are 100% Preventable</a:t>
            </a:r>
            <a:endParaRPr lang="en-US" dirty="0"/>
          </a:p>
        </p:txBody>
      </p:sp>
      <p:sp>
        <p:nvSpPr>
          <p:cNvPr id="3" name="Content Placeholder 2"/>
          <p:cNvSpPr>
            <a:spLocks noGrp="1"/>
          </p:cNvSpPr>
          <p:nvPr>
            <p:ph idx="1"/>
          </p:nvPr>
        </p:nvSpPr>
        <p:spPr/>
        <p:txBody>
          <a:bodyPr/>
          <a:lstStyle/>
          <a:p>
            <a:pPr marL="0" indent="0">
              <a:buNone/>
            </a:pPr>
            <a:r>
              <a:rPr lang="en-US" dirty="0" smtClean="0"/>
              <a:t>Together we can make a difference  and reduce those DUII fatal and serious injury crash numbers!</a:t>
            </a:r>
          </a:p>
          <a:p>
            <a:pPr marL="0" indent="0">
              <a:buNone/>
            </a:pPr>
            <a:endParaRPr lang="en-US" dirty="0"/>
          </a:p>
          <a:p>
            <a:pPr marL="0" indent="0">
              <a:buNone/>
            </a:pPr>
            <a:r>
              <a:rPr lang="en-US" dirty="0" smtClean="0"/>
              <a:t>I hope you have learned some useful information through this presentation.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095967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p:cNvSpPr>
          <p:nvPr>
            <p:ph type="title"/>
          </p:nvPr>
        </p:nvSpPr>
        <p:spPr/>
        <p:txBody>
          <a:bodyPr/>
          <a:lstStyle/>
          <a:p>
            <a:endParaRPr lang="en-US" smtClean="0"/>
          </a:p>
        </p:txBody>
      </p:sp>
      <p:sp>
        <p:nvSpPr>
          <p:cNvPr id="415746" name="Rectangle 3"/>
          <p:cNvSpPr>
            <a:spLocks noGrp="1"/>
          </p:cNvSpPr>
          <p:nvPr>
            <p:ph type="body" idx="1"/>
          </p:nvPr>
        </p:nvSpPr>
        <p:spPr/>
        <p:txBody>
          <a:bodyPr/>
          <a:lstStyle/>
          <a:p>
            <a:pPr>
              <a:buFont typeface="Arial" charset="0"/>
              <a:buNone/>
            </a:pPr>
            <a:r>
              <a:rPr lang="en-US" sz="5400" smtClean="0"/>
              <a:t>               </a:t>
            </a:r>
          </a:p>
          <a:p>
            <a:pPr>
              <a:buFont typeface="Arial" charset="0"/>
              <a:buNone/>
            </a:pPr>
            <a:r>
              <a:rPr lang="en-US" sz="5400" smtClean="0"/>
              <a:t>             Questions?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r>
              <a:rPr lang="en-US" smtClean="0"/>
              <a:t>Contact Information</a:t>
            </a:r>
          </a:p>
        </p:txBody>
      </p:sp>
      <p:sp>
        <p:nvSpPr>
          <p:cNvPr id="416770" name="Rectangle 3"/>
          <p:cNvSpPr>
            <a:spLocks noGrp="1" noChangeArrowheads="1"/>
          </p:cNvSpPr>
          <p:nvPr>
            <p:ph type="body" idx="4294967295"/>
          </p:nvPr>
        </p:nvSpPr>
        <p:spPr/>
        <p:txBody>
          <a:bodyPr/>
          <a:lstStyle/>
          <a:p>
            <a:pPr>
              <a:buFontTx/>
              <a:buNone/>
            </a:pPr>
            <a:r>
              <a:rPr lang="en-US" smtClean="0"/>
              <a:t>      Sergeant Greg Plummer</a:t>
            </a:r>
          </a:p>
          <a:p>
            <a:pPr>
              <a:buFontTx/>
              <a:buNone/>
            </a:pPr>
            <a:r>
              <a:rPr lang="en-US" smtClean="0"/>
              <a:t>      Oregon State Police- Tillamook Worksite</a:t>
            </a:r>
          </a:p>
          <a:p>
            <a:pPr>
              <a:buFontTx/>
              <a:buNone/>
            </a:pPr>
            <a:r>
              <a:rPr lang="en-US" smtClean="0"/>
              <a:t>      greg.plummer@state.or.us</a:t>
            </a:r>
          </a:p>
          <a:p>
            <a:pPr>
              <a:buFontTx/>
              <a:buNone/>
            </a:pPr>
            <a:r>
              <a:rPr lang="en-US" smtClean="0"/>
              <a:t>      (503)815-3372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p:cNvSpPr>
          <p:nvPr>
            <p:ph type="title"/>
          </p:nvPr>
        </p:nvSpPr>
        <p:spPr/>
        <p:txBody>
          <a:bodyPr/>
          <a:lstStyle/>
          <a:p>
            <a:r>
              <a:rPr lang="en-US" smtClean="0"/>
              <a:t>Definition of Drug</a:t>
            </a:r>
          </a:p>
        </p:txBody>
      </p:sp>
      <p:sp>
        <p:nvSpPr>
          <p:cNvPr id="307202" name="Rectangle 3"/>
          <p:cNvSpPr>
            <a:spLocks noGrp="1"/>
          </p:cNvSpPr>
          <p:nvPr>
            <p:ph type="body" idx="1"/>
          </p:nvPr>
        </p:nvSpPr>
        <p:spPr/>
        <p:txBody>
          <a:bodyPr/>
          <a:lstStyle/>
          <a:p>
            <a:pPr>
              <a:buFont typeface="Arial" charset="0"/>
              <a:buNone/>
            </a:pPr>
            <a:r>
              <a:rPr lang="en-US" smtClean="0"/>
              <a:t>For Law Enforcement Purposes a drug is:</a:t>
            </a:r>
          </a:p>
          <a:p>
            <a:endParaRPr lang="en-US" smtClean="0"/>
          </a:p>
          <a:p>
            <a:pPr>
              <a:buFont typeface="Arial" charset="0"/>
              <a:buNone/>
            </a:pPr>
            <a:r>
              <a:rPr lang="en-US" altLang="en-US" smtClean="0"/>
              <a:t>Any substance, which when taken into the </a:t>
            </a:r>
          </a:p>
          <a:p>
            <a:pPr>
              <a:buFont typeface="Arial" charset="0"/>
              <a:buNone/>
            </a:pPr>
            <a:r>
              <a:rPr lang="en-US" altLang="en-US" smtClean="0"/>
              <a:t>human body, can impair the ability of the</a:t>
            </a:r>
          </a:p>
          <a:p>
            <a:pPr>
              <a:buFont typeface="Arial" charset="0"/>
              <a:buNone/>
            </a:pPr>
            <a:r>
              <a:rPr lang="en-US" altLang="en-US" smtClean="0"/>
              <a:t>person to operate a vehicle safely</a:t>
            </a:r>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p:cNvSpPr>
          <p:nvPr>
            <p:ph type="title"/>
          </p:nvPr>
        </p:nvSpPr>
        <p:spPr/>
        <p:txBody>
          <a:bodyPr/>
          <a:lstStyle/>
          <a:p>
            <a:r>
              <a:rPr lang="en-US" smtClean="0"/>
              <a:t>DUII Investigation</a:t>
            </a:r>
          </a:p>
        </p:txBody>
      </p:sp>
      <p:sp>
        <p:nvSpPr>
          <p:cNvPr id="308226" name="Rectangle 3"/>
          <p:cNvSpPr>
            <a:spLocks noGrp="1"/>
          </p:cNvSpPr>
          <p:nvPr>
            <p:ph type="body" idx="1"/>
          </p:nvPr>
        </p:nvSpPr>
        <p:spPr/>
        <p:txBody>
          <a:bodyPr/>
          <a:lstStyle/>
          <a:p>
            <a:pPr>
              <a:lnSpc>
                <a:spcPct val="90000"/>
              </a:lnSpc>
              <a:buFont typeface="Arial" charset="0"/>
              <a:buNone/>
            </a:pPr>
            <a:r>
              <a:rPr lang="en-US" smtClean="0"/>
              <a:t>A Law Enforcement DUII Investigation Consists</a:t>
            </a:r>
          </a:p>
          <a:p>
            <a:pPr>
              <a:lnSpc>
                <a:spcPct val="90000"/>
              </a:lnSpc>
              <a:buFont typeface="Arial" charset="0"/>
              <a:buNone/>
            </a:pPr>
            <a:r>
              <a:rPr lang="en-US" smtClean="0"/>
              <a:t> of Three Phases:</a:t>
            </a:r>
          </a:p>
          <a:p>
            <a:pPr>
              <a:lnSpc>
                <a:spcPct val="90000"/>
              </a:lnSpc>
              <a:buFont typeface="Arial" charset="0"/>
              <a:buNone/>
            </a:pPr>
            <a:endParaRPr lang="en-US" smtClean="0"/>
          </a:p>
          <a:p>
            <a:pPr>
              <a:lnSpc>
                <a:spcPct val="90000"/>
              </a:lnSpc>
              <a:buFont typeface="Arial" charset="0"/>
              <a:buNone/>
            </a:pPr>
            <a:r>
              <a:rPr lang="en-US" smtClean="0"/>
              <a:t>1- Vehicle in Motion</a:t>
            </a:r>
          </a:p>
          <a:p>
            <a:pPr>
              <a:lnSpc>
                <a:spcPct val="90000"/>
              </a:lnSpc>
              <a:buFont typeface="Arial" charset="0"/>
              <a:buNone/>
            </a:pPr>
            <a:r>
              <a:rPr lang="en-US" smtClean="0"/>
              <a:t>2- Personal Contact</a:t>
            </a:r>
          </a:p>
          <a:p>
            <a:pPr>
              <a:lnSpc>
                <a:spcPct val="90000"/>
              </a:lnSpc>
              <a:buFont typeface="Arial" charset="0"/>
              <a:buNone/>
            </a:pPr>
            <a:r>
              <a:rPr lang="en-US" smtClean="0"/>
              <a:t>3- Pre-Arrest Screening</a:t>
            </a:r>
          </a:p>
          <a:p>
            <a:pPr>
              <a:lnSpc>
                <a:spcPct val="90000"/>
              </a:lnSpc>
              <a:buFont typeface="Arial" charset="0"/>
              <a:buNone/>
            </a:pPr>
            <a:endParaRPr lang="en-US" smtClean="0"/>
          </a:p>
          <a:p>
            <a:pPr>
              <a:lnSpc>
                <a:spcPct val="90000"/>
              </a:lnSpc>
              <a:buFont typeface="Arial" charset="0"/>
              <a:buNone/>
            </a:pPr>
            <a:r>
              <a:rPr lang="en-US" smtClean="0"/>
              <a:t>Impairment is often observed in all three phases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p:cNvSpPr>
          <p:nvPr>
            <p:ph type="title"/>
          </p:nvPr>
        </p:nvSpPr>
        <p:spPr/>
        <p:txBody>
          <a:bodyPr/>
          <a:lstStyle/>
          <a:p>
            <a:r>
              <a:rPr lang="en-US" smtClean="0"/>
              <a:t>DUII Investigation</a:t>
            </a:r>
          </a:p>
        </p:txBody>
      </p:sp>
      <p:sp>
        <p:nvSpPr>
          <p:cNvPr id="309250" name="Rectangle 3"/>
          <p:cNvSpPr>
            <a:spLocks noGrp="1"/>
          </p:cNvSpPr>
          <p:nvPr>
            <p:ph type="body" idx="1"/>
          </p:nvPr>
        </p:nvSpPr>
        <p:spPr/>
        <p:txBody>
          <a:bodyPr/>
          <a:lstStyle/>
          <a:p>
            <a:pPr>
              <a:buFont typeface="Arial" charset="0"/>
              <a:buNone/>
            </a:pPr>
            <a:r>
              <a:rPr lang="en-US" smtClean="0"/>
              <a:t>Arrests are made based on “the totality of the circumstances”…</a:t>
            </a:r>
          </a:p>
          <a:p>
            <a:pPr>
              <a:buFont typeface="Arial" charset="0"/>
              <a:buNone/>
            </a:pPr>
            <a:endParaRPr lang="en-US" smtClean="0"/>
          </a:p>
          <a:p>
            <a:pPr>
              <a:buFont typeface="Arial" charset="0"/>
              <a:buNone/>
            </a:pPr>
            <a:r>
              <a:rPr lang="en-US" smtClean="0"/>
              <a:t>The burden of proof in court proceedings is that the person’s mental and/or physical faculties were impaired to a noticeable or perceptible degree.</a:t>
            </a:r>
          </a:p>
          <a:p>
            <a:pPr>
              <a:buFont typeface="Arial" charset="0"/>
              <a:buNone/>
            </a:pPr>
            <a:endParaRPr lang="en-US" smtClean="0"/>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p:cNvSpPr>
          <p:nvPr>
            <p:ph type="title"/>
          </p:nvPr>
        </p:nvSpPr>
        <p:spPr/>
        <p:txBody>
          <a:bodyPr/>
          <a:lstStyle/>
          <a:p>
            <a:r>
              <a:rPr lang="en-US" smtClean="0"/>
              <a:t>Impairing Substance Categories	</a:t>
            </a:r>
          </a:p>
        </p:txBody>
      </p:sp>
      <p:sp>
        <p:nvSpPr>
          <p:cNvPr id="317442" name="Rectangle 3"/>
          <p:cNvSpPr>
            <a:spLocks noGrp="1"/>
          </p:cNvSpPr>
          <p:nvPr>
            <p:ph type="body" idx="1"/>
          </p:nvPr>
        </p:nvSpPr>
        <p:spPr/>
        <p:txBody>
          <a:bodyPr/>
          <a:lstStyle/>
          <a:p>
            <a:pPr>
              <a:buFont typeface="Arial" charset="0"/>
              <a:buNone/>
            </a:pPr>
            <a:r>
              <a:rPr lang="en-US" smtClean="0"/>
              <a:t>CNS- Depressants</a:t>
            </a:r>
          </a:p>
          <a:p>
            <a:pPr>
              <a:buFont typeface="Arial" charset="0"/>
              <a:buNone/>
            </a:pPr>
            <a:r>
              <a:rPr lang="en-US" smtClean="0"/>
              <a:t>CNS- Stimulants</a:t>
            </a:r>
          </a:p>
          <a:p>
            <a:pPr>
              <a:buFont typeface="Arial" charset="0"/>
              <a:buNone/>
            </a:pPr>
            <a:r>
              <a:rPr lang="en-US" smtClean="0"/>
              <a:t>Hallucinogens</a:t>
            </a:r>
          </a:p>
          <a:p>
            <a:pPr>
              <a:buFont typeface="Arial" charset="0"/>
              <a:buNone/>
            </a:pPr>
            <a:r>
              <a:rPr lang="en-US" smtClean="0"/>
              <a:t>Dissociative Anesthetics</a:t>
            </a:r>
          </a:p>
          <a:p>
            <a:pPr>
              <a:buFont typeface="Arial" charset="0"/>
              <a:buNone/>
            </a:pPr>
            <a:r>
              <a:rPr lang="en-US" smtClean="0"/>
              <a:t>Narcotic Analgesics</a:t>
            </a:r>
          </a:p>
          <a:p>
            <a:pPr>
              <a:buFont typeface="Arial" charset="0"/>
              <a:buNone/>
            </a:pPr>
            <a:r>
              <a:rPr lang="en-US" smtClean="0"/>
              <a:t>Inhalants</a:t>
            </a:r>
          </a:p>
          <a:p>
            <a:pPr>
              <a:buFont typeface="Arial" charset="0"/>
              <a:buNone/>
            </a:pPr>
            <a:r>
              <a:rPr lang="en-US" smtClean="0"/>
              <a:t>Cannabis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p:cNvSpPr>
          <p:nvPr>
            <p:ph type="title"/>
          </p:nvPr>
        </p:nvSpPr>
        <p:spPr/>
        <p:txBody>
          <a:bodyPr/>
          <a:lstStyle/>
          <a:p>
            <a:r>
              <a:rPr lang="en-US" smtClean="0"/>
              <a:t>CNS- Depressants</a:t>
            </a:r>
          </a:p>
        </p:txBody>
      </p:sp>
      <p:sp>
        <p:nvSpPr>
          <p:cNvPr id="318466" name="Rectangle 3"/>
          <p:cNvSpPr>
            <a:spLocks noGrp="1"/>
          </p:cNvSpPr>
          <p:nvPr>
            <p:ph type="body" idx="1"/>
          </p:nvPr>
        </p:nvSpPr>
        <p:spPr/>
        <p:txBody>
          <a:bodyPr/>
          <a:lstStyle/>
          <a:p>
            <a:pPr>
              <a:buFont typeface="Arial" charset="0"/>
              <a:buNone/>
            </a:pPr>
            <a:r>
              <a:rPr lang="en-US" smtClean="0"/>
              <a:t>Far and away the most common one we all encounter is still alcohol. </a:t>
            </a:r>
          </a:p>
        </p:txBody>
      </p:sp>
      <p:pic>
        <p:nvPicPr>
          <p:cNvPr id="318467" name="Picture 4" descr="alcohol"/>
          <p:cNvPicPr>
            <a:picLocks noChangeAspect="1" noChangeArrowheads="1"/>
          </p:cNvPicPr>
          <p:nvPr/>
        </p:nvPicPr>
        <p:blipFill>
          <a:blip r:embed="rId2"/>
          <a:srcRect/>
          <a:stretch>
            <a:fillRect/>
          </a:stretch>
        </p:blipFill>
        <p:spPr bwMode="auto">
          <a:xfrm>
            <a:off x="2438400" y="3124200"/>
            <a:ext cx="35052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we worry about him?</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gplumme\Desktop\web-teen-driving-sy-with-licens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17774"/>
            <a:ext cx="4286250"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60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p:cNvSpPr>
          <p:nvPr>
            <p:ph type="title"/>
          </p:nvPr>
        </p:nvSpPr>
        <p:spPr/>
        <p:txBody>
          <a:bodyPr/>
          <a:lstStyle/>
          <a:p>
            <a:r>
              <a:rPr lang="en-US" smtClean="0"/>
              <a:t>Powdered Alcohol</a:t>
            </a:r>
          </a:p>
        </p:txBody>
      </p:sp>
      <p:sp>
        <p:nvSpPr>
          <p:cNvPr id="319490" name="Rectangle 3"/>
          <p:cNvSpPr>
            <a:spLocks noGrp="1"/>
          </p:cNvSpPr>
          <p:nvPr>
            <p:ph type="body" idx="1"/>
          </p:nvPr>
        </p:nvSpPr>
        <p:spPr/>
        <p:txBody>
          <a:bodyPr/>
          <a:lstStyle/>
          <a:p>
            <a:endParaRPr lang="en-US" smtClean="0"/>
          </a:p>
        </p:txBody>
      </p:sp>
      <p:pic>
        <p:nvPicPr>
          <p:cNvPr id="319491" name="Picture 5" descr="Image result for powdered alcohol"/>
          <p:cNvPicPr>
            <a:picLocks noChangeAspect="1" noChangeArrowheads="1"/>
          </p:cNvPicPr>
          <p:nvPr/>
        </p:nvPicPr>
        <p:blipFill>
          <a:blip r:embed="rId2"/>
          <a:srcRect/>
          <a:stretch>
            <a:fillRect/>
          </a:stretch>
        </p:blipFill>
        <p:spPr bwMode="auto">
          <a:xfrm>
            <a:off x="2590800" y="2362200"/>
            <a:ext cx="3505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p:cNvSpPr>
          <p:nvPr>
            <p:ph type="title"/>
          </p:nvPr>
        </p:nvSpPr>
        <p:spPr/>
        <p:txBody>
          <a:bodyPr/>
          <a:lstStyle/>
          <a:p>
            <a:r>
              <a:rPr lang="en-US" smtClean="0"/>
              <a:t>Could be used this way</a:t>
            </a:r>
          </a:p>
        </p:txBody>
      </p:sp>
      <p:sp>
        <p:nvSpPr>
          <p:cNvPr id="320514" name="Rectangle 3"/>
          <p:cNvSpPr>
            <a:spLocks noGrp="1"/>
          </p:cNvSpPr>
          <p:nvPr>
            <p:ph type="body" idx="1"/>
          </p:nvPr>
        </p:nvSpPr>
        <p:spPr/>
        <p:txBody>
          <a:bodyPr/>
          <a:lstStyle/>
          <a:p>
            <a:endParaRPr lang="en-US" smtClean="0"/>
          </a:p>
        </p:txBody>
      </p:sp>
      <p:pic>
        <p:nvPicPr>
          <p:cNvPr id="320515" name="Picture 5" descr="Image result for powdered alcohol"/>
          <p:cNvPicPr>
            <a:picLocks noChangeAspect="1" noChangeArrowheads="1"/>
          </p:cNvPicPr>
          <p:nvPr/>
        </p:nvPicPr>
        <p:blipFill>
          <a:blip r:embed="rId2"/>
          <a:srcRect/>
          <a:stretch>
            <a:fillRect/>
          </a:stretch>
        </p:blipFill>
        <p:spPr bwMode="auto">
          <a:xfrm>
            <a:off x="2514600" y="2438400"/>
            <a:ext cx="40386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p:cNvSpPr>
          <p:nvPr>
            <p:ph type="title"/>
          </p:nvPr>
        </p:nvSpPr>
        <p:spPr/>
        <p:txBody>
          <a:bodyPr/>
          <a:lstStyle/>
          <a:p>
            <a:r>
              <a:rPr lang="en-US" smtClean="0"/>
              <a:t>Alcohol soaked gummy bears</a:t>
            </a:r>
          </a:p>
        </p:txBody>
      </p:sp>
      <p:sp>
        <p:nvSpPr>
          <p:cNvPr id="321538" name="Rectangle 3"/>
          <p:cNvSpPr>
            <a:spLocks noGrp="1"/>
          </p:cNvSpPr>
          <p:nvPr>
            <p:ph type="body" idx="1"/>
          </p:nvPr>
        </p:nvSpPr>
        <p:spPr/>
        <p:txBody>
          <a:bodyPr/>
          <a:lstStyle/>
          <a:p>
            <a:endParaRPr lang="en-US" smtClean="0"/>
          </a:p>
        </p:txBody>
      </p:sp>
      <p:pic>
        <p:nvPicPr>
          <p:cNvPr id="321539" name="Picture 4" descr="gummy bears 3"/>
          <p:cNvPicPr>
            <a:picLocks noChangeAspect="1" noChangeArrowheads="1"/>
          </p:cNvPicPr>
          <p:nvPr/>
        </p:nvPicPr>
        <p:blipFill>
          <a:blip r:embed="rId2"/>
          <a:srcRect/>
          <a:stretch>
            <a:fillRect/>
          </a:stretch>
        </p:blipFill>
        <p:spPr bwMode="auto">
          <a:xfrm>
            <a:off x="1676400" y="1981200"/>
            <a:ext cx="5562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p:cNvSpPr>
          <p:nvPr>
            <p:ph type="title"/>
          </p:nvPr>
        </p:nvSpPr>
        <p:spPr/>
        <p:txBody>
          <a:bodyPr/>
          <a:lstStyle/>
          <a:p>
            <a:r>
              <a:rPr lang="en-US" smtClean="0"/>
              <a:t>The gummy bears increase in size</a:t>
            </a:r>
          </a:p>
        </p:txBody>
      </p:sp>
      <p:sp>
        <p:nvSpPr>
          <p:cNvPr id="322562" name="Rectangle 3"/>
          <p:cNvSpPr>
            <a:spLocks noGrp="1"/>
          </p:cNvSpPr>
          <p:nvPr>
            <p:ph type="body" idx="1"/>
          </p:nvPr>
        </p:nvSpPr>
        <p:spPr/>
        <p:txBody>
          <a:bodyPr/>
          <a:lstStyle/>
          <a:p>
            <a:endParaRPr lang="en-US" smtClean="0"/>
          </a:p>
        </p:txBody>
      </p:sp>
      <p:pic>
        <p:nvPicPr>
          <p:cNvPr id="322563" name="Picture 4" descr="gummy bears"/>
          <p:cNvPicPr>
            <a:picLocks noChangeAspect="1" noChangeArrowheads="1"/>
          </p:cNvPicPr>
          <p:nvPr/>
        </p:nvPicPr>
        <p:blipFill>
          <a:blip r:embed="rId2"/>
          <a:srcRect/>
          <a:stretch>
            <a:fillRect/>
          </a:stretch>
        </p:blipFill>
        <p:spPr bwMode="auto">
          <a:xfrm>
            <a:off x="2133600" y="2057400"/>
            <a:ext cx="4762500"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p:cNvSpPr>
          <p:nvPr>
            <p:ph type="title"/>
          </p:nvPr>
        </p:nvSpPr>
        <p:spPr/>
        <p:txBody>
          <a:bodyPr/>
          <a:lstStyle/>
          <a:p>
            <a:r>
              <a:rPr lang="en-US" dirty="0" smtClean="0"/>
              <a:t>Alcohol enema?…</a:t>
            </a:r>
          </a:p>
        </p:txBody>
      </p:sp>
      <p:sp>
        <p:nvSpPr>
          <p:cNvPr id="323586" name="Rectangle 3"/>
          <p:cNvSpPr>
            <a:spLocks noGrp="1"/>
          </p:cNvSpPr>
          <p:nvPr>
            <p:ph type="body" idx="1"/>
          </p:nvPr>
        </p:nvSpPr>
        <p:spPr/>
        <p:txBody>
          <a:bodyPr/>
          <a:lstStyle/>
          <a:p>
            <a:endParaRPr lang="en-US" dirty="0" smtClean="0"/>
          </a:p>
        </p:txBody>
      </p:sp>
      <p:pic>
        <p:nvPicPr>
          <p:cNvPr id="9218" name="Picture 2" descr="C:\Users\gplumme\Desktop\alcoholenema_1348960034264_162254_ver1.0_640_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8" y="1611313"/>
            <a:ext cx="5851525" cy="4389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p:cNvSpPr>
          <p:nvPr>
            <p:ph type="title"/>
          </p:nvPr>
        </p:nvSpPr>
        <p:spPr/>
        <p:txBody>
          <a:bodyPr/>
          <a:lstStyle/>
          <a:p>
            <a:r>
              <a:rPr lang="en-US" smtClean="0"/>
              <a:t>Other common CNS Depressants</a:t>
            </a:r>
          </a:p>
        </p:txBody>
      </p:sp>
      <p:sp>
        <p:nvSpPr>
          <p:cNvPr id="324610" name="Rectangle 3"/>
          <p:cNvSpPr>
            <a:spLocks noGrp="1"/>
          </p:cNvSpPr>
          <p:nvPr>
            <p:ph type="body" idx="1"/>
          </p:nvPr>
        </p:nvSpPr>
        <p:spPr/>
        <p:txBody>
          <a:bodyPr/>
          <a:lstStyle/>
          <a:p>
            <a:endParaRPr lang="en-US" smtClean="0"/>
          </a:p>
        </p:txBody>
      </p:sp>
      <p:pic>
        <p:nvPicPr>
          <p:cNvPr id="324611" name="Picture 4" descr="clonopin"/>
          <p:cNvPicPr>
            <a:picLocks noChangeAspect="1" noChangeArrowheads="1"/>
          </p:cNvPicPr>
          <p:nvPr/>
        </p:nvPicPr>
        <p:blipFill>
          <a:blip r:embed="rId2"/>
          <a:srcRect/>
          <a:stretch>
            <a:fillRect/>
          </a:stretch>
        </p:blipFill>
        <p:spPr bwMode="auto">
          <a:xfrm>
            <a:off x="4495800" y="4191000"/>
            <a:ext cx="2847975" cy="1600200"/>
          </a:xfrm>
          <a:prstGeom prst="rect">
            <a:avLst/>
          </a:prstGeom>
          <a:noFill/>
          <a:ln w="9525">
            <a:noFill/>
            <a:miter lim="800000"/>
            <a:headEnd/>
            <a:tailEnd/>
          </a:ln>
        </p:spPr>
      </p:pic>
      <p:pic>
        <p:nvPicPr>
          <p:cNvPr id="324612" name="Picture 5" descr="lorazepam"/>
          <p:cNvPicPr>
            <a:picLocks noChangeAspect="1" noChangeArrowheads="1"/>
          </p:cNvPicPr>
          <p:nvPr/>
        </p:nvPicPr>
        <p:blipFill>
          <a:blip r:embed="rId3"/>
          <a:srcRect/>
          <a:stretch>
            <a:fillRect/>
          </a:stretch>
        </p:blipFill>
        <p:spPr bwMode="auto">
          <a:xfrm>
            <a:off x="4267200" y="1905000"/>
            <a:ext cx="3276600" cy="1914525"/>
          </a:xfrm>
          <a:prstGeom prst="rect">
            <a:avLst/>
          </a:prstGeom>
          <a:noFill/>
          <a:ln w="9525">
            <a:noFill/>
            <a:miter lim="800000"/>
            <a:headEnd/>
            <a:tailEnd/>
          </a:ln>
        </p:spPr>
      </p:pic>
      <p:pic>
        <p:nvPicPr>
          <p:cNvPr id="324613" name="Picture 6" descr="soma"/>
          <p:cNvPicPr>
            <a:picLocks noChangeAspect="1" noChangeArrowheads="1"/>
          </p:cNvPicPr>
          <p:nvPr/>
        </p:nvPicPr>
        <p:blipFill>
          <a:blip r:embed="rId4"/>
          <a:srcRect/>
          <a:stretch>
            <a:fillRect/>
          </a:stretch>
        </p:blipFill>
        <p:spPr bwMode="auto">
          <a:xfrm>
            <a:off x="685800" y="2133600"/>
            <a:ext cx="28194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p:cNvSpPr>
          <p:nvPr>
            <p:ph type="title"/>
          </p:nvPr>
        </p:nvSpPr>
        <p:spPr/>
        <p:txBody>
          <a:bodyPr/>
          <a:lstStyle/>
          <a:p>
            <a:endParaRPr lang="en-US" smtClean="0"/>
          </a:p>
        </p:txBody>
      </p:sp>
      <p:sp>
        <p:nvSpPr>
          <p:cNvPr id="326658" name="Rectangle 3"/>
          <p:cNvSpPr>
            <a:spLocks noGrp="1"/>
          </p:cNvSpPr>
          <p:nvPr>
            <p:ph type="body" idx="1"/>
          </p:nvPr>
        </p:nvSpPr>
        <p:spPr/>
        <p:txBody>
          <a:bodyPr/>
          <a:lstStyle/>
          <a:p>
            <a:endParaRPr lang="en-US" smtClean="0"/>
          </a:p>
        </p:txBody>
      </p:sp>
      <p:pic>
        <p:nvPicPr>
          <p:cNvPr id="326659" name="Picture 4" descr="sponge bob lorazepam"/>
          <p:cNvPicPr>
            <a:picLocks noChangeAspect="1" noChangeArrowheads="1"/>
          </p:cNvPicPr>
          <p:nvPr/>
        </p:nvPicPr>
        <p:blipFill>
          <a:blip r:embed="rId2"/>
          <a:srcRect/>
          <a:stretch>
            <a:fillRect/>
          </a:stretch>
        </p:blipFill>
        <p:spPr bwMode="auto">
          <a:xfrm>
            <a:off x="2971800" y="2057400"/>
            <a:ext cx="34290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p:cNvSpPr>
          <p:nvPr>
            <p:ph type="title"/>
          </p:nvPr>
        </p:nvSpPr>
        <p:spPr>
          <a:xfrm>
            <a:off x="457200" y="381000"/>
            <a:ext cx="8229600" cy="1143000"/>
          </a:xfrm>
        </p:spPr>
        <p:txBody>
          <a:bodyPr/>
          <a:lstStyle/>
          <a:p>
            <a:r>
              <a:rPr lang="en-US" dirty="0" smtClean="0"/>
              <a:t>There are all types of medications available to young drivers in virtually every household</a:t>
            </a:r>
          </a:p>
        </p:txBody>
      </p:sp>
      <p:sp>
        <p:nvSpPr>
          <p:cNvPr id="325634" name="Rectangle 3"/>
          <p:cNvSpPr>
            <a:spLocks noGrp="1"/>
          </p:cNvSpPr>
          <p:nvPr>
            <p:ph type="body" idx="1"/>
          </p:nvPr>
        </p:nvSpPr>
        <p:spPr/>
        <p:txBody>
          <a:bodyPr/>
          <a:lstStyle/>
          <a:p>
            <a:endParaRPr lang="en-US" dirty="0" smtClean="0"/>
          </a:p>
        </p:txBody>
      </p:sp>
      <p:pic>
        <p:nvPicPr>
          <p:cNvPr id="325635" name="Picture 4" descr="pill party"/>
          <p:cNvPicPr>
            <a:picLocks noChangeAspect="1" noChangeArrowheads="1"/>
          </p:cNvPicPr>
          <p:nvPr/>
        </p:nvPicPr>
        <p:blipFill>
          <a:blip r:embed="rId2"/>
          <a:srcRect/>
          <a:stretch>
            <a:fillRect/>
          </a:stretch>
        </p:blipFill>
        <p:spPr bwMode="auto">
          <a:xfrm>
            <a:off x="2209800" y="2743200"/>
            <a:ext cx="40386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p:cNvSpPr>
          <p:nvPr>
            <p:ph type="title"/>
          </p:nvPr>
        </p:nvSpPr>
        <p:spPr/>
        <p:txBody>
          <a:bodyPr/>
          <a:lstStyle/>
          <a:p>
            <a:r>
              <a:rPr lang="en-US" smtClean="0"/>
              <a:t>Summary of CNS Depressants</a:t>
            </a:r>
          </a:p>
        </p:txBody>
      </p:sp>
      <p:sp>
        <p:nvSpPr>
          <p:cNvPr id="327682" name="Rectangle 3"/>
          <p:cNvSpPr>
            <a:spLocks noGrp="1"/>
          </p:cNvSpPr>
          <p:nvPr>
            <p:ph type="body" idx="1"/>
          </p:nvPr>
        </p:nvSpPr>
        <p:spPr/>
        <p:txBody>
          <a:bodyPr/>
          <a:lstStyle/>
          <a:p>
            <a:pPr>
              <a:buFont typeface="Arial" charset="0"/>
              <a:buNone/>
            </a:pPr>
            <a:r>
              <a:rPr lang="en-US" smtClean="0"/>
              <a:t>Impairment from drugs in this category will be similar to what is observed with alcohol, without the odor of alcohol</a:t>
            </a:r>
          </a:p>
          <a:p>
            <a:pPr>
              <a:buFont typeface="Arial" charset="0"/>
              <a:buNone/>
            </a:pPr>
            <a:endParaRPr lang="en-US" smtClean="0"/>
          </a:p>
          <a:p>
            <a:pPr>
              <a:buFont typeface="Arial" charset="0"/>
              <a:buNone/>
            </a:pPr>
            <a:r>
              <a:rPr lang="en-US" smtClean="0"/>
              <a:t>Look for slurred speech, bloodshot eyes, droopy eyelids, dazed appearance, balance problems, difficulty with divided attention tasks…. drunk-like behavior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p:cNvSpPr>
          <p:nvPr>
            <p:ph type="title"/>
          </p:nvPr>
        </p:nvSpPr>
        <p:spPr/>
        <p:txBody>
          <a:bodyPr/>
          <a:lstStyle/>
          <a:p>
            <a:r>
              <a:rPr lang="en-US" smtClean="0"/>
              <a:t>CNS- Stimulants</a:t>
            </a:r>
          </a:p>
        </p:txBody>
      </p:sp>
      <p:sp>
        <p:nvSpPr>
          <p:cNvPr id="328706" name="Rectangle 3"/>
          <p:cNvSpPr>
            <a:spLocks noGrp="1"/>
          </p:cNvSpPr>
          <p:nvPr>
            <p:ph type="body" idx="1"/>
          </p:nvPr>
        </p:nvSpPr>
        <p:spPr/>
        <p:txBody>
          <a:bodyPr/>
          <a:lstStyle/>
          <a:p>
            <a:endParaRPr lang="en-US" smtClean="0"/>
          </a:p>
        </p:txBody>
      </p:sp>
      <p:pic>
        <p:nvPicPr>
          <p:cNvPr id="328707" name="Picture 4" descr="r2d2-facesofmeth"/>
          <p:cNvPicPr>
            <a:picLocks noChangeAspect="1" noChangeArrowheads="1"/>
          </p:cNvPicPr>
          <p:nvPr/>
        </p:nvPicPr>
        <p:blipFill>
          <a:blip r:embed="rId2"/>
          <a:srcRect/>
          <a:stretch>
            <a:fillRect/>
          </a:stretch>
        </p:blipFill>
        <p:spPr bwMode="auto">
          <a:xfrm>
            <a:off x="762000" y="1371600"/>
            <a:ext cx="7620000" cy="521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these guys?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gplumme\Desktop\BOYS DRIN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79913"/>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plumme\Desktop\BOY DRI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86037"/>
            <a:ext cx="2438400" cy="227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801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p:cNvSpPr>
          <p:nvPr>
            <p:ph type="title"/>
          </p:nvPr>
        </p:nvSpPr>
        <p:spPr/>
        <p:txBody>
          <a:bodyPr/>
          <a:lstStyle/>
          <a:p>
            <a:r>
              <a:rPr lang="en-US" smtClean="0"/>
              <a:t>Methamphetamine</a:t>
            </a:r>
          </a:p>
        </p:txBody>
      </p:sp>
      <p:sp>
        <p:nvSpPr>
          <p:cNvPr id="329730" name="Rectangle 3"/>
          <p:cNvSpPr>
            <a:spLocks noGrp="1"/>
          </p:cNvSpPr>
          <p:nvPr>
            <p:ph type="body" idx="1"/>
          </p:nvPr>
        </p:nvSpPr>
        <p:spPr/>
        <p:txBody>
          <a:bodyPr/>
          <a:lstStyle/>
          <a:p>
            <a:endParaRPr lang="en-US" smtClean="0"/>
          </a:p>
        </p:txBody>
      </p:sp>
      <p:pic>
        <p:nvPicPr>
          <p:cNvPr id="329731" name="Picture 4" descr="meth 1"/>
          <p:cNvPicPr>
            <a:picLocks noChangeAspect="1" noChangeArrowheads="1"/>
          </p:cNvPicPr>
          <p:nvPr/>
        </p:nvPicPr>
        <p:blipFill>
          <a:blip r:embed="rId2"/>
          <a:srcRect/>
          <a:stretch>
            <a:fillRect/>
          </a:stretch>
        </p:blipFill>
        <p:spPr bwMode="auto">
          <a:xfrm>
            <a:off x="2590800" y="2590800"/>
            <a:ext cx="38862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p:cNvSpPr>
          <p:nvPr>
            <p:ph type="title"/>
          </p:nvPr>
        </p:nvSpPr>
        <p:spPr/>
        <p:txBody>
          <a:bodyPr/>
          <a:lstStyle/>
          <a:p>
            <a:r>
              <a:rPr lang="en-US" sz="4000" smtClean="0"/>
              <a:t>How to spot a stimulant impaired dog…</a:t>
            </a:r>
          </a:p>
        </p:txBody>
      </p:sp>
      <p:sp>
        <p:nvSpPr>
          <p:cNvPr id="335874" name="Rectangle 3"/>
          <p:cNvSpPr>
            <a:spLocks noGrp="1"/>
          </p:cNvSpPr>
          <p:nvPr>
            <p:ph type="body" idx="1"/>
          </p:nvPr>
        </p:nvSpPr>
        <p:spPr/>
        <p:txBody>
          <a:bodyPr/>
          <a:lstStyle/>
          <a:p>
            <a:endParaRPr lang="en-US" smtClean="0"/>
          </a:p>
        </p:txBody>
      </p:sp>
      <p:pic>
        <p:nvPicPr>
          <p:cNvPr id="335875" name="Picture 4" descr="meth lab"/>
          <p:cNvPicPr>
            <a:picLocks noChangeAspect="1" noChangeArrowheads="1"/>
          </p:cNvPicPr>
          <p:nvPr/>
        </p:nvPicPr>
        <p:blipFill>
          <a:blip r:embed="rId2"/>
          <a:srcRect/>
          <a:stretch>
            <a:fillRect/>
          </a:stretch>
        </p:blipFill>
        <p:spPr bwMode="auto">
          <a:xfrm>
            <a:off x="2590800" y="2209800"/>
            <a:ext cx="35814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p:cNvSpPr>
          <p:nvPr>
            <p:ph type="title"/>
          </p:nvPr>
        </p:nvSpPr>
        <p:spPr/>
        <p:txBody>
          <a:bodyPr/>
          <a:lstStyle/>
          <a:p>
            <a:r>
              <a:rPr lang="en-US" smtClean="0"/>
              <a:t>Cocaine</a:t>
            </a:r>
          </a:p>
        </p:txBody>
      </p:sp>
      <p:sp>
        <p:nvSpPr>
          <p:cNvPr id="330754" name="Rectangle 3"/>
          <p:cNvSpPr>
            <a:spLocks noGrp="1"/>
          </p:cNvSpPr>
          <p:nvPr>
            <p:ph type="body" idx="1"/>
          </p:nvPr>
        </p:nvSpPr>
        <p:spPr/>
        <p:txBody>
          <a:bodyPr/>
          <a:lstStyle/>
          <a:p>
            <a:endParaRPr lang="en-US" smtClean="0"/>
          </a:p>
        </p:txBody>
      </p:sp>
      <p:pic>
        <p:nvPicPr>
          <p:cNvPr id="330755" name="Picture 4" descr="cocaine"/>
          <p:cNvPicPr>
            <a:picLocks noChangeAspect="1" noChangeArrowheads="1"/>
          </p:cNvPicPr>
          <p:nvPr/>
        </p:nvPicPr>
        <p:blipFill>
          <a:blip r:embed="rId2"/>
          <a:srcRect/>
          <a:stretch>
            <a:fillRect/>
          </a:stretch>
        </p:blipFill>
        <p:spPr bwMode="auto">
          <a:xfrm>
            <a:off x="2667000" y="2624138"/>
            <a:ext cx="3886200" cy="2405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p:cNvSpPr>
          <p:nvPr>
            <p:ph type="title"/>
          </p:nvPr>
        </p:nvSpPr>
        <p:spPr/>
        <p:txBody>
          <a:bodyPr/>
          <a:lstStyle/>
          <a:p>
            <a:r>
              <a:rPr lang="en-US" smtClean="0"/>
              <a:t>Adderall</a:t>
            </a:r>
          </a:p>
        </p:txBody>
      </p:sp>
      <p:sp>
        <p:nvSpPr>
          <p:cNvPr id="331778" name="Rectangle 3"/>
          <p:cNvSpPr>
            <a:spLocks noGrp="1"/>
          </p:cNvSpPr>
          <p:nvPr>
            <p:ph type="body" idx="1"/>
          </p:nvPr>
        </p:nvSpPr>
        <p:spPr/>
        <p:txBody>
          <a:bodyPr/>
          <a:lstStyle/>
          <a:p>
            <a:endParaRPr lang="en-US" smtClean="0"/>
          </a:p>
        </p:txBody>
      </p:sp>
      <p:pic>
        <p:nvPicPr>
          <p:cNvPr id="331779" name="Picture 4" descr="adderall"/>
          <p:cNvPicPr>
            <a:picLocks noChangeAspect="1" noChangeArrowheads="1"/>
          </p:cNvPicPr>
          <p:nvPr/>
        </p:nvPicPr>
        <p:blipFill>
          <a:blip r:embed="rId2"/>
          <a:srcRect/>
          <a:stretch>
            <a:fillRect/>
          </a:stretch>
        </p:blipFill>
        <p:spPr bwMode="auto">
          <a:xfrm>
            <a:off x="1371600" y="2895600"/>
            <a:ext cx="2562225" cy="1790700"/>
          </a:xfrm>
          <a:prstGeom prst="rect">
            <a:avLst/>
          </a:prstGeom>
          <a:noFill/>
          <a:ln w="9525">
            <a:noFill/>
            <a:miter lim="800000"/>
            <a:headEnd/>
            <a:tailEnd/>
          </a:ln>
        </p:spPr>
      </p:pic>
      <p:pic>
        <p:nvPicPr>
          <p:cNvPr id="331780" name="Picture 5" descr="adderall 2"/>
          <p:cNvPicPr>
            <a:picLocks noChangeAspect="1" noChangeArrowheads="1"/>
          </p:cNvPicPr>
          <p:nvPr/>
        </p:nvPicPr>
        <p:blipFill>
          <a:blip r:embed="rId3"/>
          <a:srcRect/>
          <a:stretch>
            <a:fillRect/>
          </a:stretch>
        </p:blipFill>
        <p:spPr bwMode="auto">
          <a:xfrm>
            <a:off x="4572000" y="2895600"/>
            <a:ext cx="2562225"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p:cNvSpPr>
          <p:nvPr>
            <p:ph type="title"/>
          </p:nvPr>
        </p:nvSpPr>
        <p:spPr/>
        <p:txBody>
          <a:bodyPr/>
          <a:lstStyle/>
          <a:p>
            <a:r>
              <a:rPr lang="en-US" smtClean="0"/>
              <a:t>Bath Salts</a:t>
            </a:r>
          </a:p>
        </p:txBody>
      </p:sp>
      <p:sp>
        <p:nvSpPr>
          <p:cNvPr id="332802" name="Rectangle 3"/>
          <p:cNvSpPr>
            <a:spLocks noGrp="1"/>
          </p:cNvSpPr>
          <p:nvPr>
            <p:ph type="body" idx="1"/>
          </p:nvPr>
        </p:nvSpPr>
        <p:spPr/>
        <p:txBody>
          <a:bodyPr/>
          <a:lstStyle/>
          <a:p>
            <a:endParaRPr lang="en-US" smtClean="0"/>
          </a:p>
        </p:txBody>
      </p:sp>
      <p:pic>
        <p:nvPicPr>
          <p:cNvPr id="332803" name="Picture 5" descr="bathing bad"/>
          <p:cNvPicPr>
            <a:picLocks noChangeAspect="1" noChangeArrowheads="1"/>
          </p:cNvPicPr>
          <p:nvPr/>
        </p:nvPicPr>
        <p:blipFill>
          <a:blip r:embed="rId2"/>
          <a:srcRect/>
          <a:stretch>
            <a:fillRect/>
          </a:stretch>
        </p:blipFill>
        <p:spPr bwMode="auto">
          <a:xfrm>
            <a:off x="5334000" y="2286000"/>
            <a:ext cx="3048000" cy="3048000"/>
          </a:xfrm>
          <a:prstGeom prst="rect">
            <a:avLst/>
          </a:prstGeom>
          <a:noFill/>
          <a:ln w="9525">
            <a:noFill/>
            <a:miter lim="800000"/>
            <a:headEnd/>
            <a:tailEnd/>
          </a:ln>
        </p:spPr>
      </p:pic>
      <p:pic>
        <p:nvPicPr>
          <p:cNvPr id="332804" name="Picture 6" descr="bath-salts"/>
          <p:cNvPicPr>
            <a:picLocks noChangeAspect="1" noChangeArrowheads="1"/>
          </p:cNvPicPr>
          <p:nvPr/>
        </p:nvPicPr>
        <p:blipFill>
          <a:blip r:embed="rId3"/>
          <a:srcRect/>
          <a:stretch>
            <a:fillRect/>
          </a:stretch>
        </p:blipFill>
        <p:spPr bwMode="auto">
          <a:xfrm>
            <a:off x="457200" y="2209800"/>
            <a:ext cx="4495800" cy="324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p:cNvSpPr>
          <p:nvPr>
            <p:ph type="title"/>
          </p:nvPr>
        </p:nvSpPr>
        <p:spPr/>
        <p:txBody>
          <a:bodyPr/>
          <a:lstStyle/>
          <a:p>
            <a:r>
              <a:rPr lang="en-US" smtClean="0"/>
              <a:t>Plant Food</a:t>
            </a:r>
          </a:p>
        </p:txBody>
      </p:sp>
      <p:sp>
        <p:nvSpPr>
          <p:cNvPr id="333826" name="Rectangle 3"/>
          <p:cNvSpPr>
            <a:spLocks noGrp="1"/>
          </p:cNvSpPr>
          <p:nvPr>
            <p:ph type="body" idx="1"/>
          </p:nvPr>
        </p:nvSpPr>
        <p:spPr/>
        <p:txBody>
          <a:bodyPr/>
          <a:lstStyle/>
          <a:p>
            <a:endParaRPr lang="en-US" smtClean="0"/>
          </a:p>
        </p:txBody>
      </p:sp>
      <p:pic>
        <p:nvPicPr>
          <p:cNvPr id="333827" name="Picture 4" descr="plant food 2"/>
          <p:cNvPicPr>
            <a:picLocks noChangeAspect="1" noChangeArrowheads="1"/>
          </p:cNvPicPr>
          <p:nvPr/>
        </p:nvPicPr>
        <p:blipFill>
          <a:blip r:embed="rId2"/>
          <a:srcRect/>
          <a:stretch>
            <a:fillRect/>
          </a:stretch>
        </p:blipFill>
        <p:spPr bwMode="auto">
          <a:xfrm>
            <a:off x="1524000" y="2743200"/>
            <a:ext cx="2143125" cy="2143125"/>
          </a:xfrm>
          <a:prstGeom prst="rect">
            <a:avLst/>
          </a:prstGeom>
          <a:noFill/>
          <a:ln w="9525">
            <a:noFill/>
            <a:miter lim="800000"/>
            <a:headEnd/>
            <a:tailEnd/>
          </a:ln>
        </p:spPr>
      </p:pic>
      <p:pic>
        <p:nvPicPr>
          <p:cNvPr id="333828" name="Picture 5" descr="plant food"/>
          <p:cNvPicPr>
            <a:picLocks noChangeAspect="1" noChangeArrowheads="1"/>
          </p:cNvPicPr>
          <p:nvPr/>
        </p:nvPicPr>
        <p:blipFill>
          <a:blip r:embed="rId3"/>
          <a:srcRect/>
          <a:stretch>
            <a:fillRect/>
          </a:stretch>
        </p:blipFill>
        <p:spPr bwMode="auto">
          <a:xfrm>
            <a:off x="4267200" y="2819400"/>
            <a:ext cx="261937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p:cNvSpPr>
          <p:nvPr>
            <p:ph type="title"/>
          </p:nvPr>
        </p:nvSpPr>
        <p:spPr/>
        <p:txBody>
          <a:bodyPr/>
          <a:lstStyle/>
          <a:p>
            <a:r>
              <a:rPr lang="en-US" smtClean="0"/>
              <a:t>Summary of CNS- Stimulants</a:t>
            </a:r>
          </a:p>
        </p:txBody>
      </p:sp>
      <p:sp>
        <p:nvSpPr>
          <p:cNvPr id="334850" name="Rectangle 3"/>
          <p:cNvSpPr>
            <a:spLocks noGrp="1"/>
          </p:cNvSpPr>
          <p:nvPr>
            <p:ph type="body" idx="1"/>
          </p:nvPr>
        </p:nvSpPr>
        <p:spPr/>
        <p:txBody>
          <a:bodyPr/>
          <a:lstStyle/>
          <a:p>
            <a:pPr>
              <a:buFont typeface="Arial" charset="0"/>
              <a:buNone/>
            </a:pPr>
            <a:r>
              <a:rPr lang="en-US" smtClean="0"/>
              <a:t>Signs of impairment include dilated pupils, rapid speech and movements, anxiety, agitation, increased alertness, fidgety (sometimes to the point where some part of the body is always moving), grinding teeth, rigid muscle tone.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p:cNvSpPr>
          <p:nvPr>
            <p:ph type="title"/>
          </p:nvPr>
        </p:nvSpPr>
        <p:spPr/>
        <p:txBody>
          <a:bodyPr/>
          <a:lstStyle/>
          <a:p>
            <a:r>
              <a:rPr lang="en-US" sz="4000" smtClean="0"/>
              <a:t>What do we mean by dilated pupils?</a:t>
            </a:r>
          </a:p>
        </p:txBody>
      </p:sp>
      <p:sp>
        <p:nvSpPr>
          <p:cNvPr id="336898" name="Rectangle 3"/>
          <p:cNvSpPr>
            <a:spLocks noGrp="1"/>
          </p:cNvSpPr>
          <p:nvPr>
            <p:ph type="body" idx="1"/>
          </p:nvPr>
        </p:nvSpPr>
        <p:spPr/>
        <p:txBody>
          <a:bodyPr/>
          <a:lstStyle/>
          <a:p>
            <a:endParaRPr lang="en-US" smtClean="0"/>
          </a:p>
        </p:txBody>
      </p:sp>
      <p:pic>
        <p:nvPicPr>
          <p:cNvPr id="336899" name="Picture 4" descr="dilated pupils 1"/>
          <p:cNvPicPr>
            <a:picLocks noChangeAspect="1" noChangeArrowheads="1"/>
          </p:cNvPicPr>
          <p:nvPr/>
        </p:nvPicPr>
        <p:blipFill>
          <a:blip r:embed="rId2"/>
          <a:srcRect/>
          <a:stretch>
            <a:fillRect/>
          </a:stretch>
        </p:blipFill>
        <p:spPr bwMode="auto">
          <a:xfrm>
            <a:off x="1397000" y="1752600"/>
            <a:ext cx="63500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p:cNvSpPr>
          <p:nvPr>
            <p:ph type="title"/>
          </p:nvPr>
        </p:nvSpPr>
        <p:spPr/>
        <p:txBody>
          <a:bodyPr/>
          <a:lstStyle/>
          <a:p>
            <a:r>
              <a:rPr lang="en-US" smtClean="0"/>
              <a:t>Hallucinogens</a:t>
            </a:r>
          </a:p>
        </p:txBody>
      </p:sp>
      <p:sp>
        <p:nvSpPr>
          <p:cNvPr id="337922" name="Rectangle 3"/>
          <p:cNvSpPr>
            <a:spLocks noGrp="1"/>
          </p:cNvSpPr>
          <p:nvPr>
            <p:ph type="body" idx="1"/>
          </p:nvPr>
        </p:nvSpPr>
        <p:spPr/>
        <p:txBody>
          <a:bodyPr/>
          <a:lstStyle/>
          <a:p>
            <a:r>
              <a:rPr lang="en-US" dirty="0" smtClean="0"/>
              <a:t>Psilocybin mushrooms, LSD, Peyote, </a:t>
            </a:r>
            <a:r>
              <a:rPr lang="en-US" dirty="0" err="1" smtClean="0"/>
              <a:t>Bufotenine</a:t>
            </a:r>
            <a:endParaRPr lang="en-US" dirty="0" smtClean="0"/>
          </a:p>
        </p:txBody>
      </p:sp>
      <p:pic>
        <p:nvPicPr>
          <p:cNvPr id="337923" name="Picture 4" descr="mushrooms2"/>
          <p:cNvPicPr>
            <a:picLocks noChangeAspect="1" noChangeArrowheads="1"/>
          </p:cNvPicPr>
          <p:nvPr/>
        </p:nvPicPr>
        <p:blipFill>
          <a:blip r:embed="rId2"/>
          <a:srcRect/>
          <a:stretch>
            <a:fillRect/>
          </a:stretch>
        </p:blipFill>
        <p:spPr bwMode="auto">
          <a:xfrm>
            <a:off x="1371600" y="3276600"/>
            <a:ext cx="2619375" cy="2057400"/>
          </a:xfrm>
          <a:prstGeom prst="rect">
            <a:avLst/>
          </a:prstGeom>
          <a:noFill/>
          <a:ln w="9525">
            <a:noFill/>
            <a:miter lim="800000"/>
            <a:headEnd/>
            <a:tailEnd/>
          </a:ln>
        </p:spPr>
      </p:pic>
      <p:pic>
        <p:nvPicPr>
          <p:cNvPr id="337924" name="Picture 5" descr="spong bob lsd"/>
          <p:cNvPicPr>
            <a:picLocks noChangeAspect="1" noChangeArrowheads="1"/>
          </p:cNvPicPr>
          <p:nvPr/>
        </p:nvPicPr>
        <p:blipFill>
          <a:blip r:embed="rId3"/>
          <a:srcRect/>
          <a:stretch>
            <a:fillRect/>
          </a:stretch>
        </p:blipFill>
        <p:spPr bwMode="auto">
          <a:xfrm>
            <a:off x="4648200" y="3276600"/>
            <a:ext cx="2133600"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Blotter paper acid (LSD)</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gplumme\Desktop\l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362200"/>
            <a:ext cx="34290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8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Worried now?..... I am!</a:t>
            </a:r>
            <a:endParaRPr lang="en-US" dirty="0"/>
          </a:p>
        </p:txBody>
      </p:sp>
      <p:sp>
        <p:nvSpPr>
          <p:cNvPr id="3" name="Content Placeholder 2"/>
          <p:cNvSpPr>
            <a:spLocks noGrp="1"/>
          </p:cNvSpPr>
          <p:nvPr>
            <p:ph idx="1"/>
          </p:nvPr>
        </p:nvSpPr>
        <p:spPr/>
        <p:txBody>
          <a:bodyPr/>
          <a:lstStyle/>
          <a:p>
            <a:endParaRPr lang="en-US" dirty="0"/>
          </a:p>
        </p:txBody>
      </p:sp>
      <p:pic>
        <p:nvPicPr>
          <p:cNvPr id="3075" name="Picture 3" descr="C:\Users\gplumme\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43200"/>
            <a:ext cx="36575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860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Peyote</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gplumme\Desktop\peyo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57350"/>
            <a:ext cx="57150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988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p:cNvSpPr>
          <p:nvPr>
            <p:ph type="title"/>
          </p:nvPr>
        </p:nvSpPr>
        <p:spPr/>
        <p:txBody>
          <a:bodyPr/>
          <a:lstStyle/>
          <a:p>
            <a:r>
              <a:rPr lang="en-US" dirty="0" err="1" smtClean="0"/>
              <a:t>Bufotenine</a:t>
            </a:r>
            <a:r>
              <a:rPr lang="en-US" dirty="0" smtClean="0"/>
              <a:t> Toad</a:t>
            </a:r>
          </a:p>
        </p:txBody>
      </p:sp>
      <p:sp>
        <p:nvSpPr>
          <p:cNvPr id="338946" name="Rectangle 3"/>
          <p:cNvSpPr>
            <a:spLocks noGrp="1"/>
          </p:cNvSpPr>
          <p:nvPr>
            <p:ph type="body" idx="1"/>
          </p:nvPr>
        </p:nvSpPr>
        <p:spPr/>
        <p:txBody>
          <a:bodyPr/>
          <a:lstStyle/>
          <a:p>
            <a:endParaRPr lang="en-US" dirty="0" smtClean="0"/>
          </a:p>
        </p:txBody>
      </p:sp>
      <p:pic>
        <p:nvPicPr>
          <p:cNvPr id="338947" name="Picture 5" descr="Image result for bufotenine"/>
          <p:cNvPicPr>
            <a:picLocks noChangeAspect="1" noChangeArrowheads="1"/>
          </p:cNvPicPr>
          <p:nvPr/>
        </p:nvPicPr>
        <p:blipFill>
          <a:blip r:embed="rId2"/>
          <a:srcRect/>
          <a:stretch>
            <a:fillRect/>
          </a:stretch>
        </p:blipFill>
        <p:spPr bwMode="auto">
          <a:xfrm>
            <a:off x="2514600" y="2362200"/>
            <a:ext cx="35052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p:cNvSpPr>
          <p:nvPr>
            <p:ph type="title"/>
          </p:nvPr>
        </p:nvSpPr>
        <p:spPr/>
        <p:txBody>
          <a:bodyPr/>
          <a:lstStyle/>
          <a:p>
            <a:r>
              <a:rPr lang="en-US" smtClean="0"/>
              <a:t>Summary of Hallucinogens</a:t>
            </a:r>
          </a:p>
        </p:txBody>
      </p:sp>
      <p:sp>
        <p:nvSpPr>
          <p:cNvPr id="339970" name="Rectangle 3"/>
          <p:cNvSpPr>
            <a:spLocks noGrp="1"/>
          </p:cNvSpPr>
          <p:nvPr>
            <p:ph type="body" idx="1"/>
          </p:nvPr>
        </p:nvSpPr>
        <p:spPr/>
        <p:txBody>
          <a:bodyPr/>
          <a:lstStyle/>
          <a:p>
            <a:pPr>
              <a:buFont typeface="Arial" charset="0"/>
              <a:buNone/>
            </a:pPr>
            <a:r>
              <a:rPr lang="en-US" smtClean="0"/>
              <a:t>Signs of impairment include very dilated pupils, perspiring, dazed appearance, hallucinations, synesthesia (transposition of senses); increased pulse, blood pressure and body temperature, paranoia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p:cNvSpPr>
          <p:nvPr>
            <p:ph type="title"/>
          </p:nvPr>
        </p:nvSpPr>
        <p:spPr/>
        <p:txBody>
          <a:bodyPr/>
          <a:lstStyle/>
          <a:p>
            <a:r>
              <a:rPr lang="en-US" smtClean="0"/>
              <a:t>Again, very dilated pupils!</a:t>
            </a:r>
          </a:p>
        </p:txBody>
      </p:sp>
      <p:sp>
        <p:nvSpPr>
          <p:cNvPr id="340994" name="Rectangle 3"/>
          <p:cNvSpPr>
            <a:spLocks noGrp="1"/>
          </p:cNvSpPr>
          <p:nvPr>
            <p:ph type="body" idx="1"/>
          </p:nvPr>
        </p:nvSpPr>
        <p:spPr/>
        <p:txBody>
          <a:bodyPr/>
          <a:lstStyle/>
          <a:p>
            <a:endParaRPr lang="en-US" smtClean="0"/>
          </a:p>
        </p:txBody>
      </p:sp>
      <p:pic>
        <p:nvPicPr>
          <p:cNvPr id="340995" name="Picture 4" descr="hallucinogen pupils"/>
          <p:cNvPicPr>
            <a:picLocks noChangeAspect="1" noChangeArrowheads="1"/>
          </p:cNvPicPr>
          <p:nvPr/>
        </p:nvPicPr>
        <p:blipFill>
          <a:blip r:embed="rId2"/>
          <a:srcRect/>
          <a:stretch>
            <a:fillRect/>
          </a:stretch>
        </p:blipFill>
        <p:spPr bwMode="auto">
          <a:xfrm>
            <a:off x="2667000" y="1828800"/>
            <a:ext cx="35052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p:cNvSpPr>
          <p:nvPr>
            <p:ph type="title"/>
          </p:nvPr>
        </p:nvSpPr>
        <p:spPr/>
        <p:txBody>
          <a:bodyPr/>
          <a:lstStyle/>
          <a:p>
            <a:r>
              <a:rPr lang="en-US" sz="4000" smtClean="0"/>
              <a:t>Ecstacy- a psychedelic amphetamine</a:t>
            </a:r>
          </a:p>
        </p:txBody>
      </p:sp>
      <p:sp>
        <p:nvSpPr>
          <p:cNvPr id="342018" name="Rectangle 3"/>
          <p:cNvSpPr>
            <a:spLocks noGrp="1"/>
          </p:cNvSpPr>
          <p:nvPr>
            <p:ph type="body" idx="1"/>
          </p:nvPr>
        </p:nvSpPr>
        <p:spPr/>
        <p:txBody>
          <a:bodyPr/>
          <a:lstStyle/>
          <a:p>
            <a:pPr>
              <a:buFont typeface="Arial" charset="0"/>
              <a:buNone/>
            </a:pPr>
            <a:r>
              <a:rPr lang="en-US" smtClean="0"/>
              <a:t>Users will often have signs of impairment from both CNS- Stimulants and Hallucinogens</a:t>
            </a:r>
          </a:p>
        </p:txBody>
      </p:sp>
      <p:pic>
        <p:nvPicPr>
          <p:cNvPr id="342019" name="Picture 4" descr="ecstacy"/>
          <p:cNvPicPr>
            <a:picLocks noChangeAspect="1" noChangeArrowheads="1"/>
          </p:cNvPicPr>
          <p:nvPr/>
        </p:nvPicPr>
        <p:blipFill>
          <a:blip r:embed="rId2"/>
          <a:srcRect/>
          <a:stretch>
            <a:fillRect/>
          </a:stretch>
        </p:blipFill>
        <p:spPr bwMode="auto">
          <a:xfrm>
            <a:off x="2514600" y="2971800"/>
            <a:ext cx="38862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MDMA = </a:t>
            </a:r>
            <a:r>
              <a:rPr lang="en-US" dirty="0" err="1" smtClean="0"/>
              <a:t>Ecstacy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gplumme\Desktop\MDMA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33600"/>
            <a:ext cx="30575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gplumme\Desktop\MDM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86200"/>
            <a:ext cx="3057524"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3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p:cNvSpPr>
          <p:nvPr>
            <p:ph type="title"/>
          </p:nvPr>
        </p:nvSpPr>
        <p:spPr/>
        <p:txBody>
          <a:bodyPr/>
          <a:lstStyle/>
          <a:p>
            <a:r>
              <a:rPr lang="en-US" sz="4000" smtClean="0"/>
              <a:t>Things commonly associated with ecstacy</a:t>
            </a:r>
          </a:p>
        </p:txBody>
      </p:sp>
      <p:sp>
        <p:nvSpPr>
          <p:cNvPr id="343042" name="Rectangle 3"/>
          <p:cNvSpPr>
            <a:spLocks noGrp="1"/>
          </p:cNvSpPr>
          <p:nvPr>
            <p:ph type="body" idx="1"/>
          </p:nvPr>
        </p:nvSpPr>
        <p:spPr/>
        <p:txBody>
          <a:bodyPr/>
          <a:lstStyle/>
          <a:p>
            <a:endParaRPr lang="en-US" smtClean="0"/>
          </a:p>
        </p:txBody>
      </p:sp>
      <p:pic>
        <p:nvPicPr>
          <p:cNvPr id="343043" name="Picture 5" descr="a59a802503c9a6fb60662c50772b69a2"/>
          <p:cNvPicPr>
            <a:picLocks noChangeAspect="1" noChangeArrowheads="1"/>
          </p:cNvPicPr>
          <p:nvPr/>
        </p:nvPicPr>
        <p:blipFill>
          <a:blip r:embed="rId2"/>
          <a:srcRect/>
          <a:stretch>
            <a:fillRect/>
          </a:stretch>
        </p:blipFill>
        <p:spPr bwMode="auto">
          <a:xfrm>
            <a:off x="155575" y="1752600"/>
            <a:ext cx="4035425" cy="4419600"/>
          </a:xfrm>
          <a:prstGeom prst="rect">
            <a:avLst/>
          </a:prstGeom>
          <a:noFill/>
          <a:ln w="9525">
            <a:noFill/>
            <a:miter lim="800000"/>
            <a:headEnd/>
            <a:tailEnd/>
          </a:ln>
        </p:spPr>
      </p:pic>
      <p:pic>
        <p:nvPicPr>
          <p:cNvPr id="343044" name="Picture 7" descr="diy-candy-kid-rave-necklace-by-candyrave-etsy"/>
          <p:cNvPicPr>
            <a:picLocks noChangeAspect="1" noChangeArrowheads="1"/>
          </p:cNvPicPr>
          <p:nvPr/>
        </p:nvPicPr>
        <p:blipFill>
          <a:blip r:embed="rId3"/>
          <a:srcRect/>
          <a:stretch>
            <a:fillRect/>
          </a:stretch>
        </p:blipFill>
        <p:spPr bwMode="auto">
          <a:xfrm>
            <a:off x="4648200" y="1600200"/>
            <a:ext cx="44958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p:cNvSpPr>
          <p:nvPr>
            <p:ph type="title"/>
          </p:nvPr>
        </p:nvSpPr>
        <p:spPr/>
        <p:txBody>
          <a:bodyPr/>
          <a:lstStyle/>
          <a:p>
            <a:r>
              <a:rPr lang="en-US" smtClean="0"/>
              <a:t>Rave paraphernalia</a:t>
            </a:r>
          </a:p>
        </p:txBody>
      </p:sp>
      <p:sp>
        <p:nvSpPr>
          <p:cNvPr id="344066" name="Rectangle 3"/>
          <p:cNvSpPr>
            <a:spLocks noGrp="1"/>
          </p:cNvSpPr>
          <p:nvPr>
            <p:ph type="body" idx="1"/>
          </p:nvPr>
        </p:nvSpPr>
        <p:spPr/>
        <p:txBody>
          <a:bodyPr/>
          <a:lstStyle/>
          <a:p>
            <a:endParaRPr lang="en-US" smtClean="0"/>
          </a:p>
        </p:txBody>
      </p:sp>
      <p:pic>
        <p:nvPicPr>
          <p:cNvPr id="344067" name="Picture 5" descr="rave 3"/>
          <p:cNvPicPr>
            <a:picLocks noChangeAspect="1" noChangeArrowheads="1"/>
          </p:cNvPicPr>
          <p:nvPr/>
        </p:nvPicPr>
        <p:blipFill>
          <a:blip r:embed="rId2"/>
          <a:srcRect/>
          <a:stretch>
            <a:fillRect/>
          </a:stretch>
        </p:blipFill>
        <p:spPr bwMode="auto">
          <a:xfrm>
            <a:off x="2895600" y="2743200"/>
            <a:ext cx="2562225" cy="1905000"/>
          </a:xfrm>
          <a:prstGeom prst="rect">
            <a:avLst/>
          </a:prstGeom>
          <a:noFill/>
          <a:ln w="9525">
            <a:noFill/>
            <a:miter lim="800000"/>
            <a:headEnd/>
            <a:tailEnd/>
          </a:ln>
        </p:spPr>
      </p:pic>
      <p:pic>
        <p:nvPicPr>
          <p:cNvPr id="344068" name="Picture 6" descr="rave 4"/>
          <p:cNvPicPr>
            <a:picLocks noChangeAspect="1" noChangeArrowheads="1"/>
          </p:cNvPicPr>
          <p:nvPr/>
        </p:nvPicPr>
        <p:blipFill>
          <a:blip r:embed="rId3"/>
          <a:srcRect/>
          <a:stretch>
            <a:fillRect/>
          </a:stretch>
        </p:blipFill>
        <p:spPr bwMode="auto">
          <a:xfrm>
            <a:off x="5791200" y="2667000"/>
            <a:ext cx="2466975" cy="2057400"/>
          </a:xfrm>
          <a:prstGeom prst="rect">
            <a:avLst/>
          </a:prstGeom>
          <a:noFill/>
          <a:ln w="9525">
            <a:noFill/>
            <a:miter lim="800000"/>
            <a:headEnd/>
            <a:tailEnd/>
          </a:ln>
        </p:spPr>
      </p:pic>
      <p:sp>
        <p:nvSpPr>
          <p:cNvPr id="344069" name="AutoShape 7" descr="Image result for rave paraphernal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344070" name="AutoShape 9" descr="Image result for rave paraphernalia"/>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344071" name="Picture 11" descr="Image result for rave paraphernalia"/>
          <p:cNvPicPr>
            <a:picLocks noChangeAspect="1" noChangeArrowheads="1"/>
          </p:cNvPicPr>
          <p:nvPr/>
        </p:nvPicPr>
        <p:blipFill>
          <a:blip r:embed="rId4"/>
          <a:srcRect/>
          <a:stretch>
            <a:fillRect/>
          </a:stretch>
        </p:blipFill>
        <p:spPr bwMode="auto">
          <a:xfrm>
            <a:off x="609600" y="2590800"/>
            <a:ext cx="218122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“Molly”</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gplumme\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8990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plumme\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89906"/>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482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p:cNvSpPr>
          <p:nvPr>
            <p:ph type="title"/>
          </p:nvPr>
        </p:nvSpPr>
        <p:spPr/>
        <p:txBody>
          <a:bodyPr/>
          <a:lstStyle/>
          <a:p>
            <a:r>
              <a:rPr lang="en-US" smtClean="0"/>
              <a:t>Dissociative Anesthetics</a:t>
            </a:r>
          </a:p>
        </p:txBody>
      </p:sp>
      <p:sp>
        <p:nvSpPr>
          <p:cNvPr id="345090" name="Rectangle 3"/>
          <p:cNvSpPr>
            <a:spLocks noGrp="1"/>
          </p:cNvSpPr>
          <p:nvPr>
            <p:ph type="body" idx="1"/>
          </p:nvPr>
        </p:nvSpPr>
        <p:spPr/>
        <p:txBody>
          <a:bodyPr/>
          <a:lstStyle/>
          <a:p>
            <a:pPr>
              <a:buFont typeface="Arial" charset="0"/>
              <a:buNone/>
            </a:pPr>
            <a:endParaRPr lang="en-US" smtClean="0"/>
          </a:p>
        </p:txBody>
      </p:sp>
      <p:pic>
        <p:nvPicPr>
          <p:cNvPr id="345091" name="Picture 5" descr="vulcan-ketamine"/>
          <p:cNvPicPr>
            <a:picLocks noChangeAspect="1" noChangeArrowheads="1"/>
          </p:cNvPicPr>
          <p:nvPr/>
        </p:nvPicPr>
        <p:blipFill>
          <a:blip r:embed="rId2"/>
          <a:srcRect/>
          <a:stretch>
            <a:fillRect/>
          </a:stretch>
        </p:blipFill>
        <p:spPr bwMode="auto">
          <a:xfrm>
            <a:off x="1143000" y="1600200"/>
            <a:ext cx="66294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p:cNvSpPr>
          <p:nvPr>
            <p:ph type="title"/>
          </p:nvPr>
        </p:nvSpPr>
        <p:spPr/>
        <p:txBody>
          <a:bodyPr/>
          <a:lstStyle/>
          <a:p>
            <a:r>
              <a:rPr lang="en-US" dirty="0" smtClean="0"/>
              <a:t>Unfortunately this happens too often</a:t>
            </a:r>
          </a:p>
        </p:txBody>
      </p:sp>
      <p:sp>
        <p:nvSpPr>
          <p:cNvPr id="299010" name="Rectangle 5"/>
          <p:cNvSpPr>
            <a:spLocks noGrp="1"/>
          </p:cNvSpPr>
          <p:nvPr>
            <p:ph type="body" idx="1"/>
          </p:nvPr>
        </p:nvSpPr>
        <p:spPr/>
        <p:txBody>
          <a:bodyPr/>
          <a:lstStyle/>
          <a:p>
            <a:endParaRPr lang="en-US" smtClean="0"/>
          </a:p>
        </p:txBody>
      </p:sp>
      <p:pic>
        <p:nvPicPr>
          <p:cNvPr id="299011" name="Picture 7" descr="Maryland-DUI"/>
          <p:cNvPicPr>
            <a:picLocks noChangeAspect="1" noChangeArrowheads="1"/>
          </p:cNvPicPr>
          <p:nvPr/>
        </p:nvPicPr>
        <p:blipFill>
          <a:blip r:embed="rId2"/>
          <a:srcRect/>
          <a:stretch>
            <a:fillRect/>
          </a:stretch>
        </p:blipFill>
        <p:spPr bwMode="auto">
          <a:xfrm>
            <a:off x="2133600" y="2362200"/>
            <a:ext cx="49530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p:cNvSpPr>
          <p:nvPr>
            <p:ph type="title"/>
          </p:nvPr>
        </p:nvSpPr>
        <p:spPr/>
        <p:txBody>
          <a:bodyPr/>
          <a:lstStyle/>
          <a:p>
            <a:r>
              <a:rPr lang="en-US" smtClean="0"/>
              <a:t>PCP</a:t>
            </a:r>
          </a:p>
        </p:txBody>
      </p:sp>
      <p:sp>
        <p:nvSpPr>
          <p:cNvPr id="346114" name="Rectangle 3"/>
          <p:cNvSpPr>
            <a:spLocks noGrp="1"/>
          </p:cNvSpPr>
          <p:nvPr>
            <p:ph type="body" idx="1"/>
          </p:nvPr>
        </p:nvSpPr>
        <p:spPr/>
        <p:txBody>
          <a:bodyPr/>
          <a:lstStyle/>
          <a:p>
            <a:endParaRPr lang="en-US" smtClean="0"/>
          </a:p>
        </p:txBody>
      </p:sp>
      <p:sp>
        <p:nvSpPr>
          <p:cNvPr id="346115" name="AutoShape 5" descr="Image result for pcp"/>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46116" name="AutoShape 7" descr="Image result for pcp"/>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346117" name="Picture 9" descr="Image result for pcp"/>
          <p:cNvPicPr>
            <a:picLocks noChangeAspect="1" noChangeArrowheads="1"/>
          </p:cNvPicPr>
          <p:nvPr/>
        </p:nvPicPr>
        <p:blipFill>
          <a:blip r:embed="rId2"/>
          <a:srcRect/>
          <a:stretch>
            <a:fillRect/>
          </a:stretch>
        </p:blipFill>
        <p:spPr bwMode="auto">
          <a:xfrm>
            <a:off x="914400" y="3048000"/>
            <a:ext cx="2400300" cy="1905000"/>
          </a:xfrm>
          <a:prstGeom prst="rect">
            <a:avLst/>
          </a:prstGeom>
          <a:noFill/>
          <a:ln w="9525">
            <a:noFill/>
            <a:miter lim="800000"/>
            <a:headEnd/>
            <a:tailEnd/>
          </a:ln>
        </p:spPr>
      </p:pic>
      <p:sp>
        <p:nvSpPr>
          <p:cNvPr id="346118" name="AutoShape 11" descr="Image result for pcp"/>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46119" name="Rectangle 12"/>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Char char="•"/>
            </a:pPr>
            <a:endParaRPr lang="en-US" sz="3200">
              <a:latin typeface="Calibri" pitchFamily="34" charset="0"/>
            </a:endParaRPr>
          </a:p>
        </p:txBody>
      </p:sp>
      <p:pic>
        <p:nvPicPr>
          <p:cNvPr id="346120" name="Picture 14" descr="Image result for pcp"/>
          <p:cNvPicPr>
            <a:picLocks noChangeAspect="1" noChangeArrowheads="1"/>
          </p:cNvPicPr>
          <p:nvPr/>
        </p:nvPicPr>
        <p:blipFill>
          <a:blip r:embed="rId3"/>
          <a:srcRect/>
          <a:stretch>
            <a:fillRect/>
          </a:stretch>
        </p:blipFill>
        <p:spPr bwMode="auto">
          <a:xfrm>
            <a:off x="4191000" y="3124200"/>
            <a:ext cx="28575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p:cNvSpPr>
          <p:nvPr>
            <p:ph type="title"/>
          </p:nvPr>
        </p:nvSpPr>
        <p:spPr/>
        <p:txBody>
          <a:bodyPr/>
          <a:lstStyle/>
          <a:p>
            <a:r>
              <a:rPr lang="en-US" smtClean="0"/>
              <a:t>Robotripping</a:t>
            </a:r>
          </a:p>
        </p:txBody>
      </p:sp>
      <p:sp>
        <p:nvSpPr>
          <p:cNvPr id="347138" name="Rectangle 3"/>
          <p:cNvSpPr>
            <a:spLocks noGrp="1"/>
          </p:cNvSpPr>
          <p:nvPr>
            <p:ph type="body" idx="1"/>
          </p:nvPr>
        </p:nvSpPr>
        <p:spPr/>
        <p:txBody>
          <a:bodyPr/>
          <a:lstStyle/>
          <a:p>
            <a:endParaRPr lang="en-US" smtClean="0"/>
          </a:p>
        </p:txBody>
      </p:sp>
      <p:pic>
        <p:nvPicPr>
          <p:cNvPr id="347139" name="Picture 4" descr="robotripping"/>
          <p:cNvPicPr>
            <a:picLocks noChangeAspect="1" noChangeArrowheads="1"/>
          </p:cNvPicPr>
          <p:nvPr/>
        </p:nvPicPr>
        <p:blipFill>
          <a:blip r:embed="rId2"/>
          <a:srcRect/>
          <a:stretch>
            <a:fillRect/>
          </a:stretch>
        </p:blipFill>
        <p:spPr bwMode="auto">
          <a:xfrm>
            <a:off x="2286000" y="1752600"/>
            <a:ext cx="4267200" cy="421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p:cNvSpPr>
          <p:nvPr>
            <p:ph type="title"/>
          </p:nvPr>
        </p:nvSpPr>
        <p:spPr/>
        <p:txBody>
          <a:bodyPr/>
          <a:lstStyle/>
          <a:p>
            <a:endParaRPr lang="en-US" smtClean="0"/>
          </a:p>
        </p:txBody>
      </p:sp>
      <p:sp>
        <p:nvSpPr>
          <p:cNvPr id="348162" name="Rectangle 3"/>
          <p:cNvSpPr>
            <a:spLocks noGrp="1"/>
          </p:cNvSpPr>
          <p:nvPr>
            <p:ph type="body" idx="1"/>
          </p:nvPr>
        </p:nvSpPr>
        <p:spPr/>
        <p:txBody>
          <a:bodyPr/>
          <a:lstStyle/>
          <a:p>
            <a:endParaRPr lang="en-US" smtClean="0"/>
          </a:p>
        </p:txBody>
      </p:sp>
      <p:sp>
        <p:nvSpPr>
          <p:cNvPr id="348163" name="AutoShape 5" descr="Image result for robotrippin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48164" name="AutoShape 7" descr="Image result for robotrippin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348165" name="AutoShape 9" descr="Image result for robotrippin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348166" name="Picture 11" descr="bender%2Brobotripping"/>
          <p:cNvPicPr>
            <a:picLocks noChangeAspect="1" noChangeArrowheads="1"/>
          </p:cNvPicPr>
          <p:nvPr/>
        </p:nvPicPr>
        <p:blipFill>
          <a:blip r:embed="rId2"/>
          <a:srcRect/>
          <a:stretch>
            <a:fillRect/>
          </a:stretch>
        </p:blipFill>
        <p:spPr bwMode="auto">
          <a:xfrm>
            <a:off x="2895600" y="1752600"/>
            <a:ext cx="42481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p:cNvSpPr>
          <p:nvPr>
            <p:ph type="title"/>
          </p:nvPr>
        </p:nvSpPr>
        <p:spPr/>
        <p:txBody>
          <a:bodyPr/>
          <a:lstStyle/>
          <a:p>
            <a:r>
              <a:rPr lang="en-US" smtClean="0"/>
              <a:t>Syrupheads</a:t>
            </a:r>
          </a:p>
        </p:txBody>
      </p:sp>
      <p:sp>
        <p:nvSpPr>
          <p:cNvPr id="349186" name="Rectangle 3"/>
          <p:cNvSpPr>
            <a:spLocks noGrp="1"/>
          </p:cNvSpPr>
          <p:nvPr>
            <p:ph type="body" idx="1"/>
          </p:nvPr>
        </p:nvSpPr>
        <p:spPr/>
        <p:txBody>
          <a:bodyPr/>
          <a:lstStyle/>
          <a:p>
            <a:endParaRPr lang="en-US" smtClean="0"/>
          </a:p>
        </p:txBody>
      </p:sp>
      <p:pic>
        <p:nvPicPr>
          <p:cNvPr id="349187" name="Picture 4" descr="syrup heads"/>
          <p:cNvPicPr>
            <a:picLocks noChangeAspect="1" noChangeArrowheads="1"/>
          </p:cNvPicPr>
          <p:nvPr/>
        </p:nvPicPr>
        <p:blipFill>
          <a:blip r:embed="rId2"/>
          <a:srcRect/>
          <a:stretch>
            <a:fillRect/>
          </a:stretch>
        </p:blipFill>
        <p:spPr bwMode="auto">
          <a:xfrm>
            <a:off x="4572000" y="2362200"/>
            <a:ext cx="2819400" cy="2590800"/>
          </a:xfrm>
          <a:prstGeom prst="rect">
            <a:avLst/>
          </a:prstGeom>
          <a:noFill/>
          <a:ln w="9525">
            <a:noFill/>
            <a:miter lim="800000"/>
            <a:headEnd/>
            <a:tailEnd/>
          </a:ln>
        </p:spPr>
      </p:pic>
      <p:pic>
        <p:nvPicPr>
          <p:cNvPr id="349188" name="Picture 5" descr="render_definition"/>
          <p:cNvPicPr>
            <a:picLocks noChangeAspect="1" noChangeArrowheads="1"/>
          </p:cNvPicPr>
          <p:nvPr/>
        </p:nvPicPr>
        <p:blipFill>
          <a:blip r:embed="rId3"/>
          <a:srcRect/>
          <a:stretch>
            <a:fillRect/>
          </a:stretch>
        </p:blipFill>
        <p:spPr bwMode="auto">
          <a:xfrm>
            <a:off x="838200" y="2057400"/>
            <a:ext cx="333375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p:cNvSpPr>
          <p:nvPr>
            <p:ph type="title"/>
          </p:nvPr>
        </p:nvSpPr>
        <p:spPr/>
        <p:txBody>
          <a:bodyPr/>
          <a:lstStyle/>
          <a:p>
            <a:r>
              <a:rPr lang="en-US" sz="4000" smtClean="0"/>
              <a:t>Summary of Dissociative Anesthetics</a:t>
            </a:r>
          </a:p>
        </p:txBody>
      </p:sp>
      <p:sp>
        <p:nvSpPr>
          <p:cNvPr id="350210" name="Rectangle 3"/>
          <p:cNvSpPr>
            <a:spLocks noGrp="1"/>
          </p:cNvSpPr>
          <p:nvPr>
            <p:ph type="body" idx="1"/>
          </p:nvPr>
        </p:nvSpPr>
        <p:spPr/>
        <p:txBody>
          <a:bodyPr/>
          <a:lstStyle/>
          <a:p>
            <a:pPr>
              <a:buFont typeface="Arial" charset="0"/>
              <a:buNone/>
            </a:pPr>
            <a:r>
              <a:rPr lang="en-US" smtClean="0"/>
              <a:t>Signs of impairment include dazed appearance, delayed/incomplete responses, cyclical behavior, repetitive speech, high body temperature (would most likely be at least partially naked), high pain tolerance…..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p:cNvSpPr>
          <p:nvPr>
            <p:ph type="title"/>
          </p:nvPr>
        </p:nvSpPr>
        <p:spPr/>
        <p:txBody>
          <a:bodyPr/>
          <a:lstStyle/>
          <a:p>
            <a:r>
              <a:rPr lang="en-US" dirty="0" smtClean="0"/>
              <a:t>High pain tolerance</a:t>
            </a:r>
          </a:p>
        </p:txBody>
      </p:sp>
      <p:sp>
        <p:nvSpPr>
          <p:cNvPr id="351234" name="Rectangle 3"/>
          <p:cNvSpPr>
            <a:spLocks noGrp="1"/>
          </p:cNvSpPr>
          <p:nvPr>
            <p:ph type="body" idx="1"/>
          </p:nvPr>
        </p:nvSpPr>
        <p:spPr/>
        <p:txBody>
          <a:bodyPr/>
          <a:lstStyle/>
          <a:p>
            <a:pPr>
              <a:buFont typeface="Arial" charset="0"/>
              <a:buNone/>
            </a:pPr>
            <a:r>
              <a:rPr lang="en-US" dirty="0" smtClean="0"/>
              <a:t>People using dissociative anesthetics often can’t feel pain while under the influence of drugs in this category.</a:t>
            </a:r>
          </a:p>
        </p:txBody>
      </p:sp>
      <p:sp>
        <p:nvSpPr>
          <p:cNvPr id="351235" name="AutoShape 5" descr="Image result for pcp broken handcuffs"/>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351236" name="Picture 7" descr="hands-and-breaking-handcuffs_shutterstock_58240561"/>
          <p:cNvPicPr>
            <a:picLocks noChangeAspect="1" noChangeArrowheads="1"/>
          </p:cNvPicPr>
          <p:nvPr/>
        </p:nvPicPr>
        <p:blipFill>
          <a:blip r:embed="rId2"/>
          <a:srcRect/>
          <a:stretch>
            <a:fillRect/>
          </a:stretch>
        </p:blipFill>
        <p:spPr bwMode="auto">
          <a:xfrm>
            <a:off x="1066800" y="3810000"/>
            <a:ext cx="67818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p:cNvSpPr>
          <p:nvPr>
            <p:ph type="title"/>
          </p:nvPr>
        </p:nvSpPr>
        <p:spPr/>
        <p:txBody>
          <a:bodyPr/>
          <a:lstStyle/>
          <a:p>
            <a:r>
              <a:rPr lang="en-US" smtClean="0"/>
              <a:t>Narcotic Analgesics</a:t>
            </a:r>
          </a:p>
        </p:txBody>
      </p:sp>
      <p:sp>
        <p:nvSpPr>
          <p:cNvPr id="352258" name="Rectangle 3"/>
          <p:cNvSpPr>
            <a:spLocks noGrp="1"/>
          </p:cNvSpPr>
          <p:nvPr>
            <p:ph type="body" idx="1"/>
          </p:nvPr>
        </p:nvSpPr>
        <p:spPr/>
        <p:txBody>
          <a:bodyPr/>
          <a:lstStyle/>
          <a:p>
            <a:pPr>
              <a:buFont typeface="Arial" charset="0"/>
              <a:buNone/>
            </a:pPr>
            <a:endParaRPr lang="en-US" smtClean="0"/>
          </a:p>
        </p:txBody>
      </p:sp>
      <p:pic>
        <p:nvPicPr>
          <p:cNvPr id="352259" name="Picture 4" descr="heroin"/>
          <p:cNvPicPr>
            <a:picLocks noChangeAspect="1" noChangeArrowheads="1"/>
          </p:cNvPicPr>
          <p:nvPr/>
        </p:nvPicPr>
        <p:blipFill>
          <a:blip r:embed="rId2"/>
          <a:srcRect/>
          <a:stretch>
            <a:fillRect/>
          </a:stretch>
        </p:blipFill>
        <p:spPr bwMode="auto">
          <a:xfrm>
            <a:off x="762000" y="2743200"/>
            <a:ext cx="3276600" cy="2166938"/>
          </a:xfrm>
          <a:prstGeom prst="rect">
            <a:avLst/>
          </a:prstGeom>
          <a:noFill/>
          <a:ln w="9525">
            <a:noFill/>
            <a:miter lim="800000"/>
            <a:headEnd/>
            <a:tailEnd/>
          </a:ln>
        </p:spPr>
      </p:pic>
      <p:pic>
        <p:nvPicPr>
          <p:cNvPr id="352260" name="Picture 5" descr="tar heroin"/>
          <p:cNvPicPr>
            <a:picLocks noChangeAspect="1" noChangeArrowheads="1"/>
          </p:cNvPicPr>
          <p:nvPr/>
        </p:nvPicPr>
        <p:blipFill>
          <a:blip r:embed="rId3"/>
          <a:srcRect/>
          <a:stretch>
            <a:fillRect/>
          </a:stretch>
        </p:blipFill>
        <p:spPr bwMode="auto">
          <a:xfrm>
            <a:off x="4876800" y="2819400"/>
            <a:ext cx="238125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p:cNvSpPr>
          <p:nvPr>
            <p:ph type="title"/>
          </p:nvPr>
        </p:nvSpPr>
        <p:spPr/>
        <p:txBody>
          <a:bodyPr/>
          <a:lstStyle/>
          <a:p>
            <a:r>
              <a:rPr lang="en-US" smtClean="0"/>
              <a:t>Heroin- Chasing the Dragon</a:t>
            </a:r>
          </a:p>
        </p:txBody>
      </p:sp>
      <p:sp>
        <p:nvSpPr>
          <p:cNvPr id="353282" name="Rectangle 3"/>
          <p:cNvSpPr>
            <a:spLocks noGrp="1"/>
          </p:cNvSpPr>
          <p:nvPr>
            <p:ph type="body" idx="1"/>
          </p:nvPr>
        </p:nvSpPr>
        <p:spPr/>
        <p:txBody>
          <a:bodyPr/>
          <a:lstStyle/>
          <a:p>
            <a:endParaRPr lang="en-US" smtClean="0"/>
          </a:p>
        </p:txBody>
      </p:sp>
      <p:pic>
        <p:nvPicPr>
          <p:cNvPr id="353283" name="Picture 4" descr="chase dragon"/>
          <p:cNvPicPr>
            <a:picLocks noChangeAspect="1" noChangeArrowheads="1"/>
          </p:cNvPicPr>
          <p:nvPr/>
        </p:nvPicPr>
        <p:blipFill>
          <a:blip r:embed="rId2"/>
          <a:srcRect/>
          <a:stretch>
            <a:fillRect/>
          </a:stretch>
        </p:blipFill>
        <p:spPr bwMode="auto">
          <a:xfrm>
            <a:off x="508000" y="1524000"/>
            <a:ext cx="8128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Heroin</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C:\Users\gplumme\Desktop\hero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590800"/>
            <a:ext cx="3886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11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Fentanyl</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gplumme\Desktop\Fentany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0309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plumme\Desktop\Fentanyl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988130"/>
            <a:ext cx="247650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94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plumme\Desktop\3311439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0" y="1828800"/>
            <a:ext cx="6527800" cy="4381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So does this</a:t>
            </a:r>
            <a:endParaRPr lang="en-US" dirty="0"/>
          </a:p>
        </p:txBody>
      </p:sp>
    </p:spTree>
    <p:extLst>
      <p:ext uri="{BB962C8B-B14F-4D97-AF65-F5344CB8AC3E}">
        <p14:creationId xmlns:p14="http://schemas.microsoft.com/office/powerpoint/2010/main" val="42666407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Krokodil</a:t>
            </a:r>
            <a:r>
              <a:rPr lang="en-US" dirty="0" smtClean="0"/>
              <a:t>= </a:t>
            </a:r>
            <a:r>
              <a:rPr lang="en-US" dirty="0" err="1" smtClean="0"/>
              <a:t>Desomorphine</a:t>
            </a:r>
            <a:endParaRPr lang="en-US" dirty="0"/>
          </a:p>
        </p:txBody>
      </p:sp>
      <p:sp>
        <p:nvSpPr>
          <p:cNvPr id="3" name="Content Placeholder 2"/>
          <p:cNvSpPr>
            <a:spLocks noGrp="1"/>
          </p:cNvSpPr>
          <p:nvPr>
            <p:ph idx="1"/>
          </p:nvPr>
        </p:nvSpPr>
        <p:spPr/>
        <p:txBody>
          <a:bodyPr/>
          <a:lstStyle/>
          <a:p>
            <a:endParaRPr lang="en-US"/>
          </a:p>
        </p:txBody>
      </p:sp>
      <p:pic>
        <p:nvPicPr>
          <p:cNvPr id="7170" name="Picture 2" descr="C:\Users\gplumme\Desktop\slide_268305_1851990_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19494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plumme\Desktop\Krokod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57400"/>
            <a:ext cx="3657601"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226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p:cNvSpPr>
          <p:nvPr>
            <p:ph type="title"/>
          </p:nvPr>
        </p:nvSpPr>
        <p:spPr/>
        <p:txBody>
          <a:bodyPr/>
          <a:lstStyle/>
          <a:p>
            <a:r>
              <a:rPr lang="en-US" smtClean="0"/>
              <a:t>Other Narcotic Analgesics</a:t>
            </a:r>
          </a:p>
        </p:txBody>
      </p:sp>
      <p:sp>
        <p:nvSpPr>
          <p:cNvPr id="354306" name="Rectangle 3"/>
          <p:cNvSpPr>
            <a:spLocks noGrp="1"/>
          </p:cNvSpPr>
          <p:nvPr>
            <p:ph type="body" idx="1"/>
          </p:nvPr>
        </p:nvSpPr>
        <p:spPr/>
        <p:txBody>
          <a:bodyPr/>
          <a:lstStyle/>
          <a:p>
            <a:endParaRPr lang="en-US" smtClean="0"/>
          </a:p>
        </p:txBody>
      </p:sp>
      <p:pic>
        <p:nvPicPr>
          <p:cNvPr id="354307" name="Picture 4" descr="vicodin"/>
          <p:cNvPicPr>
            <a:picLocks noChangeAspect="1" noChangeArrowheads="1"/>
          </p:cNvPicPr>
          <p:nvPr/>
        </p:nvPicPr>
        <p:blipFill>
          <a:blip r:embed="rId2"/>
          <a:srcRect/>
          <a:stretch>
            <a:fillRect/>
          </a:stretch>
        </p:blipFill>
        <p:spPr bwMode="auto">
          <a:xfrm>
            <a:off x="762000" y="4419600"/>
            <a:ext cx="2190750" cy="1638300"/>
          </a:xfrm>
          <a:prstGeom prst="rect">
            <a:avLst/>
          </a:prstGeom>
          <a:noFill/>
          <a:ln w="9525">
            <a:noFill/>
            <a:miter lim="800000"/>
            <a:headEnd/>
            <a:tailEnd/>
          </a:ln>
        </p:spPr>
      </p:pic>
      <p:pic>
        <p:nvPicPr>
          <p:cNvPr id="354308" name="Picture 5" descr="oxycodone"/>
          <p:cNvPicPr>
            <a:picLocks noChangeAspect="1" noChangeArrowheads="1"/>
          </p:cNvPicPr>
          <p:nvPr/>
        </p:nvPicPr>
        <p:blipFill>
          <a:blip r:embed="rId3"/>
          <a:srcRect/>
          <a:stretch>
            <a:fillRect/>
          </a:stretch>
        </p:blipFill>
        <p:spPr bwMode="auto">
          <a:xfrm>
            <a:off x="3200400" y="1828800"/>
            <a:ext cx="5029200" cy="4019550"/>
          </a:xfrm>
          <a:prstGeom prst="rect">
            <a:avLst/>
          </a:prstGeom>
          <a:noFill/>
          <a:ln w="9525">
            <a:noFill/>
            <a:miter lim="800000"/>
            <a:headEnd/>
            <a:tailEnd/>
          </a:ln>
        </p:spPr>
      </p:pic>
      <p:pic>
        <p:nvPicPr>
          <p:cNvPr id="354309" name="Picture 7" descr="DrugItem_8906"/>
          <p:cNvPicPr>
            <a:picLocks noChangeAspect="1" noChangeArrowheads="1"/>
          </p:cNvPicPr>
          <p:nvPr/>
        </p:nvPicPr>
        <p:blipFill>
          <a:blip r:embed="rId4"/>
          <a:srcRect/>
          <a:stretch>
            <a:fillRect/>
          </a:stretch>
        </p:blipFill>
        <p:spPr bwMode="auto">
          <a:xfrm>
            <a:off x="533400" y="1600200"/>
            <a:ext cx="27432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Codeine</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descr="C:\Users\gplumme\Desktop\code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38400"/>
            <a:ext cx="34290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743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p:cNvSpPr>
          <p:nvPr>
            <p:ph type="title"/>
          </p:nvPr>
        </p:nvSpPr>
        <p:spPr/>
        <p:txBody>
          <a:bodyPr/>
          <a:lstStyle/>
          <a:p>
            <a:r>
              <a:rPr lang="en-US" smtClean="0"/>
              <a:t>Summary of Narcotic Analgesics</a:t>
            </a:r>
          </a:p>
        </p:txBody>
      </p:sp>
      <p:sp>
        <p:nvSpPr>
          <p:cNvPr id="355330" name="Rectangle 3"/>
          <p:cNvSpPr>
            <a:spLocks noGrp="1"/>
          </p:cNvSpPr>
          <p:nvPr>
            <p:ph type="body" idx="1"/>
          </p:nvPr>
        </p:nvSpPr>
        <p:spPr/>
        <p:txBody>
          <a:bodyPr/>
          <a:lstStyle/>
          <a:p>
            <a:pPr>
              <a:buFont typeface="Arial" charset="0"/>
              <a:buNone/>
            </a:pPr>
            <a:r>
              <a:rPr lang="en-US" smtClean="0"/>
              <a:t>Signs of impairment include constricted pupils, droopy eyelids, on the nod, relaxed appearance, flaccid muscle tone, slow speech, delayed responses.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Naloxone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gplumme\Desktop\Nalox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362200"/>
            <a:ext cx="31242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068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p:cNvSpPr>
          <p:nvPr>
            <p:ph type="title"/>
          </p:nvPr>
        </p:nvSpPr>
        <p:spPr/>
        <p:txBody>
          <a:bodyPr/>
          <a:lstStyle/>
          <a:p>
            <a:r>
              <a:rPr lang="en-US" sz="4000" dirty="0" smtClean="0"/>
              <a:t>Narcotic Analgesic constricted pupils</a:t>
            </a:r>
          </a:p>
        </p:txBody>
      </p:sp>
      <p:sp>
        <p:nvSpPr>
          <p:cNvPr id="356354" name="Rectangle 3"/>
          <p:cNvSpPr>
            <a:spLocks noGrp="1"/>
          </p:cNvSpPr>
          <p:nvPr>
            <p:ph type="body" idx="1"/>
          </p:nvPr>
        </p:nvSpPr>
        <p:spPr/>
        <p:txBody>
          <a:bodyPr/>
          <a:lstStyle/>
          <a:p>
            <a:endParaRPr lang="en-US" smtClean="0"/>
          </a:p>
        </p:txBody>
      </p:sp>
      <p:pic>
        <p:nvPicPr>
          <p:cNvPr id="356355" name="Picture 4" descr="constricted pupils"/>
          <p:cNvPicPr>
            <a:picLocks noChangeAspect="1" noChangeArrowheads="1"/>
          </p:cNvPicPr>
          <p:nvPr/>
        </p:nvPicPr>
        <p:blipFill>
          <a:blip r:embed="rId2"/>
          <a:srcRect/>
          <a:stretch>
            <a:fillRect/>
          </a:stretch>
        </p:blipFill>
        <p:spPr bwMode="auto">
          <a:xfrm>
            <a:off x="3124200" y="2362200"/>
            <a:ext cx="2895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p:cNvSpPr>
          <p:nvPr>
            <p:ph type="title"/>
          </p:nvPr>
        </p:nvSpPr>
        <p:spPr/>
        <p:txBody>
          <a:bodyPr/>
          <a:lstStyle/>
          <a:p>
            <a:r>
              <a:rPr lang="en-US" sz="4000" smtClean="0"/>
              <a:t>How normally functioning pupils work</a:t>
            </a:r>
          </a:p>
        </p:txBody>
      </p:sp>
      <p:sp>
        <p:nvSpPr>
          <p:cNvPr id="357378" name="Rectangle 3"/>
          <p:cNvSpPr>
            <a:spLocks noGrp="1"/>
          </p:cNvSpPr>
          <p:nvPr>
            <p:ph type="body" idx="1"/>
          </p:nvPr>
        </p:nvSpPr>
        <p:spPr/>
        <p:txBody>
          <a:bodyPr/>
          <a:lstStyle/>
          <a:p>
            <a:pPr>
              <a:buFont typeface="Arial" charset="0"/>
              <a:buNone/>
            </a:pPr>
            <a:r>
              <a:rPr lang="en-US" smtClean="0"/>
              <a:t>The pupils naturally open and close based on lighting conditions.  In bright sunlight, the pupils constrict to limit the amount of light let into the eye.  In darkness, the pupils open wide to gather as much light as possible.</a:t>
            </a:r>
          </a:p>
        </p:txBody>
      </p:sp>
      <p:pic>
        <p:nvPicPr>
          <p:cNvPr id="357379" name="Picture 4" descr="ANd9GcT8FZBEw1EsaZvLW5-73EQ5glKkhkIs83cVH7CZN-ploYqZSiqzhUYrZkw0">
            <a:hlinkClick r:id="rId2"/>
          </p:cNvPr>
          <p:cNvPicPr>
            <a:picLocks noChangeAspect="1" noChangeArrowheads="1"/>
          </p:cNvPicPr>
          <p:nvPr/>
        </p:nvPicPr>
        <p:blipFill>
          <a:blip r:embed="rId3"/>
          <a:srcRect/>
          <a:stretch>
            <a:fillRect/>
          </a:stretch>
        </p:blipFill>
        <p:spPr bwMode="auto">
          <a:xfrm>
            <a:off x="1143000" y="4495800"/>
            <a:ext cx="3124200" cy="2057400"/>
          </a:xfrm>
          <a:prstGeom prst="rect">
            <a:avLst/>
          </a:prstGeom>
          <a:noFill/>
          <a:ln w="9525">
            <a:noFill/>
            <a:miter lim="800000"/>
            <a:headEnd/>
            <a:tailEnd/>
          </a:ln>
        </p:spPr>
      </p:pic>
      <p:pic>
        <p:nvPicPr>
          <p:cNvPr id="357380" name="Picture 6" descr="ANd9GcT7JBWxd2ogsux_HgiSAm7mIRdmFqy3ax3zgnfvMfl_A4ZRfZq9zjlXIQc6">
            <a:hlinkClick r:id="rId4"/>
          </p:cNvPr>
          <p:cNvPicPr>
            <a:picLocks noChangeAspect="1" noChangeArrowheads="1"/>
          </p:cNvPicPr>
          <p:nvPr/>
        </p:nvPicPr>
        <p:blipFill>
          <a:blip r:embed="rId5"/>
          <a:srcRect/>
          <a:stretch>
            <a:fillRect/>
          </a:stretch>
        </p:blipFill>
        <p:spPr bwMode="auto">
          <a:xfrm>
            <a:off x="4648200" y="4495800"/>
            <a:ext cx="34290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p:cNvSpPr>
          <p:nvPr>
            <p:ph type="title"/>
          </p:nvPr>
        </p:nvSpPr>
        <p:spPr/>
        <p:txBody>
          <a:bodyPr/>
          <a:lstStyle/>
          <a:p>
            <a:r>
              <a:rPr lang="en-US" sz="4000" smtClean="0"/>
              <a:t>Drugs that affect pupil size also impact a person’s ability to drive safely!</a:t>
            </a:r>
          </a:p>
        </p:txBody>
      </p:sp>
      <p:sp>
        <p:nvSpPr>
          <p:cNvPr id="358402" name="Rectangle 3"/>
          <p:cNvSpPr>
            <a:spLocks noGrp="1"/>
          </p:cNvSpPr>
          <p:nvPr>
            <p:ph type="body" idx="1"/>
          </p:nvPr>
        </p:nvSpPr>
        <p:spPr/>
        <p:txBody>
          <a:bodyPr/>
          <a:lstStyle/>
          <a:p>
            <a:r>
              <a:rPr lang="en-US" smtClean="0"/>
              <a:t>A person taking a drug that dilates pupils will have difficulty seeing in bright sunlight… or with oncoming headlights at night.</a:t>
            </a:r>
          </a:p>
          <a:p>
            <a:r>
              <a:rPr lang="en-US" smtClean="0"/>
              <a:t>A person taking a drug that constricts pupil size will have difficulty seeing, particularly at night because their pupils will not open wide to gather light.</a:t>
            </a:r>
          </a:p>
        </p:txBody>
      </p:sp>
      <p:pic>
        <p:nvPicPr>
          <p:cNvPr id="358403" name="Picture 4" descr="dilated pupils 1"/>
          <p:cNvPicPr>
            <a:picLocks noChangeAspect="1" noChangeArrowheads="1"/>
          </p:cNvPicPr>
          <p:nvPr/>
        </p:nvPicPr>
        <p:blipFill>
          <a:blip r:embed="rId2"/>
          <a:srcRect/>
          <a:stretch>
            <a:fillRect/>
          </a:stretch>
        </p:blipFill>
        <p:spPr bwMode="auto">
          <a:xfrm>
            <a:off x="838200" y="5410200"/>
            <a:ext cx="3581400" cy="1752600"/>
          </a:xfrm>
          <a:prstGeom prst="rect">
            <a:avLst/>
          </a:prstGeom>
          <a:noFill/>
          <a:ln w="9525">
            <a:noFill/>
            <a:miter lim="800000"/>
            <a:headEnd/>
            <a:tailEnd/>
          </a:ln>
        </p:spPr>
      </p:pic>
      <p:pic>
        <p:nvPicPr>
          <p:cNvPr id="358404" name="Picture 4" descr="constricted pupils"/>
          <p:cNvPicPr>
            <a:picLocks noChangeAspect="1" noChangeArrowheads="1"/>
          </p:cNvPicPr>
          <p:nvPr/>
        </p:nvPicPr>
        <p:blipFill>
          <a:blip r:embed="rId3"/>
          <a:srcRect/>
          <a:stretch>
            <a:fillRect/>
          </a:stretch>
        </p:blipFill>
        <p:spPr bwMode="auto">
          <a:xfrm>
            <a:off x="5029200" y="5334000"/>
            <a:ext cx="2895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p:cNvSpPr>
          <p:nvPr>
            <p:ph type="title"/>
          </p:nvPr>
        </p:nvSpPr>
        <p:spPr/>
        <p:txBody>
          <a:bodyPr/>
          <a:lstStyle/>
          <a:p>
            <a:r>
              <a:rPr lang="en-US" sz="4000" smtClean="0"/>
              <a:t>Another drug induced vision problem affecting the ability to drive safely	</a:t>
            </a:r>
          </a:p>
        </p:txBody>
      </p:sp>
      <p:sp>
        <p:nvSpPr>
          <p:cNvPr id="359426" name="Rectangle 3"/>
          <p:cNvSpPr>
            <a:spLocks noGrp="1"/>
          </p:cNvSpPr>
          <p:nvPr>
            <p:ph type="body" idx="1"/>
          </p:nvPr>
        </p:nvSpPr>
        <p:spPr/>
        <p:txBody>
          <a:bodyPr/>
          <a:lstStyle/>
          <a:p>
            <a:pPr>
              <a:buFont typeface="Arial" charset="0"/>
              <a:buNone/>
            </a:pPr>
            <a:r>
              <a:rPr lang="en-US" smtClean="0"/>
              <a:t>Horizontal Haze Nystagmus-</a:t>
            </a:r>
          </a:p>
          <a:p>
            <a:pPr>
              <a:buFont typeface="Arial" charset="0"/>
              <a:buNone/>
            </a:pPr>
            <a:endParaRPr lang="en-US" smtClean="0"/>
          </a:p>
          <a:p>
            <a:pPr>
              <a:buFont typeface="Arial" charset="0"/>
              <a:buNone/>
            </a:pPr>
            <a:r>
              <a:rPr lang="en-US" smtClean="0"/>
              <a:t>This is an involuntary jerking of the eyes as they track an object moving horizontally….</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p:cNvSpPr>
          <p:nvPr>
            <p:ph type="title"/>
          </p:nvPr>
        </p:nvSpPr>
        <p:spPr/>
        <p:txBody>
          <a:bodyPr/>
          <a:lstStyle/>
          <a:p>
            <a:r>
              <a:rPr lang="en-US" smtClean="0"/>
              <a:t>Horizontal Gaze Nystagmus</a:t>
            </a:r>
          </a:p>
        </p:txBody>
      </p:sp>
      <p:sp>
        <p:nvSpPr>
          <p:cNvPr id="360450" name="Rectangle 3"/>
          <p:cNvSpPr>
            <a:spLocks noGrp="1"/>
          </p:cNvSpPr>
          <p:nvPr>
            <p:ph type="body" idx="1"/>
          </p:nvPr>
        </p:nvSpPr>
        <p:spPr/>
        <p:txBody>
          <a:bodyPr/>
          <a:lstStyle/>
          <a:p>
            <a:pPr>
              <a:buFont typeface="Arial" charset="0"/>
              <a:buNone/>
            </a:pPr>
            <a:r>
              <a:rPr lang="en-US" dirty="0" smtClean="0"/>
              <a:t>As the eyes track the horizontally moving object, they lag behind and are constantly trying to catch up due to impairment of the muscles controlling eye movement, causing them to “skip” toward the object.  With each skip, vision and tracking is affected.</a:t>
            </a:r>
          </a:p>
        </p:txBody>
      </p:sp>
      <p:pic>
        <p:nvPicPr>
          <p:cNvPr id="360451" name="Picture 5" descr="Preventable_3D_lomg.jpg"/>
          <p:cNvPicPr>
            <a:picLocks noChangeAspect="1" noChangeArrowheads="1"/>
          </p:cNvPicPr>
          <p:nvPr/>
        </p:nvPicPr>
        <p:blipFill>
          <a:blip r:embed="rId2"/>
          <a:srcRect/>
          <a:stretch>
            <a:fillRect/>
          </a:stretch>
        </p:blipFill>
        <p:spPr bwMode="auto">
          <a:xfrm>
            <a:off x="2133600" y="4648200"/>
            <a:ext cx="4762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p:cNvSpPr>
          <p:nvPr>
            <p:ph type="title"/>
          </p:nvPr>
        </p:nvSpPr>
        <p:spPr/>
        <p:txBody>
          <a:bodyPr/>
          <a:lstStyle/>
          <a:p>
            <a:r>
              <a:rPr lang="en-US" smtClean="0"/>
              <a:t>The Oregon DUII Problem</a:t>
            </a:r>
          </a:p>
        </p:txBody>
      </p:sp>
      <p:sp>
        <p:nvSpPr>
          <p:cNvPr id="300034" name="Rectangle 3"/>
          <p:cNvSpPr>
            <a:spLocks noGrp="1"/>
          </p:cNvSpPr>
          <p:nvPr>
            <p:ph type="body" idx="1"/>
          </p:nvPr>
        </p:nvSpPr>
        <p:spPr/>
        <p:txBody>
          <a:bodyPr/>
          <a:lstStyle/>
          <a:p>
            <a:pPr eaLnBrk="1" hangingPunct="1"/>
            <a:r>
              <a:rPr lang="en-US" altLang="en-US" dirty="0" smtClean="0"/>
              <a:t>In 2015, 445 people were killed in fatal traffic crashes on Oregon roads.</a:t>
            </a:r>
          </a:p>
          <a:p>
            <a:pPr eaLnBrk="1" hangingPunct="1"/>
            <a:r>
              <a:rPr lang="en-US" altLang="en-US" dirty="0" smtClean="0"/>
              <a:t>155 of those traffic crashes (35%) involved at least one alcohol impaired driver.</a:t>
            </a:r>
          </a:p>
          <a:p>
            <a:pPr eaLnBrk="1" hangingPunct="1"/>
            <a:r>
              <a:rPr lang="en-US" altLang="en-US" dirty="0" smtClean="0"/>
              <a:t> The total for 2016 is 495 fatalities- up 58% from 2013 statistics (313)</a:t>
            </a:r>
          </a:p>
          <a:p>
            <a:pPr eaLnBrk="1" hangingPunct="1"/>
            <a:r>
              <a:rPr lang="en-US" altLang="en-US" dirty="0" smtClean="0"/>
              <a:t>154 of those fatal crashes (31%) involved at least one alcohol impaired driver.</a:t>
            </a:r>
          </a:p>
          <a:p>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Gaze </a:t>
            </a:r>
            <a:r>
              <a:rPr lang="en-US" dirty="0" err="1" smtClean="0"/>
              <a:t>Nystagmus</a:t>
            </a:r>
            <a:r>
              <a:rPr lang="en-US" dirty="0" smtClean="0"/>
              <a:t> Test</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descr="C:\Users\gplumme\Desktop\H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590800"/>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704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p:cNvSpPr>
          <p:nvPr>
            <p:ph type="title"/>
          </p:nvPr>
        </p:nvSpPr>
        <p:spPr/>
        <p:txBody>
          <a:bodyPr/>
          <a:lstStyle/>
          <a:p>
            <a:r>
              <a:rPr lang="en-US" smtClean="0"/>
              <a:t>Horizontal Gaze Nystagmus</a:t>
            </a:r>
          </a:p>
        </p:txBody>
      </p:sp>
      <p:sp>
        <p:nvSpPr>
          <p:cNvPr id="361474" name="Rectangle 3"/>
          <p:cNvSpPr>
            <a:spLocks noGrp="1"/>
          </p:cNvSpPr>
          <p:nvPr>
            <p:ph type="body" idx="1"/>
          </p:nvPr>
        </p:nvSpPr>
        <p:spPr/>
        <p:txBody>
          <a:bodyPr/>
          <a:lstStyle/>
          <a:p>
            <a:pPr>
              <a:lnSpc>
                <a:spcPct val="90000"/>
              </a:lnSpc>
              <a:buFont typeface="Arial" charset="0"/>
              <a:buNone/>
            </a:pPr>
            <a:r>
              <a:rPr lang="en-US" smtClean="0"/>
              <a:t>The drug categories that produce HGN include:</a:t>
            </a:r>
          </a:p>
          <a:p>
            <a:pPr>
              <a:lnSpc>
                <a:spcPct val="90000"/>
              </a:lnSpc>
              <a:buFont typeface="Arial" charset="0"/>
              <a:buNone/>
            </a:pPr>
            <a:endParaRPr lang="en-US" smtClean="0"/>
          </a:p>
          <a:p>
            <a:pPr>
              <a:lnSpc>
                <a:spcPct val="90000"/>
              </a:lnSpc>
              <a:buFont typeface="Arial" charset="0"/>
              <a:buNone/>
            </a:pPr>
            <a:r>
              <a:rPr lang="en-US" smtClean="0"/>
              <a:t>-CNS-Depressants (including alcohol)</a:t>
            </a:r>
          </a:p>
          <a:p>
            <a:pPr>
              <a:lnSpc>
                <a:spcPct val="90000"/>
              </a:lnSpc>
              <a:buFont typeface="Arial" charset="0"/>
              <a:buNone/>
            </a:pPr>
            <a:r>
              <a:rPr lang="en-US" smtClean="0"/>
              <a:t>-Inhalants</a:t>
            </a:r>
          </a:p>
          <a:p>
            <a:pPr>
              <a:lnSpc>
                <a:spcPct val="90000"/>
              </a:lnSpc>
              <a:buFont typeface="Arial" charset="0"/>
              <a:buNone/>
            </a:pPr>
            <a:r>
              <a:rPr lang="en-US" smtClean="0"/>
              <a:t>-Dissociative Anesthetics</a:t>
            </a:r>
          </a:p>
          <a:p>
            <a:pPr>
              <a:lnSpc>
                <a:spcPct val="90000"/>
              </a:lnSpc>
              <a:buFont typeface="Arial" charset="0"/>
              <a:buNone/>
            </a:pPr>
            <a:endParaRPr lang="en-US" smtClean="0"/>
          </a:p>
          <a:p>
            <a:pPr>
              <a:lnSpc>
                <a:spcPct val="90000"/>
              </a:lnSpc>
              <a:buFont typeface="Arial" charset="0"/>
              <a:buNone/>
            </a:pPr>
            <a:r>
              <a:rPr lang="en-US" smtClean="0"/>
              <a:t>VGN also occurs indicating a high dose of the impairing substance for that individual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p:cNvSpPr>
          <p:nvPr>
            <p:ph type="title"/>
          </p:nvPr>
        </p:nvSpPr>
        <p:spPr/>
        <p:txBody>
          <a:bodyPr/>
          <a:lstStyle/>
          <a:p>
            <a:r>
              <a:rPr lang="en-US" smtClean="0"/>
              <a:t>INHALANTS</a:t>
            </a:r>
          </a:p>
        </p:txBody>
      </p:sp>
      <p:sp>
        <p:nvSpPr>
          <p:cNvPr id="362498" name="Rectangle 3"/>
          <p:cNvSpPr>
            <a:spLocks noGrp="1"/>
          </p:cNvSpPr>
          <p:nvPr>
            <p:ph type="body" idx="1"/>
          </p:nvPr>
        </p:nvSpPr>
        <p:spPr/>
        <p:txBody>
          <a:bodyPr/>
          <a:lstStyle/>
          <a:p>
            <a:pPr>
              <a:buFont typeface="Arial" charset="0"/>
              <a:buNone/>
            </a:pPr>
            <a:endParaRPr lang="en-US" smtClean="0"/>
          </a:p>
        </p:txBody>
      </p:sp>
      <p:pic>
        <p:nvPicPr>
          <p:cNvPr id="362499" name="Picture 4" descr="huffing"/>
          <p:cNvPicPr>
            <a:picLocks noChangeAspect="1" noChangeArrowheads="1"/>
          </p:cNvPicPr>
          <p:nvPr/>
        </p:nvPicPr>
        <p:blipFill>
          <a:blip r:embed="rId2"/>
          <a:srcRect/>
          <a:stretch>
            <a:fillRect/>
          </a:stretch>
        </p:blipFill>
        <p:spPr bwMode="auto">
          <a:xfrm>
            <a:off x="2667000" y="2133600"/>
            <a:ext cx="3962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p:cNvSpPr>
          <p:nvPr>
            <p:ph type="title"/>
          </p:nvPr>
        </p:nvSpPr>
        <p:spPr>
          <a:xfrm>
            <a:off x="457200" y="274638"/>
            <a:ext cx="8229600" cy="1554162"/>
          </a:xfrm>
        </p:spPr>
        <p:txBody>
          <a:bodyPr/>
          <a:lstStyle/>
          <a:p>
            <a:r>
              <a:rPr lang="en-US" sz="4000" smtClean="0"/>
              <a:t>Inhalants are primarily common household substances that are easy to</a:t>
            </a:r>
            <a:br>
              <a:rPr lang="en-US" sz="4000" smtClean="0"/>
            </a:br>
            <a:r>
              <a:rPr lang="en-US" sz="4000" smtClean="0"/>
              <a:t>obtain… </a:t>
            </a:r>
          </a:p>
        </p:txBody>
      </p:sp>
      <p:sp>
        <p:nvSpPr>
          <p:cNvPr id="363522" name="Rectangle 3"/>
          <p:cNvSpPr>
            <a:spLocks noGrp="1"/>
          </p:cNvSpPr>
          <p:nvPr>
            <p:ph type="body" idx="1"/>
          </p:nvPr>
        </p:nvSpPr>
        <p:spPr>
          <a:xfrm>
            <a:off x="457200" y="2286000"/>
            <a:ext cx="8229600" cy="3840163"/>
          </a:xfrm>
        </p:spPr>
        <p:txBody>
          <a:bodyPr/>
          <a:lstStyle/>
          <a:p>
            <a:endParaRPr lang="en-US" smtClean="0"/>
          </a:p>
        </p:txBody>
      </p:sp>
      <p:pic>
        <p:nvPicPr>
          <p:cNvPr id="363523" name="Picture 5" descr="inhalants1"/>
          <p:cNvPicPr>
            <a:picLocks noChangeAspect="1" noChangeArrowheads="1"/>
          </p:cNvPicPr>
          <p:nvPr/>
        </p:nvPicPr>
        <p:blipFill>
          <a:blip r:embed="rId2"/>
          <a:srcRect/>
          <a:stretch>
            <a:fillRect/>
          </a:stretch>
        </p:blipFill>
        <p:spPr bwMode="auto">
          <a:xfrm>
            <a:off x="1981200" y="2514600"/>
            <a:ext cx="48006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gplumme\Desktop\teendrugs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71600"/>
            <a:ext cx="5791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918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p:cNvSpPr>
          <p:nvPr>
            <p:ph type="title"/>
          </p:nvPr>
        </p:nvSpPr>
        <p:spPr/>
        <p:txBody>
          <a:bodyPr/>
          <a:lstStyle/>
          <a:p>
            <a:r>
              <a:rPr lang="en-US" sz="4000" smtClean="0"/>
              <a:t>Hardcore huffers often look like this!</a:t>
            </a:r>
          </a:p>
        </p:txBody>
      </p:sp>
      <p:sp>
        <p:nvSpPr>
          <p:cNvPr id="364546" name="Rectangle 3"/>
          <p:cNvSpPr>
            <a:spLocks noGrp="1"/>
          </p:cNvSpPr>
          <p:nvPr>
            <p:ph type="body" idx="1"/>
          </p:nvPr>
        </p:nvSpPr>
        <p:spPr/>
        <p:txBody>
          <a:bodyPr/>
          <a:lstStyle/>
          <a:p>
            <a:endParaRPr lang="en-US" smtClean="0"/>
          </a:p>
        </p:txBody>
      </p:sp>
      <p:pic>
        <p:nvPicPr>
          <p:cNvPr id="364547" name="Picture 4" descr="inhalants 3"/>
          <p:cNvPicPr>
            <a:picLocks noChangeAspect="1" noChangeArrowheads="1"/>
          </p:cNvPicPr>
          <p:nvPr/>
        </p:nvPicPr>
        <p:blipFill>
          <a:blip r:embed="rId2"/>
          <a:srcRect/>
          <a:stretch>
            <a:fillRect/>
          </a:stretch>
        </p:blipFill>
        <p:spPr bwMode="auto">
          <a:xfrm>
            <a:off x="4114800" y="2057400"/>
            <a:ext cx="3276600" cy="3352800"/>
          </a:xfrm>
          <a:prstGeom prst="rect">
            <a:avLst/>
          </a:prstGeom>
          <a:noFill/>
          <a:ln w="9525">
            <a:noFill/>
            <a:miter lim="800000"/>
            <a:headEnd/>
            <a:tailEnd/>
          </a:ln>
        </p:spPr>
      </p:pic>
      <p:pic>
        <p:nvPicPr>
          <p:cNvPr id="364548" name="Picture 5" descr="huffer2"/>
          <p:cNvPicPr>
            <a:picLocks noChangeAspect="1" noChangeArrowheads="1"/>
          </p:cNvPicPr>
          <p:nvPr/>
        </p:nvPicPr>
        <p:blipFill>
          <a:blip r:embed="rId3"/>
          <a:srcRect/>
          <a:stretch>
            <a:fillRect/>
          </a:stretch>
        </p:blipFill>
        <p:spPr bwMode="auto">
          <a:xfrm>
            <a:off x="1676400" y="2438400"/>
            <a:ext cx="1990725"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Abuse of other Aerosols	</a:t>
            </a:r>
            <a:endParaRPr lang="en-US" dirty="0"/>
          </a:p>
        </p:txBody>
      </p:sp>
      <p:pic>
        <p:nvPicPr>
          <p:cNvPr id="9218" name="Picture 2" descr="C:\Users\gplumme\Desktop\Huff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505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360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p:cNvSpPr>
          <p:nvPr>
            <p:ph type="title"/>
          </p:nvPr>
        </p:nvSpPr>
        <p:spPr/>
        <p:txBody>
          <a:bodyPr/>
          <a:lstStyle/>
          <a:p>
            <a:r>
              <a:rPr lang="en-US" smtClean="0"/>
              <a:t>Dust off abuse is very common</a:t>
            </a:r>
          </a:p>
        </p:txBody>
      </p:sp>
      <p:sp>
        <p:nvSpPr>
          <p:cNvPr id="367618" name="Rectangle 3"/>
          <p:cNvSpPr>
            <a:spLocks noGrp="1"/>
          </p:cNvSpPr>
          <p:nvPr>
            <p:ph type="body" idx="1"/>
          </p:nvPr>
        </p:nvSpPr>
        <p:spPr/>
        <p:txBody>
          <a:bodyPr/>
          <a:lstStyle/>
          <a:p>
            <a:endParaRPr lang="en-US" smtClean="0"/>
          </a:p>
        </p:txBody>
      </p:sp>
      <p:pic>
        <p:nvPicPr>
          <p:cNvPr id="367619" name="Picture 4" descr="dust off"/>
          <p:cNvPicPr>
            <a:picLocks noChangeAspect="1" noChangeArrowheads="1"/>
          </p:cNvPicPr>
          <p:nvPr/>
        </p:nvPicPr>
        <p:blipFill>
          <a:blip r:embed="rId2"/>
          <a:srcRect/>
          <a:stretch>
            <a:fillRect/>
          </a:stretch>
        </p:blipFill>
        <p:spPr bwMode="auto">
          <a:xfrm>
            <a:off x="2209800" y="1981200"/>
            <a:ext cx="4724400" cy="3733800"/>
          </a:xfrm>
          <a:prstGeom prst="rect">
            <a:avLst/>
          </a:prstGeom>
          <a:noFill/>
          <a:ln w="9525">
            <a:noFill/>
            <a:miter lim="800000"/>
            <a:headEnd/>
            <a:tailEnd/>
          </a:ln>
        </p:spPr>
      </p:pic>
    </p:spTree>
    <p:extLst>
      <p:ext uri="{BB962C8B-B14F-4D97-AF65-F5344CB8AC3E}">
        <p14:creationId xmlns:p14="http://schemas.microsoft.com/office/powerpoint/2010/main" val="19876536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from Whip Cream </a:t>
            </a:r>
            <a:r>
              <a:rPr lang="en-US" dirty="0" err="1" smtClean="0"/>
              <a:t>Cannisters</a:t>
            </a:r>
            <a:endParaRPr lang="en-US" dirty="0"/>
          </a:p>
        </p:txBody>
      </p:sp>
      <p:pic>
        <p:nvPicPr>
          <p:cNvPr id="10242" name="Picture 2" descr="C:\Users\gplumme\Desktop\Huffer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4216" y="1600200"/>
            <a:ext cx="681556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153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inhalants 4"/>
          <p:cNvPicPr>
            <a:picLocks noGrp="1" noChangeAspect="1" noChangeArrowheads="1"/>
          </p:cNvPicPr>
          <p:nvPr>
            <p:ph idx="1"/>
          </p:nvPr>
        </p:nvPicPr>
        <p:blipFill>
          <a:blip r:embed="rId2"/>
          <a:srcRect/>
          <a:stretch>
            <a:fillRect/>
          </a:stretch>
        </p:blipFill>
        <p:spPr bwMode="auto">
          <a:xfrm>
            <a:off x="2133600" y="1912461"/>
            <a:ext cx="4876800" cy="3901440"/>
          </a:xfrm>
          <a:prstGeom prst="rect">
            <a:avLst/>
          </a:prstGeom>
          <a:noFill/>
          <a:ln w="9525">
            <a:noFill/>
            <a:miter lim="800000"/>
            <a:headEnd/>
            <a:tailEnd/>
          </a:ln>
        </p:spPr>
      </p:pic>
    </p:spTree>
    <p:extLst>
      <p:ext uri="{BB962C8B-B14F-4D97-AF65-F5344CB8AC3E}">
        <p14:creationId xmlns:p14="http://schemas.microsoft.com/office/powerpoint/2010/main" val="3516732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MADD Statistics</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E:\tfd\MA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133600"/>
            <a:ext cx="48006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517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Concerns - Inhalants</a:t>
            </a:r>
            <a:endParaRPr lang="en-US" dirty="0"/>
          </a:p>
        </p:txBody>
      </p:sp>
      <p:pic>
        <p:nvPicPr>
          <p:cNvPr id="11266" name="Picture 2" descr="C:\Users\gplumme\Desktop\Inhalen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9393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p:cNvSpPr>
          <p:nvPr>
            <p:ph type="title"/>
          </p:nvPr>
        </p:nvSpPr>
        <p:spPr/>
        <p:txBody>
          <a:bodyPr/>
          <a:lstStyle/>
          <a:p>
            <a:r>
              <a:rPr lang="en-US" sz="4000" smtClean="0"/>
              <a:t>Some additional inhalants sold at “head shops”</a:t>
            </a:r>
          </a:p>
        </p:txBody>
      </p:sp>
      <p:sp>
        <p:nvSpPr>
          <p:cNvPr id="365570" name="Rectangle 3"/>
          <p:cNvSpPr>
            <a:spLocks noGrp="1"/>
          </p:cNvSpPr>
          <p:nvPr>
            <p:ph type="body" idx="1"/>
          </p:nvPr>
        </p:nvSpPr>
        <p:spPr/>
        <p:txBody>
          <a:bodyPr/>
          <a:lstStyle/>
          <a:p>
            <a:endParaRPr lang="en-US" smtClean="0"/>
          </a:p>
        </p:txBody>
      </p:sp>
      <p:pic>
        <p:nvPicPr>
          <p:cNvPr id="365571" name="Picture 4" descr="inhalants2"/>
          <p:cNvPicPr>
            <a:picLocks noChangeAspect="1" noChangeArrowheads="1"/>
          </p:cNvPicPr>
          <p:nvPr/>
        </p:nvPicPr>
        <p:blipFill>
          <a:blip r:embed="rId2"/>
          <a:srcRect/>
          <a:stretch>
            <a:fillRect/>
          </a:stretch>
        </p:blipFill>
        <p:spPr bwMode="auto">
          <a:xfrm>
            <a:off x="2667000" y="2438400"/>
            <a:ext cx="36576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p:cNvSpPr>
          <p:nvPr>
            <p:ph type="title"/>
          </p:nvPr>
        </p:nvSpPr>
        <p:spPr/>
        <p:txBody>
          <a:bodyPr/>
          <a:lstStyle/>
          <a:p>
            <a:r>
              <a:rPr lang="en-US" smtClean="0"/>
              <a:t>Summary of Inhalant Impairment</a:t>
            </a:r>
          </a:p>
        </p:txBody>
      </p:sp>
      <p:sp>
        <p:nvSpPr>
          <p:cNvPr id="368642" name="Rectangle 3"/>
          <p:cNvSpPr>
            <a:spLocks noGrp="1"/>
          </p:cNvSpPr>
          <p:nvPr>
            <p:ph type="body" idx="1"/>
          </p:nvPr>
        </p:nvSpPr>
        <p:spPr/>
        <p:txBody>
          <a:bodyPr/>
          <a:lstStyle/>
          <a:p>
            <a:pPr>
              <a:lnSpc>
                <a:spcPct val="90000"/>
              </a:lnSpc>
              <a:buFont typeface="Arial" charset="0"/>
              <a:buNone/>
            </a:pPr>
            <a:r>
              <a:rPr lang="en-US" dirty="0" smtClean="0"/>
              <a:t>Confused, disoriented, unresponsive, slurred speech, incomplete verbal responses, droopy eyelids, dazed appearance, uncoordinated.  May appear to be extreme alcohol intoxication.  May have a distinct odor of the impairing substance.</a:t>
            </a:r>
          </a:p>
          <a:p>
            <a:pPr>
              <a:lnSpc>
                <a:spcPct val="90000"/>
              </a:lnSpc>
              <a:buFont typeface="Arial" charset="0"/>
              <a:buNone/>
            </a:pPr>
            <a:r>
              <a:rPr lang="en-US" dirty="0" smtClean="0"/>
              <a:t>Signs of impairment may dissipate very rapidly, and the person’s condition may improve as you are talking to them.</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gplumme\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62200"/>
            <a:ext cx="43433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629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p:cNvSpPr>
          <p:nvPr>
            <p:ph type="title"/>
          </p:nvPr>
        </p:nvSpPr>
        <p:spPr/>
        <p:txBody>
          <a:bodyPr/>
          <a:lstStyle/>
          <a:p>
            <a:r>
              <a:rPr lang="en-US" dirty="0" err="1" smtClean="0"/>
              <a:t>Legalise</a:t>
            </a:r>
            <a:r>
              <a:rPr lang="en-US" dirty="0" smtClean="0"/>
              <a:t> Cannabis? </a:t>
            </a:r>
          </a:p>
        </p:txBody>
      </p:sp>
      <p:sp>
        <p:nvSpPr>
          <p:cNvPr id="370690" name="Rectangle 3"/>
          <p:cNvSpPr>
            <a:spLocks noGrp="1"/>
          </p:cNvSpPr>
          <p:nvPr>
            <p:ph type="body" idx="1"/>
          </p:nvPr>
        </p:nvSpPr>
        <p:spPr/>
        <p:txBody>
          <a:bodyPr/>
          <a:lstStyle/>
          <a:p>
            <a:endParaRPr lang="en-US" smtClean="0"/>
          </a:p>
        </p:txBody>
      </p:sp>
      <p:pic>
        <p:nvPicPr>
          <p:cNvPr id="370691" name="Picture 5"/>
          <p:cNvPicPr>
            <a:picLocks noChangeAspect="1" noChangeArrowheads="1"/>
          </p:cNvPicPr>
          <p:nvPr/>
        </p:nvPicPr>
        <p:blipFill>
          <a:blip r:embed="rId2"/>
          <a:srcRect/>
          <a:stretch>
            <a:fillRect/>
          </a:stretch>
        </p:blipFill>
        <p:spPr bwMode="auto">
          <a:xfrm>
            <a:off x="914400" y="2590800"/>
            <a:ext cx="4114800" cy="2590800"/>
          </a:xfrm>
          <a:prstGeom prst="rect">
            <a:avLst/>
          </a:prstGeom>
          <a:noFill/>
          <a:ln w="9525">
            <a:noFill/>
            <a:miter lim="800000"/>
            <a:headEnd/>
            <a:tailEnd/>
          </a:ln>
        </p:spPr>
      </p:pic>
      <p:pic>
        <p:nvPicPr>
          <p:cNvPr id="370692" name="Picture 6" descr="cannabis 4"/>
          <p:cNvPicPr>
            <a:picLocks noChangeAspect="1" noChangeArrowheads="1"/>
          </p:cNvPicPr>
          <p:nvPr/>
        </p:nvPicPr>
        <p:blipFill>
          <a:blip r:embed="rId3"/>
          <a:srcRect/>
          <a:stretch>
            <a:fillRect/>
          </a:stretch>
        </p:blipFill>
        <p:spPr bwMode="auto">
          <a:xfrm>
            <a:off x="5410200" y="2590800"/>
            <a:ext cx="26670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First Week of Legal Sales</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gplumme\Desktop\Cannabis reven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4600"/>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942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p:cNvSpPr>
          <p:nvPr>
            <p:ph type="title"/>
          </p:nvPr>
        </p:nvSpPr>
        <p:spPr/>
        <p:txBody>
          <a:bodyPr/>
          <a:lstStyle/>
          <a:p>
            <a:r>
              <a:rPr lang="en-US" dirty="0" smtClean="0"/>
              <a:t>Cannabis Dispensaries</a:t>
            </a:r>
          </a:p>
        </p:txBody>
      </p:sp>
      <p:sp>
        <p:nvSpPr>
          <p:cNvPr id="678915" name="Rectangle 3"/>
          <p:cNvSpPr>
            <a:spLocks noGrp="1"/>
          </p:cNvSpPr>
          <p:nvPr>
            <p:ph type="body" idx="1"/>
          </p:nvPr>
        </p:nvSpPr>
        <p:spPr/>
        <p:txBody>
          <a:bodyPr/>
          <a:lstStyle/>
          <a:p>
            <a:endParaRPr lang="en-US" dirty="0" smtClean="0"/>
          </a:p>
        </p:txBody>
      </p:sp>
      <p:pic>
        <p:nvPicPr>
          <p:cNvPr id="4099" name="Picture 3" descr="C:\Users\gplumme\Desktop\dispens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28850"/>
            <a:ext cx="32766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gplumme\Desktop\marijuana-edibl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8850"/>
            <a:ext cx="3429000" cy="323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descr="C:\Users\gplumme\Desktop\Products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438400"/>
            <a:ext cx="35052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173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 Dispensary Labels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gplumme\Desktop\label-2-e134602982316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5324475"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099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Label</a:t>
            </a:r>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gplumme\Desktop\Decode-Cannabis-Label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900238"/>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71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p:cNvSpPr>
          <p:nvPr>
            <p:ph type="title"/>
          </p:nvPr>
        </p:nvSpPr>
        <p:spPr/>
        <p:txBody>
          <a:bodyPr/>
          <a:lstStyle/>
          <a:p>
            <a:r>
              <a:rPr lang="en-US" smtClean="0"/>
              <a:t>What about drug use?</a:t>
            </a:r>
          </a:p>
        </p:txBody>
      </p:sp>
      <p:sp>
        <p:nvSpPr>
          <p:cNvPr id="301058" name="Rectangle 3"/>
          <p:cNvSpPr>
            <a:spLocks noGrp="1"/>
          </p:cNvSpPr>
          <p:nvPr>
            <p:ph type="body" idx="1"/>
          </p:nvPr>
        </p:nvSpPr>
        <p:spPr/>
        <p:txBody>
          <a:bodyPr/>
          <a:lstStyle/>
          <a:p>
            <a:r>
              <a:rPr lang="en-US" smtClean="0"/>
              <a:t>Driving under the influence of drugs is on the rise in the United States.  This is starting to be tracked like alcohol in local and national crash statistic databases.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gplumme\Desktop\mmcdepo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088" y="2813050"/>
            <a:ext cx="38100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687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Dispensary “Exit Bag”</a:t>
            </a:r>
            <a:endParaRPr lang="en-US" dirty="0"/>
          </a:p>
        </p:txBody>
      </p:sp>
      <p:sp>
        <p:nvSpPr>
          <p:cNvPr id="3" name="Content Placeholder 2"/>
          <p:cNvSpPr>
            <a:spLocks noGrp="1"/>
          </p:cNvSpPr>
          <p:nvPr>
            <p:ph idx="1"/>
          </p:nvPr>
        </p:nvSpPr>
        <p:spPr/>
        <p:txBody>
          <a:bodyPr/>
          <a:lstStyle/>
          <a:p>
            <a:endParaRPr lang="en-US"/>
          </a:p>
        </p:txBody>
      </p:sp>
      <p:pic>
        <p:nvPicPr>
          <p:cNvPr id="4098" name="Picture 2" descr="C:\Users\gplumme\Desktop\sm-exit-ba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79683"/>
            <a:ext cx="4572000" cy="341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439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p:cNvSpPr>
          <p:nvPr>
            <p:ph type="title"/>
          </p:nvPr>
        </p:nvSpPr>
        <p:spPr/>
        <p:txBody>
          <a:bodyPr/>
          <a:lstStyle/>
          <a:p>
            <a:endParaRPr lang="en-US" smtClean="0"/>
          </a:p>
        </p:txBody>
      </p:sp>
      <p:sp>
        <p:nvSpPr>
          <p:cNvPr id="371714" name="Rectangle 3"/>
          <p:cNvSpPr>
            <a:spLocks noGrp="1"/>
          </p:cNvSpPr>
          <p:nvPr>
            <p:ph type="body" idx="1"/>
          </p:nvPr>
        </p:nvSpPr>
        <p:spPr/>
        <p:txBody>
          <a:bodyPr/>
          <a:lstStyle/>
          <a:p>
            <a:endParaRPr lang="en-US" smtClean="0"/>
          </a:p>
        </p:txBody>
      </p:sp>
      <p:pic>
        <p:nvPicPr>
          <p:cNvPr id="371715" name="Picture 5" descr="o-MARIJUANA-PLANT-facebook"/>
          <p:cNvPicPr>
            <a:picLocks noChangeAspect="1" noChangeArrowheads="1"/>
          </p:cNvPicPr>
          <p:nvPr/>
        </p:nvPicPr>
        <p:blipFill>
          <a:blip r:embed="rId2"/>
          <a:srcRect/>
          <a:stretch>
            <a:fillRect/>
          </a:stretch>
        </p:blipFill>
        <p:spPr bwMode="auto">
          <a:xfrm>
            <a:off x="-3584575" y="914400"/>
            <a:ext cx="12728575"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gplumme\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33600"/>
            <a:ext cx="4114800" cy="297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512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C:\Users\gplumme\Desktop\MJ Compar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47763"/>
            <a:ext cx="44958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2994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THC vs. CBD</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C:\Users\gplumme\Desktop\THC_vs_CBD_a082d14a-2e6d-4300-a76d-f5163b60a058_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590800"/>
            <a:ext cx="44958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3298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p:cNvSpPr>
          <p:nvPr>
            <p:ph type="title"/>
          </p:nvPr>
        </p:nvSpPr>
        <p:spPr/>
        <p:txBody>
          <a:bodyPr/>
          <a:lstStyle/>
          <a:p>
            <a:r>
              <a:rPr lang="en-US" smtClean="0"/>
              <a:t>Common smoking paraphernalia</a:t>
            </a:r>
          </a:p>
        </p:txBody>
      </p:sp>
      <p:sp>
        <p:nvSpPr>
          <p:cNvPr id="372738" name="Rectangle 3"/>
          <p:cNvSpPr>
            <a:spLocks noGrp="1"/>
          </p:cNvSpPr>
          <p:nvPr>
            <p:ph type="body" idx="1"/>
          </p:nvPr>
        </p:nvSpPr>
        <p:spPr/>
        <p:txBody>
          <a:bodyPr/>
          <a:lstStyle/>
          <a:p>
            <a:endParaRPr lang="en-US" smtClean="0"/>
          </a:p>
        </p:txBody>
      </p:sp>
      <p:pic>
        <p:nvPicPr>
          <p:cNvPr id="372739" name="Picture 4" descr="mj pipes 2"/>
          <p:cNvPicPr>
            <a:picLocks noChangeAspect="1" noChangeArrowheads="1"/>
          </p:cNvPicPr>
          <p:nvPr/>
        </p:nvPicPr>
        <p:blipFill>
          <a:blip r:embed="rId2"/>
          <a:srcRect/>
          <a:stretch>
            <a:fillRect/>
          </a:stretch>
        </p:blipFill>
        <p:spPr bwMode="auto">
          <a:xfrm>
            <a:off x="3276600" y="1752600"/>
            <a:ext cx="2619375" cy="1743075"/>
          </a:xfrm>
          <a:prstGeom prst="rect">
            <a:avLst/>
          </a:prstGeom>
          <a:noFill/>
          <a:ln w="9525">
            <a:noFill/>
            <a:miter lim="800000"/>
            <a:headEnd/>
            <a:tailEnd/>
          </a:ln>
        </p:spPr>
      </p:pic>
      <p:pic>
        <p:nvPicPr>
          <p:cNvPr id="372740" name="Picture 5" descr="mj pipes 4"/>
          <p:cNvPicPr>
            <a:picLocks noChangeAspect="1" noChangeArrowheads="1"/>
          </p:cNvPicPr>
          <p:nvPr/>
        </p:nvPicPr>
        <p:blipFill>
          <a:blip r:embed="rId3"/>
          <a:srcRect/>
          <a:stretch>
            <a:fillRect/>
          </a:stretch>
        </p:blipFill>
        <p:spPr bwMode="auto">
          <a:xfrm>
            <a:off x="762000" y="1676400"/>
            <a:ext cx="2143125" cy="1905000"/>
          </a:xfrm>
          <a:prstGeom prst="rect">
            <a:avLst/>
          </a:prstGeom>
          <a:noFill/>
          <a:ln w="9525">
            <a:noFill/>
            <a:miter lim="800000"/>
            <a:headEnd/>
            <a:tailEnd/>
          </a:ln>
        </p:spPr>
      </p:pic>
      <p:pic>
        <p:nvPicPr>
          <p:cNvPr id="372741" name="Picture 6" descr="mj pipes"/>
          <p:cNvPicPr>
            <a:picLocks noChangeAspect="1" noChangeArrowheads="1"/>
          </p:cNvPicPr>
          <p:nvPr/>
        </p:nvPicPr>
        <p:blipFill>
          <a:blip r:embed="rId4"/>
          <a:srcRect/>
          <a:stretch>
            <a:fillRect/>
          </a:stretch>
        </p:blipFill>
        <p:spPr bwMode="auto">
          <a:xfrm>
            <a:off x="6477000" y="1905000"/>
            <a:ext cx="2009775" cy="1447800"/>
          </a:xfrm>
          <a:prstGeom prst="rect">
            <a:avLst/>
          </a:prstGeom>
          <a:noFill/>
          <a:ln w="9525">
            <a:noFill/>
            <a:miter lim="800000"/>
            <a:headEnd/>
            <a:tailEnd/>
          </a:ln>
        </p:spPr>
      </p:pic>
      <p:pic>
        <p:nvPicPr>
          <p:cNvPr id="372742" name="Picture 7" descr="grinder"/>
          <p:cNvPicPr>
            <a:picLocks noChangeAspect="1" noChangeArrowheads="1"/>
          </p:cNvPicPr>
          <p:nvPr/>
        </p:nvPicPr>
        <p:blipFill>
          <a:blip r:embed="rId5"/>
          <a:srcRect/>
          <a:stretch>
            <a:fillRect/>
          </a:stretch>
        </p:blipFill>
        <p:spPr bwMode="auto">
          <a:xfrm>
            <a:off x="3657600" y="3657600"/>
            <a:ext cx="4419600" cy="2286000"/>
          </a:xfrm>
          <a:prstGeom prst="rect">
            <a:avLst/>
          </a:prstGeom>
          <a:noFill/>
          <a:ln w="9525">
            <a:noFill/>
            <a:miter lim="800000"/>
            <a:headEnd/>
            <a:tailEnd/>
          </a:ln>
        </p:spPr>
      </p:pic>
      <p:pic>
        <p:nvPicPr>
          <p:cNvPr id="372743" name="Picture 9" descr="glass-bongs"/>
          <p:cNvPicPr>
            <a:picLocks noChangeAspect="1" noChangeArrowheads="1"/>
          </p:cNvPicPr>
          <p:nvPr/>
        </p:nvPicPr>
        <p:blipFill>
          <a:blip r:embed="rId6"/>
          <a:srcRect/>
          <a:stretch>
            <a:fillRect/>
          </a:stretch>
        </p:blipFill>
        <p:spPr bwMode="auto">
          <a:xfrm>
            <a:off x="838200" y="3810000"/>
            <a:ext cx="23622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p:cNvSpPr>
          <p:nvPr>
            <p:ph type="title"/>
          </p:nvPr>
        </p:nvSpPr>
        <p:spPr/>
        <p:txBody>
          <a:bodyPr/>
          <a:lstStyle/>
          <a:p>
            <a:r>
              <a:rPr lang="en-US" dirty="0" smtClean="0"/>
              <a:t>This is paraphernalia…</a:t>
            </a:r>
          </a:p>
        </p:txBody>
      </p:sp>
      <p:sp>
        <p:nvSpPr>
          <p:cNvPr id="373762" name="Rectangle 3"/>
          <p:cNvSpPr>
            <a:spLocks noGrp="1"/>
          </p:cNvSpPr>
          <p:nvPr>
            <p:ph type="body" idx="1"/>
          </p:nvPr>
        </p:nvSpPr>
        <p:spPr/>
        <p:txBody>
          <a:bodyPr/>
          <a:lstStyle/>
          <a:p>
            <a:endParaRPr lang="en-US" smtClean="0"/>
          </a:p>
        </p:txBody>
      </p:sp>
      <p:pic>
        <p:nvPicPr>
          <p:cNvPr id="373763" name="Picture 5" descr="magnified1-1381792988"/>
          <p:cNvPicPr>
            <a:picLocks noChangeAspect="1" noChangeArrowheads="1"/>
          </p:cNvPicPr>
          <p:nvPr/>
        </p:nvPicPr>
        <p:blipFill>
          <a:blip r:embed="rId2"/>
          <a:srcRect/>
          <a:stretch>
            <a:fillRect/>
          </a:stretch>
        </p:blipFill>
        <p:spPr bwMode="auto">
          <a:xfrm>
            <a:off x="304800" y="1447800"/>
            <a:ext cx="82296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p:cNvSpPr>
          <p:nvPr>
            <p:ph type="title"/>
          </p:nvPr>
        </p:nvSpPr>
        <p:spPr/>
        <p:txBody>
          <a:bodyPr/>
          <a:lstStyle/>
          <a:p>
            <a:r>
              <a:rPr lang="en-US" smtClean="0"/>
              <a:t>It’s a dabber for doing this…</a:t>
            </a:r>
          </a:p>
        </p:txBody>
      </p:sp>
      <p:sp>
        <p:nvSpPr>
          <p:cNvPr id="374786" name="Rectangle 3"/>
          <p:cNvSpPr>
            <a:spLocks noGrp="1"/>
          </p:cNvSpPr>
          <p:nvPr>
            <p:ph type="body" idx="1"/>
          </p:nvPr>
        </p:nvSpPr>
        <p:spPr/>
        <p:txBody>
          <a:bodyPr/>
          <a:lstStyle/>
          <a:p>
            <a:endParaRPr lang="en-US" smtClean="0"/>
          </a:p>
        </p:txBody>
      </p:sp>
      <p:pic>
        <p:nvPicPr>
          <p:cNvPr id="374787" name="Picture 4" descr="dabs"/>
          <p:cNvPicPr>
            <a:picLocks noChangeAspect="1" noChangeArrowheads="1"/>
          </p:cNvPicPr>
          <p:nvPr/>
        </p:nvPicPr>
        <p:blipFill>
          <a:blip r:embed="rId2"/>
          <a:srcRect/>
          <a:stretch>
            <a:fillRect/>
          </a:stretch>
        </p:blipFill>
        <p:spPr bwMode="auto">
          <a:xfrm>
            <a:off x="1143000" y="2133600"/>
            <a:ext cx="3124200" cy="3429000"/>
          </a:xfrm>
          <a:prstGeom prst="rect">
            <a:avLst/>
          </a:prstGeom>
          <a:noFill/>
          <a:ln w="9525">
            <a:noFill/>
            <a:miter lim="800000"/>
            <a:headEnd/>
            <a:tailEnd/>
          </a:ln>
        </p:spPr>
      </p:pic>
      <p:sp>
        <p:nvSpPr>
          <p:cNvPr id="374788" name="AutoShape 6" descr="Image result for dabs weed"/>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pic>
        <p:nvPicPr>
          <p:cNvPr id="374789" name="Picture 10" descr="media-labeling-dabs-as-the-crack-of-marijuana-like-idiots"/>
          <p:cNvPicPr>
            <a:picLocks noChangeAspect="1" noChangeArrowheads="1"/>
          </p:cNvPicPr>
          <p:nvPr/>
        </p:nvPicPr>
        <p:blipFill>
          <a:blip r:embed="rId3"/>
          <a:srcRect/>
          <a:stretch>
            <a:fillRect/>
          </a:stretch>
        </p:blipFill>
        <p:spPr bwMode="auto">
          <a:xfrm>
            <a:off x="4724400" y="1981200"/>
            <a:ext cx="3886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p:cNvSpPr>
          <p:nvPr>
            <p:ph type="title"/>
          </p:nvPr>
        </p:nvSpPr>
        <p:spPr/>
        <p:txBody>
          <a:bodyPr/>
          <a:lstStyle/>
          <a:p>
            <a:r>
              <a:rPr lang="en-US" smtClean="0"/>
              <a:t>Dabs are very popular right now</a:t>
            </a:r>
          </a:p>
        </p:txBody>
      </p:sp>
      <p:sp>
        <p:nvSpPr>
          <p:cNvPr id="375810" name="Rectangle 3"/>
          <p:cNvSpPr>
            <a:spLocks noGrp="1"/>
          </p:cNvSpPr>
          <p:nvPr>
            <p:ph type="body" idx="1"/>
          </p:nvPr>
        </p:nvSpPr>
        <p:spPr/>
        <p:txBody>
          <a:bodyPr/>
          <a:lstStyle/>
          <a:p>
            <a:endParaRPr lang="en-US" smtClean="0"/>
          </a:p>
        </p:txBody>
      </p:sp>
      <p:pic>
        <p:nvPicPr>
          <p:cNvPr id="375811" name="Picture 4" descr="dabs 2"/>
          <p:cNvPicPr>
            <a:picLocks noChangeAspect="1" noChangeArrowheads="1"/>
          </p:cNvPicPr>
          <p:nvPr/>
        </p:nvPicPr>
        <p:blipFill>
          <a:blip r:embed="rId2"/>
          <a:srcRect/>
          <a:stretch>
            <a:fillRect/>
          </a:stretch>
        </p:blipFill>
        <p:spPr bwMode="auto">
          <a:xfrm>
            <a:off x="914400" y="1981200"/>
            <a:ext cx="3276600" cy="3657600"/>
          </a:xfrm>
          <a:prstGeom prst="rect">
            <a:avLst/>
          </a:prstGeom>
          <a:noFill/>
          <a:ln w="9525">
            <a:noFill/>
            <a:miter lim="800000"/>
            <a:headEnd/>
            <a:tailEnd/>
          </a:ln>
        </p:spPr>
      </p:pic>
      <p:pic>
        <p:nvPicPr>
          <p:cNvPr id="375812" name="Picture 5" descr="8022951413_c72e80e514_b"/>
          <p:cNvPicPr>
            <a:picLocks noChangeAspect="1" noChangeArrowheads="1"/>
          </p:cNvPicPr>
          <p:nvPr/>
        </p:nvPicPr>
        <p:blipFill>
          <a:blip r:embed="rId3"/>
          <a:srcRect/>
          <a:stretch>
            <a:fillRect/>
          </a:stretch>
        </p:blipFill>
        <p:spPr bwMode="auto">
          <a:xfrm>
            <a:off x="4419600" y="1905000"/>
            <a:ext cx="40386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Default Design">
  <a:themeElements>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Default Design">
  <a:themeElements>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Default Design">
  <a:themeElements>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FD111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2130</TotalTime>
  <Words>1783</Words>
  <Application>Microsoft Office PowerPoint</Application>
  <PresentationFormat>On-screen Show (4:3)</PresentationFormat>
  <Paragraphs>232</Paragraphs>
  <Slides>148</Slides>
  <Notes>0</Notes>
  <HiddenSlides>0</HiddenSlides>
  <MMClips>0</MMClips>
  <ScaleCrop>false</ScaleCrop>
  <HeadingPairs>
    <vt:vector size="4" baseType="variant">
      <vt:variant>
        <vt:lpstr>Theme</vt:lpstr>
      </vt:variant>
      <vt:variant>
        <vt:i4>4</vt:i4>
      </vt:variant>
      <vt:variant>
        <vt:lpstr>Slide Titles</vt:lpstr>
      </vt:variant>
      <vt:variant>
        <vt:i4>148</vt:i4>
      </vt:variant>
    </vt:vector>
  </HeadingPairs>
  <TitlesOfParts>
    <vt:vector size="152" baseType="lpstr">
      <vt:lpstr>Office Theme</vt:lpstr>
      <vt:lpstr>15_Default Design</vt:lpstr>
      <vt:lpstr>17_Default Design</vt:lpstr>
      <vt:lpstr>19_Default Design</vt:lpstr>
      <vt:lpstr>Drug Impairment Training</vt:lpstr>
      <vt:lpstr>Should we worry about him?</vt:lpstr>
      <vt:lpstr>How about these guys?</vt:lpstr>
      <vt:lpstr>Worried now?..... I am!</vt:lpstr>
      <vt:lpstr>Unfortunately this happens too often</vt:lpstr>
      <vt:lpstr>So does this</vt:lpstr>
      <vt:lpstr>The Oregon DUII Problem</vt:lpstr>
      <vt:lpstr>MADD Statistics</vt:lpstr>
      <vt:lpstr>What about drug use?</vt:lpstr>
      <vt:lpstr>Some fatal crash drug impairment statistics</vt:lpstr>
      <vt:lpstr>PowerPoint Presentation</vt:lpstr>
      <vt:lpstr>PowerPoint Presentation</vt:lpstr>
      <vt:lpstr>PowerPoint Presentation</vt:lpstr>
      <vt:lpstr>Ultimate Goal</vt:lpstr>
      <vt:lpstr>Definition of Drug</vt:lpstr>
      <vt:lpstr>DUII Investigation</vt:lpstr>
      <vt:lpstr>DUII Investigation</vt:lpstr>
      <vt:lpstr>Impairing Substance Categories </vt:lpstr>
      <vt:lpstr>CNS- Depressants</vt:lpstr>
      <vt:lpstr>Powdered Alcohol</vt:lpstr>
      <vt:lpstr>Could be used this way</vt:lpstr>
      <vt:lpstr>Alcohol soaked gummy bears</vt:lpstr>
      <vt:lpstr>The gummy bears increase in size</vt:lpstr>
      <vt:lpstr>Alcohol enema?…</vt:lpstr>
      <vt:lpstr>Other common CNS Depressants</vt:lpstr>
      <vt:lpstr>PowerPoint Presentation</vt:lpstr>
      <vt:lpstr>There are all types of medications available to young drivers in virtually every household</vt:lpstr>
      <vt:lpstr>Summary of CNS Depressants</vt:lpstr>
      <vt:lpstr>CNS- Stimulants</vt:lpstr>
      <vt:lpstr>Methamphetamine</vt:lpstr>
      <vt:lpstr>How to spot a stimulant impaired dog…</vt:lpstr>
      <vt:lpstr>Cocaine</vt:lpstr>
      <vt:lpstr>Adderall</vt:lpstr>
      <vt:lpstr>Bath Salts</vt:lpstr>
      <vt:lpstr>Plant Food</vt:lpstr>
      <vt:lpstr>Summary of CNS- Stimulants</vt:lpstr>
      <vt:lpstr>What do we mean by dilated pupils?</vt:lpstr>
      <vt:lpstr>Hallucinogens</vt:lpstr>
      <vt:lpstr>Blotter paper acid (LSD)</vt:lpstr>
      <vt:lpstr>Peyote</vt:lpstr>
      <vt:lpstr>Bufotenine Toad</vt:lpstr>
      <vt:lpstr>Summary of Hallucinogens</vt:lpstr>
      <vt:lpstr>Again, very dilated pupils!</vt:lpstr>
      <vt:lpstr>Ecstacy- a psychedelic amphetamine</vt:lpstr>
      <vt:lpstr>MDMA = Ecstacy</vt:lpstr>
      <vt:lpstr>Things commonly associated with ecstacy</vt:lpstr>
      <vt:lpstr>Rave paraphernalia</vt:lpstr>
      <vt:lpstr>“Molly”</vt:lpstr>
      <vt:lpstr>Dissociative Anesthetics</vt:lpstr>
      <vt:lpstr>PCP</vt:lpstr>
      <vt:lpstr>Robotripping</vt:lpstr>
      <vt:lpstr>PowerPoint Presentation</vt:lpstr>
      <vt:lpstr>Syrupheads</vt:lpstr>
      <vt:lpstr>Summary of Dissociative Anesthetics</vt:lpstr>
      <vt:lpstr>High pain tolerance</vt:lpstr>
      <vt:lpstr>Narcotic Analgesics</vt:lpstr>
      <vt:lpstr>Heroin- Chasing the Dragon</vt:lpstr>
      <vt:lpstr>Heroin</vt:lpstr>
      <vt:lpstr>Fentanyl</vt:lpstr>
      <vt:lpstr>Krokodil= Desomorphine</vt:lpstr>
      <vt:lpstr>Other Narcotic Analgesics</vt:lpstr>
      <vt:lpstr>Codeine</vt:lpstr>
      <vt:lpstr>Summary of Narcotic Analgesics</vt:lpstr>
      <vt:lpstr>Naloxone</vt:lpstr>
      <vt:lpstr>Narcotic Analgesic constricted pupils</vt:lpstr>
      <vt:lpstr>How normally functioning pupils work</vt:lpstr>
      <vt:lpstr>Drugs that affect pupil size also impact a person’s ability to drive safely!</vt:lpstr>
      <vt:lpstr>Another drug induced vision problem affecting the ability to drive safely </vt:lpstr>
      <vt:lpstr>Horizontal Gaze Nystagmus</vt:lpstr>
      <vt:lpstr>Horizontal Gaze Nystagmus Test</vt:lpstr>
      <vt:lpstr>Horizontal Gaze Nystagmus</vt:lpstr>
      <vt:lpstr>INHALANTS</vt:lpstr>
      <vt:lpstr>Inhalants are primarily common household substances that are easy to obtain… </vt:lpstr>
      <vt:lpstr>PowerPoint Presentation</vt:lpstr>
      <vt:lpstr>Hardcore huffers often look like this!</vt:lpstr>
      <vt:lpstr>Abuse of other Aerosols </vt:lpstr>
      <vt:lpstr>Dust off abuse is very common</vt:lpstr>
      <vt:lpstr>Nitrous Oxide from Whip Cream Cannisters</vt:lpstr>
      <vt:lpstr>PowerPoint Presentation</vt:lpstr>
      <vt:lpstr>Health Concerns - Inhalants</vt:lpstr>
      <vt:lpstr>Some additional inhalants sold at “head shops”</vt:lpstr>
      <vt:lpstr>Summary of Inhalant Impairment</vt:lpstr>
      <vt:lpstr>CANNABIS</vt:lpstr>
      <vt:lpstr>Legalise Cannabis? </vt:lpstr>
      <vt:lpstr>Comparison of First Week of Legal Sales</vt:lpstr>
      <vt:lpstr>Cannabis Dispensaries</vt:lpstr>
      <vt:lpstr>PowerPoint Presentation</vt:lpstr>
      <vt:lpstr>Cannabis Dispensary Labels</vt:lpstr>
      <vt:lpstr>Another Label</vt:lpstr>
      <vt:lpstr>PowerPoint Presentation</vt:lpstr>
      <vt:lpstr>Dispensary “Exit Bag”</vt:lpstr>
      <vt:lpstr>PowerPoint Presentation</vt:lpstr>
      <vt:lpstr>PowerPoint Presentation</vt:lpstr>
      <vt:lpstr>PowerPoint Presentation</vt:lpstr>
      <vt:lpstr>THC vs. CBD</vt:lpstr>
      <vt:lpstr>Common smoking paraphernalia</vt:lpstr>
      <vt:lpstr>This is paraphernalia…</vt:lpstr>
      <vt:lpstr>It’s a dabber for doing this…</vt:lpstr>
      <vt:lpstr>Dabs are very popular right now</vt:lpstr>
      <vt:lpstr>Shatter, Wax and Sugar</vt:lpstr>
      <vt:lpstr>Butane Honey Oil (BHO)</vt:lpstr>
      <vt:lpstr>BHO lab explosion</vt:lpstr>
      <vt:lpstr>Another BHO Explosion</vt:lpstr>
      <vt:lpstr>Rick Simpson Oil (RSO)</vt:lpstr>
      <vt:lpstr>Cannabis Tinctures</vt:lpstr>
      <vt:lpstr>Vaping is very common</vt:lpstr>
      <vt:lpstr>An oil vape pen setup</vt:lpstr>
      <vt:lpstr>Marijuana edibles</vt:lpstr>
      <vt:lpstr>PowerPoint Presentation</vt:lpstr>
      <vt:lpstr>Cookies</vt:lpstr>
      <vt:lpstr>All Cannabis Cookies</vt:lpstr>
      <vt:lpstr>Cannabis Candy vs. Regular Candy </vt:lpstr>
      <vt:lpstr>PowerPoint Presentation</vt:lpstr>
      <vt:lpstr>Sour gummies</vt:lpstr>
      <vt:lpstr>Beverages</vt:lpstr>
      <vt:lpstr>Pot Shots and Cannabis Sodas</vt:lpstr>
      <vt:lpstr>Other Cannabis Products</vt:lpstr>
      <vt:lpstr>Summary of Cannabis Impairment</vt:lpstr>
      <vt:lpstr>PowerPoint Presentation</vt:lpstr>
      <vt:lpstr>Redness around the eyes</vt:lpstr>
      <vt:lpstr>PowerPoint Presentation</vt:lpstr>
      <vt:lpstr>PowerPoint Presentation</vt:lpstr>
      <vt:lpstr>Scooby Snacks?</vt:lpstr>
      <vt:lpstr>These “scooby snax” will get you high…</vt:lpstr>
      <vt:lpstr>Other synthetic cannabinoids</vt:lpstr>
      <vt:lpstr>Some drug paraphernalia to be looking for…</vt:lpstr>
      <vt:lpstr>More stash containers</vt:lpstr>
      <vt:lpstr>“420”</vt:lpstr>
      <vt:lpstr>The 420 culture is spreading to other areas</vt:lpstr>
      <vt:lpstr>420</vt:lpstr>
      <vt:lpstr>710</vt:lpstr>
      <vt:lpstr>710 = OIL</vt:lpstr>
      <vt:lpstr>Cannabis Cures Cancer campaign</vt:lpstr>
      <vt:lpstr>What type of laws are on the books related to Cannabis</vt:lpstr>
      <vt:lpstr>Can you get a DUII while under the influence of marijuana?</vt:lpstr>
      <vt:lpstr>Kratom</vt:lpstr>
      <vt:lpstr>Kratom</vt:lpstr>
      <vt:lpstr>Salvia Divinorum</vt:lpstr>
      <vt:lpstr>Food for Thought</vt:lpstr>
      <vt:lpstr>DUII vs Reckless Driving</vt:lpstr>
      <vt:lpstr>A good reference website</vt:lpstr>
      <vt:lpstr>RXList- Drug Information and Pill Identifier</vt:lpstr>
      <vt:lpstr>Poison Control Center</vt:lpstr>
      <vt:lpstr>Additionally…..</vt:lpstr>
      <vt:lpstr>PowerPoint Presentation</vt:lpstr>
      <vt:lpstr>DUII Crashes are 100% Preventable</vt:lpstr>
      <vt:lpstr>PowerPoint Presentation</vt:lpstr>
      <vt:lpstr>Contact Information</vt:lpstr>
    </vt:vector>
  </TitlesOfParts>
  <Company>OSP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Awareness 2013</dc:title>
  <dc:creator>Reding, Sarah</dc:creator>
  <cp:lastModifiedBy>Administrator</cp:lastModifiedBy>
  <cp:revision>74</cp:revision>
  <dcterms:created xsi:type="dcterms:W3CDTF">2013-05-19T20:40:25Z</dcterms:created>
  <dcterms:modified xsi:type="dcterms:W3CDTF">2018-03-03T19:44:42Z</dcterms:modified>
</cp:coreProperties>
</file>