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888" r:id="rId4"/>
    <p:sldMasterId id="2147483900" r:id="rId5"/>
    <p:sldMasterId id="2147483936" r:id="rId6"/>
    <p:sldMasterId id="2147483948" r:id="rId7"/>
    <p:sldMasterId id="2147483972" r:id="rId8"/>
    <p:sldMasterId id="2147483984" r:id="rId9"/>
    <p:sldMasterId id="2147483996" r:id="rId10"/>
    <p:sldMasterId id="2147484008" r:id="rId11"/>
    <p:sldMasterId id="2147484020" r:id="rId12"/>
    <p:sldMasterId id="2147484044" r:id="rId13"/>
    <p:sldMasterId id="2147484068" r:id="rId14"/>
    <p:sldMasterId id="2147484080" r:id="rId15"/>
  </p:sldMasterIdLst>
  <p:notesMasterIdLst>
    <p:notesMasterId r:id="rId43"/>
  </p:notesMasterIdLst>
  <p:handoutMasterIdLst>
    <p:handoutMasterId r:id="rId44"/>
  </p:handoutMasterIdLst>
  <p:sldIdLst>
    <p:sldId id="299" r:id="rId16"/>
    <p:sldId id="401" r:id="rId17"/>
    <p:sldId id="402" r:id="rId18"/>
    <p:sldId id="400" r:id="rId19"/>
    <p:sldId id="405" r:id="rId20"/>
    <p:sldId id="403" r:id="rId21"/>
    <p:sldId id="404" r:id="rId22"/>
    <p:sldId id="386" r:id="rId23"/>
    <p:sldId id="365" r:id="rId24"/>
    <p:sldId id="394" r:id="rId25"/>
    <p:sldId id="398" r:id="rId26"/>
    <p:sldId id="395" r:id="rId27"/>
    <p:sldId id="396" r:id="rId28"/>
    <p:sldId id="397" r:id="rId29"/>
    <p:sldId id="385" r:id="rId30"/>
    <p:sldId id="384" r:id="rId31"/>
    <p:sldId id="390" r:id="rId32"/>
    <p:sldId id="391" r:id="rId33"/>
    <p:sldId id="406" r:id="rId34"/>
    <p:sldId id="338" r:id="rId35"/>
    <p:sldId id="408" r:id="rId36"/>
    <p:sldId id="411" r:id="rId37"/>
    <p:sldId id="416" r:id="rId38"/>
    <p:sldId id="415" r:id="rId39"/>
    <p:sldId id="412" r:id="rId40"/>
    <p:sldId id="336" r:id="rId41"/>
    <p:sldId id="317" r:id="rId4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379" autoAdjust="0"/>
  </p:normalViewPr>
  <p:slideViewPr>
    <p:cSldViewPr>
      <p:cViewPr varScale="1">
        <p:scale>
          <a:sx n="59" d="100"/>
          <a:sy n="59" d="100"/>
        </p:scale>
        <p:origin x="-80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efs\home\Boltd\Bolt\DATA%20Collection%20-%20Homeless\Multi-Year\14-15%20multi-yea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efs\home\Boltd\Bolt\DATA%20Collection%20-%20Homeless\State%20Count%2013-14\Data%20Release\State%20Totals%20-%20Unduplicated%2013-1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Sheet1!$B$5:$L$5</c:f>
              <c:strCache>
                <c:ptCount val="11"/>
                <c:pt idx="0">
                  <c:v>SY04-05</c:v>
                </c:pt>
                <c:pt idx="1">
                  <c:v>SY05-06</c:v>
                </c:pt>
                <c:pt idx="2">
                  <c:v>SY06-07</c:v>
                </c:pt>
                <c:pt idx="3">
                  <c:v>SY07-08</c:v>
                </c:pt>
                <c:pt idx="4">
                  <c:v>SY08-09</c:v>
                </c:pt>
                <c:pt idx="5">
                  <c:v>SY09-10</c:v>
                </c:pt>
                <c:pt idx="6">
                  <c:v>SY10-11</c:v>
                </c:pt>
                <c:pt idx="7">
                  <c:v>SY11-12</c:v>
                </c:pt>
                <c:pt idx="8">
                  <c:v>SY12-13</c:v>
                </c:pt>
                <c:pt idx="9">
                  <c:v>SY13-14</c:v>
                </c:pt>
                <c:pt idx="10">
                  <c:v>SY14-15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10407</c:v>
                </c:pt>
                <c:pt idx="1">
                  <c:v>13103</c:v>
                </c:pt>
                <c:pt idx="2">
                  <c:v>15517</c:v>
                </c:pt>
                <c:pt idx="3">
                  <c:v>15813</c:v>
                </c:pt>
                <c:pt idx="4">
                  <c:v>18051</c:v>
                </c:pt>
                <c:pt idx="5">
                  <c:v>18988</c:v>
                </c:pt>
                <c:pt idx="6">
                  <c:v>20491</c:v>
                </c:pt>
                <c:pt idx="7">
                  <c:v>20338</c:v>
                </c:pt>
                <c:pt idx="8">
                  <c:v>18699</c:v>
                </c:pt>
                <c:pt idx="9">
                  <c:v>19762</c:v>
                </c:pt>
                <c:pt idx="10">
                  <c:v>22500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219200"/>
        <c:axId val="141593984"/>
        <c:axId val="0"/>
      </c:bar3DChart>
      <c:catAx>
        <c:axId val="135219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1593984"/>
        <c:crosses val="autoZero"/>
        <c:auto val="1"/>
        <c:lblAlgn val="ctr"/>
        <c:lblOffset val="100"/>
        <c:noMultiLvlLbl val="0"/>
      </c:catAx>
      <c:valAx>
        <c:axId val="14159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35219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'Pie chart'!$A$1:$D$1</c:f>
              <c:strCache>
                <c:ptCount val="4"/>
                <c:pt idx="0">
                  <c:v>Doubled-Up</c:v>
                </c:pt>
                <c:pt idx="1">
                  <c:v>Unsheltered</c:v>
                </c:pt>
                <c:pt idx="2">
                  <c:v>Shelter</c:v>
                </c:pt>
                <c:pt idx="3">
                  <c:v>Motel</c:v>
                </c:pt>
              </c:strCache>
            </c:strRef>
          </c:cat>
          <c:val>
            <c:numRef>
              <c:f>'Pie chart'!$A$2:$D$2</c:f>
              <c:numCache>
                <c:formatCode>General</c:formatCode>
                <c:ptCount val="4"/>
                <c:pt idx="0">
                  <c:v>14275</c:v>
                </c:pt>
                <c:pt idx="1">
                  <c:v>1842</c:v>
                </c:pt>
                <c:pt idx="2">
                  <c:v>1836</c:v>
                </c:pt>
                <c:pt idx="3">
                  <c:v>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847E825-BE30-4864-83CC-D1760E777253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31D1738-892B-4D84-AE90-79EC9803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6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2ADFF32-A023-4DE9-B594-96857A971A58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E649A13-388A-400A-878A-C76A7C7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McKinney-Vento Homeless</a:t>
            </a:r>
            <a:r>
              <a:rPr lang="en-US" baseline="0" dirty="0" smtClean="0"/>
              <a:t> Assistance Act is an omnibus piece of 1987 legislation, implemented in multiple federal agencies including Housing and Urban Development (HUD), Health &amp; Human Services (HHS), Labor, USDA, Education, etc. MVA Subtitle VII-B, the Education of Homeless Children and Youth program (EHCY), was adopted under the ESEA as Title X in 2002.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2D952-2DCE-4644-AA9B-59EF45A93E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7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Unaccompanied homeless</a:t>
            </a:r>
            <a:r>
              <a:rPr lang="en-US" baseline="0" dirty="0" smtClean="0"/>
              <a:t> children are not all runaways.  Some younger children become unaccompanied when parents are incarcerated or deported, and children are left with friends or neighbors.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9A13-388A-400A-878A-C76A7C7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5228" indent="-290472">
              <a:defRPr>
                <a:solidFill>
                  <a:schemeClr val="tx1"/>
                </a:solidFill>
                <a:latin typeface="Arial" charset="0"/>
              </a:defRPr>
            </a:lvl2pPr>
            <a:lvl3pPr marL="1161890" indent="-232378">
              <a:defRPr>
                <a:solidFill>
                  <a:schemeClr val="tx1"/>
                </a:solidFill>
                <a:latin typeface="Arial" charset="0"/>
              </a:defRPr>
            </a:lvl3pPr>
            <a:lvl4pPr marL="1626645" indent="-232378">
              <a:defRPr>
                <a:solidFill>
                  <a:schemeClr val="tx1"/>
                </a:solidFill>
                <a:latin typeface="Arial" charset="0"/>
              </a:defRPr>
            </a:lvl4pPr>
            <a:lvl5pPr marL="2091402" indent="-232378">
              <a:defRPr>
                <a:solidFill>
                  <a:schemeClr val="tx1"/>
                </a:solidFill>
                <a:latin typeface="Arial" charset="0"/>
              </a:defRPr>
            </a:lvl5pPr>
            <a:lvl6pPr marL="2556157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913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669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425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949C62-2D77-4364-B684-23AF4B2C900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Maintaining</a:t>
            </a:r>
            <a:r>
              <a:rPr lang="en-US" baseline="0" dirty="0" smtClean="0"/>
              <a:t> compliance with Title X involves ongoing attention by district administrators. ODE maintains state compliance with Title X by providing technical assistance to districts and to homeless parents and youths, conducting district risk assessments, monitoring and collaboration with state and local service providers.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84" indent="-174284">
              <a:buFont typeface="Arial" panose="020B0604020202020204" pitchFamily="34" charset="0"/>
              <a:buChar char="•"/>
            </a:pPr>
            <a:r>
              <a:rPr lang="en-US" dirty="0" smtClean="0"/>
              <a:t>Liaisons usually have standard school and hygiene</a:t>
            </a:r>
            <a:r>
              <a:rPr lang="en-US" baseline="0" dirty="0" smtClean="0"/>
              <a:t> </a:t>
            </a:r>
            <a:r>
              <a:rPr lang="en-US" dirty="0" smtClean="0"/>
              <a:t>supplies</a:t>
            </a:r>
            <a:r>
              <a:rPr lang="en-US" baseline="0" dirty="0" smtClean="0"/>
              <a:t> handy at their office. </a:t>
            </a:r>
          </a:p>
          <a:p>
            <a:pPr marL="174284" indent="-174284">
              <a:buFont typeface="Arial" panose="020B0604020202020204" pitchFamily="34" charset="0"/>
              <a:buChar char="•"/>
            </a:pPr>
            <a:r>
              <a:rPr lang="en-US" dirty="0" smtClean="0"/>
              <a:t>Backpacks and grade-level appropriate supplies are often needed.</a:t>
            </a:r>
          </a:p>
          <a:p>
            <a:pPr marL="174284" indent="-174284">
              <a:buFont typeface="Arial" panose="020B0604020202020204" pitchFamily="34" charset="0"/>
              <a:buChar char="•"/>
            </a:pPr>
            <a:r>
              <a:rPr lang="en-US" dirty="0" smtClean="0"/>
              <a:t>Some</a:t>
            </a:r>
            <a:r>
              <a:rPr lang="en-US" baseline="0" dirty="0" smtClean="0"/>
              <a:t> Liaisons organize donations of goods and supplies.</a:t>
            </a:r>
          </a:p>
          <a:p>
            <a:pPr marL="174284" indent="-174284">
              <a:buFont typeface="Arial" panose="020B0604020202020204" pitchFamily="34" charset="0"/>
              <a:buChar char="•"/>
            </a:pPr>
            <a:r>
              <a:rPr lang="en-US" baseline="0" dirty="0" smtClean="0"/>
              <a:t>Birth Certificate replacement fees can be covered with Title I-A funds (around $30).</a:t>
            </a:r>
          </a:p>
          <a:p>
            <a:pPr marL="174284" indent="-174284">
              <a:buFont typeface="Arial" panose="020B0604020202020204" pitchFamily="34" charset="0"/>
              <a:buChar char="•"/>
            </a:pPr>
            <a:r>
              <a:rPr lang="en-US" baseline="0" dirty="0" smtClean="0"/>
              <a:t>Liaisons should refer families without health insurance to the Oregon Health Plan (OHP)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2D952-2DCE-4644-AA9B-59EF45A93E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41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5228" indent="-290472">
              <a:defRPr>
                <a:solidFill>
                  <a:schemeClr val="tx1"/>
                </a:solidFill>
                <a:latin typeface="Arial" charset="0"/>
              </a:defRPr>
            </a:lvl2pPr>
            <a:lvl3pPr marL="1161890" indent="-232378">
              <a:defRPr>
                <a:solidFill>
                  <a:schemeClr val="tx1"/>
                </a:solidFill>
                <a:latin typeface="Arial" charset="0"/>
              </a:defRPr>
            </a:lvl3pPr>
            <a:lvl4pPr marL="1626645" indent="-232378">
              <a:defRPr>
                <a:solidFill>
                  <a:schemeClr val="tx1"/>
                </a:solidFill>
                <a:latin typeface="Arial" charset="0"/>
              </a:defRPr>
            </a:lvl4pPr>
            <a:lvl5pPr marL="2091402" indent="-232378">
              <a:defRPr>
                <a:solidFill>
                  <a:schemeClr val="tx1"/>
                </a:solidFill>
                <a:latin typeface="Arial" charset="0"/>
              </a:defRPr>
            </a:lvl5pPr>
            <a:lvl6pPr marL="2556157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913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669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425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3BEF7C-F9FB-4AFF-AEC7-25F53B398289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Compulsory School Attendance not required until age 6, however parents of homeless and low income children are urged</a:t>
            </a:r>
            <a:r>
              <a:rPr lang="en-US" baseline="0" dirty="0" smtClean="0"/>
              <a:t> to enroll their children in preschool or Head Start as early as age 3.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Early Intervention screening is suggested for all young children in homeless families.  </a:t>
            </a:r>
          </a:p>
          <a:p>
            <a:pPr eaLnBrk="1" hangingPunct="1"/>
            <a:r>
              <a:rPr lang="en-US" baseline="0" dirty="0" smtClean="0"/>
              <a:t>Regional ESDs have EI/ECE programs.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All</a:t>
            </a:r>
            <a:r>
              <a:rPr lang="en-US" baseline="0" dirty="0" smtClean="0"/>
              <a:t> Liaisons should review information on NCHE website and participate in at least one webinar.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NCHE Briefs include MV Act provisions in margins.</a:t>
            </a:r>
          </a:p>
          <a:p>
            <a:endParaRPr lang="en-US" baseline="0" dirty="0" smtClean="0"/>
          </a:p>
          <a:p>
            <a:pPr marL="174284" indent="-174284">
              <a:buFontTx/>
              <a:buChar char="-"/>
            </a:pPr>
            <a:r>
              <a:rPr lang="en-US" baseline="0" dirty="0" smtClean="0"/>
              <a:t>Abridged MVA available from State Coordinator to help respond to questions.</a:t>
            </a:r>
          </a:p>
          <a:p>
            <a:pPr marL="174284" indent="-174284">
              <a:buFontTx/>
              <a:buChar char="-"/>
            </a:pPr>
            <a:endParaRPr lang="en-US" baseline="0" dirty="0" smtClean="0"/>
          </a:p>
          <a:p>
            <a:pPr marL="174284" indent="-174284">
              <a:buFontTx/>
              <a:buChar char="-"/>
            </a:pPr>
            <a:r>
              <a:rPr lang="en-US" baseline="0" dirty="0" smtClean="0"/>
              <a:t>Many districts have all personnel take </a:t>
            </a:r>
            <a:r>
              <a:rPr lang="en-US" baseline="0" dirty="0" err="1" smtClean="0"/>
              <a:t>SafeSchools</a:t>
            </a:r>
            <a:r>
              <a:rPr lang="en-US" baseline="0" dirty="0" smtClean="0"/>
              <a:t> online training on Homeless Students – however, this training alone is insufficient for designated Liaisons (NCHE webinars and ODE trainings recommended).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2D952-2DCE-4644-AA9B-59EF45A93E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1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12">
              <a:defRPr/>
            </a:pPr>
            <a:r>
              <a:rPr lang="en-US" baseline="0" dirty="0" smtClean="0"/>
              <a:t>Districts should first address needs of homeless students in non-Title I funded schools before using funds for other Title X purposes.</a:t>
            </a:r>
            <a:r>
              <a:rPr lang="en-US" dirty="0" smtClean="0"/>
              <a:t> </a:t>
            </a:r>
          </a:p>
          <a:p>
            <a:pPr defTabSz="929512">
              <a:defRPr/>
            </a:pPr>
            <a:endParaRPr lang="en-US" dirty="0" smtClean="0"/>
          </a:p>
          <a:p>
            <a:pPr defTabSz="929512">
              <a:defRPr/>
            </a:pPr>
            <a:r>
              <a:rPr lang="en-US" dirty="0" smtClean="0"/>
              <a:t>Examples of items not covered: Computers</a:t>
            </a:r>
            <a:r>
              <a:rPr lang="en-US" baseline="0" dirty="0" smtClean="0"/>
              <a:t>, </a:t>
            </a:r>
            <a:r>
              <a:rPr lang="en-US" dirty="0" smtClean="0"/>
              <a:t>clothing for parents, class rings</a:t>
            </a:r>
            <a:r>
              <a:rPr lang="en-US" baseline="0" dirty="0" smtClean="0"/>
              <a:t>, yearbooks.</a:t>
            </a:r>
            <a:endParaRPr lang="en-US" dirty="0" smtClean="0"/>
          </a:p>
          <a:p>
            <a:pPr defTabSz="929512">
              <a:defRPr/>
            </a:pPr>
            <a:endParaRPr lang="en-US" dirty="0" smtClean="0"/>
          </a:p>
          <a:p>
            <a:pPr defTabSz="929512">
              <a:defRPr/>
            </a:pPr>
            <a:r>
              <a:rPr lang="en-US" dirty="0" smtClean="0"/>
              <a:t>See ODE</a:t>
            </a:r>
            <a:r>
              <a:rPr lang="en-US" baseline="0" dirty="0" smtClean="0"/>
              <a:t> Homeless Education webpage for more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2D952-2DCE-4644-AA9B-59EF45A93E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1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5228" indent="-290472">
              <a:defRPr>
                <a:solidFill>
                  <a:schemeClr val="tx1"/>
                </a:solidFill>
                <a:latin typeface="Arial" charset="0"/>
              </a:defRPr>
            </a:lvl2pPr>
            <a:lvl3pPr marL="1161890" indent="-232378">
              <a:defRPr>
                <a:solidFill>
                  <a:schemeClr val="tx1"/>
                </a:solidFill>
                <a:latin typeface="Arial" charset="0"/>
              </a:defRPr>
            </a:lvl3pPr>
            <a:lvl4pPr marL="1626645" indent="-232378">
              <a:defRPr>
                <a:solidFill>
                  <a:schemeClr val="tx1"/>
                </a:solidFill>
                <a:latin typeface="Arial" charset="0"/>
              </a:defRPr>
            </a:lvl4pPr>
            <a:lvl5pPr marL="2091402" indent="-232378">
              <a:defRPr>
                <a:solidFill>
                  <a:schemeClr val="tx1"/>
                </a:solidFill>
                <a:latin typeface="Arial" charset="0"/>
              </a:defRPr>
            </a:lvl5pPr>
            <a:lvl6pPr marL="2556157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913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669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425" indent="-232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8F5656-AC7F-4B27-BF48-2CFAA746B79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3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Fixed residence: not temporary -- stationary, permanent,</a:t>
            </a:r>
            <a:r>
              <a:rPr lang="en-US" baseline="0" dirty="0" smtClean="0"/>
              <a:t> </a:t>
            </a:r>
            <a:r>
              <a:rPr lang="en-US" dirty="0" smtClean="0"/>
              <a:t>not subject to change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Regular residence: used on a regular (e.g., nightly) basis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Adequate residence: sufficient to meet both physical and psychological needs typically met in home environments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r>
              <a:rPr lang="en-US" baseline="0" dirty="0" smtClean="0"/>
              <a:t> total c</a:t>
            </a:r>
            <a:r>
              <a:rPr lang="en-US" dirty="0" smtClean="0"/>
              <a:t>ounts</a:t>
            </a:r>
            <a:r>
              <a:rPr lang="en-US" baseline="0" dirty="0" smtClean="0"/>
              <a:t> of K-12 homeless students have increased steadily. The dip in years 2012-13 and 2013-14 aligns with a major change in the method of data input at districts. During the recession from 2010-2012 , counts reach highs of around 20,000 students. The 2014-15 count, to be released in the fall, shows a total in the range of 22,500 students, with thousands more homeless children counted in preschool grades and younger.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2D952-2DCE-4644-AA9B-59EF45A93E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r>
              <a:rPr lang="en-US" baseline="0" dirty="0" smtClean="0"/>
              <a:t> of homeless students in Oregon Counties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9A13-388A-400A-878A-C76A7C7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Homeless student</a:t>
            </a:r>
            <a:r>
              <a:rPr lang="en-US" baseline="0" dirty="0" smtClean="0"/>
              <a:t> numbers are greater in early grades and also Grade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4262A-5385-4FB5-96D0-50BB88E0D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 12 homeless students may have been held back a grade or are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year seniors.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9A13-388A-400A-878A-C76A7C7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“homeless” living situations recognized</a:t>
            </a:r>
            <a:r>
              <a:rPr lang="en-US" baseline="0" dirty="0" smtClean="0"/>
              <a:t> by the McKinney-Vento Education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9A13-388A-400A-878A-C76A7C7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Oregon’s homeless students are in Doubled-Up living situations</a:t>
            </a:r>
            <a:r>
              <a:rPr lang="en-US" baseline="0" dirty="0" smtClean="0"/>
              <a:t> – like other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9A13-388A-400A-878A-C76A7C7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Census:</a:t>
            </a:r>
            <a:r>
              <a:rPr lang="en-US" baseline="0" dirty="0" smtClean="0"/>
              <a:t> </a:t>
            </a:r>
            <a:r>
              <a:rPr lang="en-US" dirty="0" smtClean="0"/>
              <a:t>Overcrowded housing</a:t>
            </a:r>
            <a:r>
              <a:rPr lang="en-US" baseline="0" dirty="0" smtClean="0"/>
              <a:t> is </a:t>
            </a:r>
            <a:r>
              <a:rPr lang="en-US" dirty="0" smtClean="0"/>
              <a:t>&gt;1.5 people per livable</a:t>
            </a:r>
            <a:r>
              <a:rPr lang="en-US" baseline="0" dirty="0" smtClean="0"/>
              <a:t>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9A13-388A-400A-878A-C76A7C7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661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52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880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6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06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36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551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67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6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990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658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0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4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2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2012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31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54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30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8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1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51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30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066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310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20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7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5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72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0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4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9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254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029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08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1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17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59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12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68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659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8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978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010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317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282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08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79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7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313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26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75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0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32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181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32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696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783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822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03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328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434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906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87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125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73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436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590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52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2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60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5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9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4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8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29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13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4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39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95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47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79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>
                <a:solidFill>
                  <a:srgbClr val="C6E7FC"/>
                </a:solidFill>
              </a:rPr>
              <a:pPr/>
              <a:t>12/8/2015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>
                <a:solidFill>
                  <a:srgbClr val="C6E7FC"/>
                </a:solidFill>
              </a:rPr>
              <a:pPr/>
              <a:t>‹#›</a:t>
            </a:fld>
            <a:endParaRPr lang="en-US">
              <a:solidFill>
                <a:srgbClr val="C6E7F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C6E7FC">
                        <a:alpha val="60000"/>
                      </a:srgbClr>
                    </a:solidFill>
                  </a:ln>
                  <a:solidFill>
                    <a:srgbClr val="C6E7F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C6E7FC">
                      <a:alpha val="60000"/>
                    </a:srgbClr>
                  </a:solidFill>
                </a:ln>
                <a:solidFill>
                  <a:srgbClr val="C6E7F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9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32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3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438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54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81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22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3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196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6273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>
                <a:solidFill>
                  <a:srgbClr val="C6E7FC"/>
                </a:solidFill>
              </a:rPr>
              <a:pPr/>
              <a:t>12/8/2015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>
                <a:solidFill>
                  <a:srgbClr val="C6E7FC"/>
                </a:solidFill>
              </a:rPr>
              <a:pPr/>
              <a:t>‹#›</a:t>
            </a:fld>
            <a:endParaRPr lang="en-US">
              <a:solidFill>
                <a:srgbClr val="C6E7F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C6E7FC">
                        <a:alpha val="60000"/>
                      </a:srgbClr>
                    </a:solidFill>
                  </a:ln>
                  <a:solidFill>
                    <a:srgbClr val="C6E7F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C6E7FC">
                      <a:alpha val="60000"/>
                    </a:srgbClr>
                  </a:solidFill>
                </a:ln>
                <a:solidFill>
                  <a:srgbClr val="C6E7F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3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98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91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677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955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3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7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1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76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8413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>
                <a:solidFill>
                  <a:srgbClr val="C6E7FC"/>
                </a:solidFill>
              </a:rPr>
              <a:pPr/>
              <a:t>12/8/2015</a:t>
            </a:fld>
            <a:endParaRPr lang="en-US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>
                <a:solidFill>
                  <a:srgbClr val="C6E7FC"/>
                </a:solidFill>
              </a:rPr>
              <a:pPr/>
              <a:t>‹#›</a:t>
            </a:fld>
            <a:endParaRPr lang="en-US">
              <a:solidFill>
                <a:srgbClr val="C6E7F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C6E7FC">
                        <a:alpha val="60000"/>
                      </a:srgbClr>
                    </a:solidFill>
                  </a:ln>
                  <a:solidFill>
                    <a:srgbClr val="C6E7F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C6E7FC">
                      <a:alpha val="60000"/>
                    </a:srgbClr>
                  </a:solidFill>
                </a:ln>
                <a:solidFill>
                  <a:srgbClr val="C6E7F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63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90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0281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1611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21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9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597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73ACF7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73ACF7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9377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D21875-A9CC-4E0A-8873-10659B1D5BB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81963-FE2E-4894-8F33-A46B40B42F0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7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2061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4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33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147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68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81963-FE2E-4894-8F33-A46B40B42F0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25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7583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646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9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7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811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9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58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1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20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97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0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1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17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C27B6D9-4EE8-4862-87F4-FBD74A5895F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4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075-AF32-48C3-AB41-8A3E7736B19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43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6ADA3-534E-4E5D-8BA3-B2AB4D58C98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84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BE781-46F5-4496-A253-79A874C80B9E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11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004E-D4CE-41C4-9021-BEED5CD7212D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31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96531-575A-4652-91F5-10CF3783845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04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45206-3251-4212-A13F-3A41F389CC60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58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4B6C3ED-DAA0-4408-9FD5-B20D8989159C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26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A6CE6A-1565-488F-94B9-625C5320B647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53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B5B2-B311-439B-9694-3EAC13FBFF75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43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9776-59C5-47BE-AAC7-C488D445AD58}" type="slidenum">
              <a:rPr lang="en-US" smtClean="0">
                <a:solidFill>
                  <a:srgbClr val="B2E9F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0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0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0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5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D6D33D-6846-4F22-85E2-51E7949D3028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0AB3683-FEA6-47B5-AD26-FB10230B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0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D4D6559-7018-4A52-849D-60D09A061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AF27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B7EA63-01B9-4F10-AA50-78C428CB6666}" type="datetimeFigureOut">
              <a:rPr lang="en-US" smtClean="0">
                <a:solidFill>
                  <a:srgbClr val="CAF278"/>
                </a:solidFill>
              </a:rPr>
              <a:pPr/>
              <a:t>12/8/2015</a:t>
            </a:fld>
            <a:endParaRPr lang="en-US">
              <a:solidFill>
                <a:srgbClr val="CAF2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C0EC-DBF5-4D68-8475-3D4C9420C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5178-14DB-4699-8453-7B0AF634BF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9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3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5F7B9A-0899-4E01-A8F4-5C7E7340F995}" type="datetimeFigureOut">
              <a:rPr lang="en-US" smtClean="0">
                <a:solidFill>
                  <a:srgbClr val="73ACF7"/>
                </a:solidFill>
              </a:rPr>
              <a:pPr/>
              <a:t>12/8/2015</a:t>
            </a:fld>
            <a:endParaRPr lang="en-US">
              <a:solidFill>
                <a:srgbClr val="73A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3A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4724CE-CEFF-499C-9D5A-9450D7011A62}" type="slidenum">
              <a:rPr lang="en-US" smtClean="0">
                <a:solidFill>
                  <a:srgbClr val="73ACF7"/>
                </a:solidFill>
              </a:rPr>
              <a:pPr/>
              <a:t>‹#›</a:t>
            </a:fld>
            <a:endParaRPr lang="en-US">
              <a:solidFill>
                <a:srgbClr val="73A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3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D21875-A9CC-4E0A-8873-10659B1D5BB9}" type="datetimeFigureOut">
              <a:rPr lang="en-US" smtClean="0">
                <a:solidFill>
                  <a:srgbClr val="775F55"/>
                </a:solidFill>
              </a:rPr>
              <a:pPr/>
              <a:t>12/8/2015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881963-FE2E-4894-8F33-A46B40B42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2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2E9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C3471-9A3B-49E6-B95C-4C80F3CDE1FE}" type="slidenum">
              <a:rPr lang="en-US" smtClean="0">
                <a:solidFill>
                  <a:srgbClr val="B2E9F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2E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24dash.com/news/housing/2012-05-17-richmond-council-agrees-funding-to-tackle-overcrowding&amp;ei=sQ8oVefjJ4u3oQSPxICoBg&amp;bvm=bv.90491159,d.cGU&amp;psig=AFQjCNGCemOXFeVTToWAxl4bE473LbQIww&amp;ust=1428775165272437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e.org/nch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Relationship Id="rId4" Type="http://schemas.openxmlformats.org/officeDocument/2006/relationships/hyperlink" Target="http://www.safeschools.com/courses/index.php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ona.Bolt@state.or.us" TargetMode="External"/><Relationship Id="rId2" Type="http://schemas.openxmlformats.org/officeDocument/2006/relationships/hyperlink" Target="http://www.ode.state.or.us/go/HomelessE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ona.bolt@state.or.u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Title X Training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5410200"/>
            <a:ext cx="7756264" cy="87136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/>
              <a:t>Assisting Homeless and Highly Mobile Students</a:t>
            </a:r>
          </a:p>
          <a:p>
            <a:r>
              <a:rPr lang="en-US" sz="2000" b="1" dirty="0"/>
              <a:t>i</a:t>
            </a:r>
            <a:r>
              <a:rPr lang="en-US" sz="2000" b="1" dirty="0" smtClean="0"/>
              <a:t>n Oregon School Districts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28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Shelters and Transitional Housing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boltd\AppData\Local\Microsoft\Windows\Temporary Internet Files\Content.IE5\TZJP6UKO\o45_47_72-m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88620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ltd\AppData\Local\Microsoft\Windows\Temporary Internet Files\Content.IE5\0WBL87LA\o43_92_35-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09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oltd\AppData\Local\Microsoft\Windows\Temporary Internet Files\Content.IE5\Z9RVRTNV\o28_39_84-m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oltd\AppData\Local\Microsoft\Windows\Temporary Internet Files\Content.IE5\0WBL87LA\02d9e93e-e100-4dae-96c4-c7342ba4d90f-m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6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2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smtClean="0"/>
              <a:t>Unsheltered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65188"/>
            <a:r>
              <a:rPr lang="en-US" sz="3600" b="1" dirty="0"/>
              <a:t>	</a:t>
            </a:r>
            <a:r>
              <a:rPr lang="en-US" sz="3600" b="1" dirty="0" smtClean="0"/>
              <a:t>Sleeping in a vehicle: car, trailer</a:t>
            </a:r>
          </a:p>
          <a:p>
            <a:pPr marL="865188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Public spaces, parks, bus stations</a:t>
            </a:r>
          </a:p>
          <a:p>
            <a:pPr marL="865188"/>
            <a:r>
              <a:rPr lang="en-US" sz="3600" b="1" dirty="0" smtClean="0"/>
              <a:t>Abandoned buildings, garages, sheds</a:t>
            </a:r>
          </a:p>
          <a:p>
            <a:pPr marL="865188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Substandard housing features (e.g.): </a:t>
            </a:r>
          </a:p>
          <a:p>
            <a:pPr marL="522288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lacking utilities</a:t>
            </a:r>
          </a:p>
          <a:p>
            <a:pPr marL="522288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unsafe, unfit for children</a:t>
            </a:r>
          </a:p>
          <a:p>
            <a:pPr marL="522288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006600"/>
                </a:solidFill>
              </a:rPr>
              <a:t>overcrowded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Motel or Hotel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500" b="1" i="1" dirty="0" smtClean="0">
                <a:solidFill>
                  <a:srgbClr val="540000"/>
                </a:solidFill>
              </a:rPr>
              <a:t>due to lack of alternatives, for reasons such as:</a:t>
            </a:r>
          </a:p>
          <a:p>
            <a:pPr marL="0" indent="0">
              <a:buNone/>
            </a:pPr>
            <a:endParaRPr lang="en-US" sz="4100" b="1" dirty="0" smtClean="0"/>
          </a:p>
          <a:p>
            <a:r>
              <a:rPr lang="en-US" sz="4100" b="1" dirty="0" smtClean="0"/>
              <a:t>Cannot find rental housing due to lack of deposit money, rental history problems, felony record, etc.</a:t>
            </a:r>
            <a:r>
              <a:rPr lang="en-US" sz="41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100" b="1" dirty="0" smtClean="0">
                <a:solidFill>
                  <a:schemeClr val="accent2">
                    <a:lumMod val="50000"/>
                  </a:schemeClr>
                </a:solidFill>
              </a:rPr>
              <a:t>No other housing available</a:t>
            </a:r>
          </a:p>
          <a:p>
            <a:pPr marL="0" indent="0">
              <a:buNone/>
            </a:pPr>
            <a:endParaRPr lang="en-US" sz="41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1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4100" b="1" dirty="0" smtClean="0">
                <a:solidFill>
                  <a:schemeClr val="tx2">
                    <a:lumMod val="50000"/>
                  </a:schemeClr>
                </a:solidFill>
              </a:rPr>
              <a:t>n </a:t>
            </a:r>
            <a:r>
              <a:rPr lang="en-US" sz="4100" b="1" dirty="0">
                <a:solidFill>
                  <a:schemeClr val="tx2">
                    <a:lumMod val="50000"/>
                  </a:schemeClr>
                </a:solidFill>
              </a:rPr>
              <a:t>a public housing voucher </a:t>
            </a:r>
            <a:r>
              <a:rPr lang="en-US" sz="4100" b="1" dirty="0" smtClean="0">
                <a:solidFill>
                  <a:schemeClr val="tx2">
                    <a:lumMod val="50000"/>
                  </a:schemeClr>
                </a:solidFill>
              </a:rPr>
              <a:t>(counts </a:t>
            </a:r>
            <a:r>
              <a:rPr lang="en-US" sz="4100" b="1" dirty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en-US" sz="4100" b="1" i="1" dirty="0" smtClean="0">
                <a:solidFill>
                  <a:schemeClr val="tx2">
                    <a:lumMod val="50000"/>
                  </a:schemeClr>
                </a:solidFill>
              </a:rPr>
              <a:t>Shelter)</a:t>
            </a:r>
            <a:endParaRPr lang="en-US" sz="41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Doubled-Up / Sharing Housing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Staying with friends or relatives due to:</a:t>
            </a:r>
          </a:p>
          <a:p>
            <a:pPr marL="0" indent="0">
              <a:buNone/>
            </a:pPr>
            <a:r>
              <a:rPr lang="en-US" b="1" dirty="0" smtClean="0"/>
              <a:t>	 -loss of housing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-economic hardship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-other similar reason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May be terminated without notice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Determined on a case-by-case basis</a:t>
            </a:r>
          </a:p>
          <a:p>
            <a:r>
              <a:rPr lang="en-US" b="1" dirty="0" smtClean="0">
                <a:solidFill>
                  <a:srgbClr val="540000"/>
                </a:solidFill>
              </a:rPr>
              <a:t>Liaisons need to weigh circumstances of long-term situations to determine “permanency”</a:t>
            </a:r>
          </a:p>
        </p:txBody>
      </p:sp>
    </p:spTree>
    <p:extLst>
      <p:ext uri="{BB962C8B-B14F-4D97-AF65-F5344CB8AC3E}">
        <p14:creationId xmlns:p14="http://schemas.microsoft.com/office/powerpoint/2010/main" val="104317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Doubled-Up and Overcrowded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9916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3.gstatic.com/images?q=tbn:ANd9GcSFuQXvwfFjCl1Jwcx6CjngVACLQl8sjClSFuAvlS397wugbv1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391400" cy="42672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4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 supervised by a parent or guardian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runaway, abandoned and “couch-surfing” youths</a:t>
            </a:r>
            <a:endParaRPr lang="en-US" sz="2800" b="1" dirty="0">
              <a:solidFill>
                <a:srgbClr val="5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same MV rights as children in homeless families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enroll themselves, without permission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may need to be emergency contact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Unaccompanied Students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5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Unaccompanied Homeless Children &amp; Youth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31" y="2262508"/>
            <a:ext cx="3045938" cy="38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20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All districts must include public preschools and local Head Start programs in homeless data collection 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/>
              <a:t> </a:t>
            </a:r>
            <a:r>
              <a:rPr lang="en-US" b="1" dirty="0" smtClean="0"/>
              <a:t>May need to work with Head Start programs to see they provide children with SSIDs before count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Liaisons should connect with Early Learning Hubs (see next slide) for additional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Preschool and Younger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48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Early Learning Hubs by Region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4915"/>
            <a:ext cx="8808349" cy="5234624"/>
          </a:xfrm>
        </p:spPr>
      </p:pic>
    </p:spTree>
    <p:extLst>
      <p:ext uri="{BB962C8B-B14F-4D97-AF65-F5344CB8AC3E}">
        <p14:creationId xmlns:p14="http://schemas.microsoft.com/office/powerpoint/2010/main" val="2269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Responsibilities of Districts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>
            <a:normAutofit/>
          </a:bodyPr>
          <a:lstStyle/>
          <a:p>
            <a:pPr lvl="2" eaLnBrk="1" hangingPunct="1"/>
            <a:r>
              <a:rPr lang="en-US" sz="2800" b="1" dirty="0" smtClean="0"/>
              <a:t>Designate an ACTIVE District Liaison</a:t>
            </a:r>
          </a:p>
          <a:p>
            <a:pPr marL="914400" lvl="2" indent="0" eaLnBrk="1" hangingPunct="1">
              <a:buNone/>
            </a:pPr>
            <a:endParaRPr lang="en-US" b="1" dirty="0" smtClean="0"/>
          </a:p>
          <a:p>
            <a:pPr lvl="2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Post notices on rights of homeless students with Liaison contact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information</a:t>
            </a:r>
          </a:p>
          <a:p>
            <a:pPr marL="685800" lvl="2" indent="0">
              <a:buNone/>
            </a:pPr>
            <a:endParaRPr lang="en-US" b="1" dirty="0"/>
          </a:p>
          <a:p>
            <a:pPr lvl="2" eaLnBrk="1" hangingPunct="1"/>
            <a:r>
              <a:rPr lang="en-US" sz="2800" b="1" dirty="0" smtClean="0"/>
              <a:t>Provide transportation to school-of-origin</a:t>
            </a:r>
          </a:p>
          <a:p>
            <a:pPr marL="685800" lvl="2" indent="0" eaLnBrk="1" hangingPunct="1">
              <a:buNone/>
            </a:pPr>
            <a:endParaRPr lang="en-US" b="1" dirty="0"/>
          </a:p>
          <a:p>
            <a:pPr lvl="2" eaLnBrk="1" hangingPunct="1"/>
            <a:r>
              <a:rPr lang="en-US" sz="2800" b="1" dirty="0" smtClean="0">
                <a:solidFill>
                  <a:srgbClr val="993300"/>
                </a:solidFill>
              </a:rPr>
              <a:t>Revise policies that create barriers</a:t>
            </a:r>
          </a:p>
          <a:p>
            <a:pPr marL="685800" lvl="2" indent="0" eaLnBrk="1" hangingPunct="1">
              <a:buNone/>
            </a:pPr>
            <a:endParaRPr lang="en-US" sz="2800" b="1" dirty="0" smtClean="0"/>
          </a:p>
          <a:p>
            <a:pPr marL="914400" lvl="2" indent="0" eaLnBrk="1" hangingPunct="1">
              <a:buNone/>
            </a:pPr>
            <a:endParaRPr lang="en-US" sz="2800" b="1" dirty="0" smtClean="0"/>
          </a:p>
          <a:p>
            <a:pPr marL="800100" lvl="1" indent="0" eaLnBrk="1" hangingPunct="1">
              <a:lnSpc>
                <a:spcPct val="90000"/>
              </a:lnSpc>
            </a:pPr>
            <a:endParaRPr lang="en-US" sz="2400" dirty="0" smtClean="0"/>
          </a:p>
          <a:p>
            <a:pPr marL="800100" lvl="1" indent="0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147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Essential Legislation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McKinney-Vento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Homeless Assistance Act</a:t>
            </a:r>
          </a:p>
          <a:p>
            <a:pPr marL="0" indent="0" algn="ctr">
              <a:buNone/>
            </a:pPr>
            <a:r>
              <a:rPr lang="en-US" b="1" i="1" dirty="0" smtClean="0"/>
              <a:t>Education of Homeless Children &amp; Youth</a:t>
            </a:r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smtClean="0"/>
              <a:t>a.k.a.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540000"/>
                </a:solidFill>
              </a:rPr>
              <a:t>ESEA  - Title X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6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District Liaison Duties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endParaRPr lang="en-US" b="1" i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Identify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homeless students and younger siblings</a:t>
            </a:r>
          </a:p>
          <a:p>
            <a:pPr marL="457200" lvl="1" indent="0">
              <a:buNone/>
            </a:pP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i="1" u="sng" dirty="0">
                <a:solidFill>
                  <a:schemeClr val="accent3">
                    <a:lumMod val="50000"/>
                  </a:schemeClr>
                </a:solidFill>
              </a:rPr>
              <a:t>Ensure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/>
              <a:t>access and enrollment in </a:t>
            </a:r>
            <a:r>
              <a:rPr lang="en-US" b="1" dirty="0" smtClean="0"/>
              <a:t>public schools</a:t>
            </a:r>
            <a:endParaRPr lang="en-US" b="1" dirty="0"/>
          </a:p>
          <a:p>
            <a:pPr marL="457200" lvl="1" indent="0">
              <a:buNone/>
            </a:pPr>
            <a:endParaRPr lang="en-US" sz="1100" b="1" dirty="0"/>
          </a:p>
          <a:p>
            <a:pPr lvl="1">
              <a:buFont typeface="Wingdings" pitchFamily="2" charset="2"/>
              <a:buChar char="ü"/>
            </a:pPr>
            <a:r>
              <a:rPr lang="en-US" b="1" i="1" u="sng" dirty="0">
                <a:solidFill>
                  <a:schemeClr val="accent3">
                    <a:lumMod val="50000"/>
                  </a:schemeClr>
                </a:solidFill>
              </a:rPr>
              <a:t>Facilitate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student access to education and services, such as: counseling, preschool, Head Start,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early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intervention, school meals, health services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housing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referrals, FAFSA</a:t>
            </a:r>
          </a:p>
          <a:p>
            <a:pPr lvl="1">
              <a:buFont typeface="Wingdings" pitchFamily="2" charset="2"/>
              <a:buChar char="ü"/>
            </a:pP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i="1" u="sng" dirty="0">
                <a:solidFill>
                  <a:schemeClr val="accent3">
                    <a:lumMod val="50000"/>
                  </a:schemeClr>
                </a:solidFill>
              </a:rPr>
              <a:t>Arrange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Transportation </a:t>
            </a:r>
            <a:r>
              <a:rPr lang="en-US" b="1" dirty="0"/>
              <a:t> </a:t>
            </a:r>
            <a:r>
              <a:rPr lang="en-US" b="1" dirty="0" smtClean="0"/>
              <a:t> if needed, for </a:t>
            </a:r>
            <a:r>
              <a:rPr lang="en-US" b="1" dirty="0"/>
              <a:t>K-12 homeless </a:t>
            </a:r>
            <a:r>
              <a:rPr lang="en-US" b="1" dirty="0" smtClean="0"/>
              <a:t>students. Preschool transportation is optional but encouraged.</a:t>
            </a:r>
            <a:endParaRPr lang="en-US" b="1" dirty="0"/>
          </a:p>
          <a:p>
            <a:pPr marL="457200" lvl="1" indent="0">
              <a:buNone/>
            </a:pPr>
            <a:endParaRPr lang="en-US" sz="1100" b="1" dirty="0"/>
          </a:p>
          <a:p>
            <a:pPr lvl="1">
              <a:buFont typeface="Wingdings" pitchFamily="2" charset="2"/>
              <a:buChar char="ü"/>
            </a:pP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Report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Submit count data to ODE (June 2016)</a:t>
            </a:r>
          </a:p>
          <a:p>
            <a:pPr marL="411480" lvl="1" indent="0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71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Homeless Student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chool </a:t>
            </a:r>
            <a:r>
              <a:rPr lang="en-US" b="1" dirty="0"/>
              <a:t>supplies, </a:t>
            </a:r>
            <a:r>
              <a:rPr lang="en-US" b="1" dirty="0" smtClean="0"/>
              <a:t>backpacks, hygiene </a:t>
            </a:r>
            <a:r>
              <a:rPr lang="en-US" b="1" dirty="0"/>
              <a:t>products, clothing ,</a:t>
            </a:r>
            <a:r>
              <a:rPr lang="en-US" b="1" dirty="0" smtClean="0"/>
              <a:t> shoes, coats and </a:t>
            </a:r>
            <a:r>
              <a:rPr lang="en-US" b="1" dirty="0"/>
              <a:t>other essentials </a:t>
            </a:r>
            <a:r>
              <a:rPr lang="en-US" b="1" dirty="0" smtClean="0"/>
              <a:t>needed to attend school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utoring, credit recovery, other education services such as alternative ed., GED</a:t>
            </a:r>
          </a:p>
          <a:p>
            <a:endParaRPr lang="en-US" b="1" dirty="0"/>
          </a:p>
          <a:p>
            <a:r>
              <a:rPr lang="en-US" b="1" dirty="0"/>
              <a:t>Help families and youth obtain immunizations, health services, birth </a:t>
            </a:r>
            <a:r>
              <a:rPr lang="en-US" b="1" dirty="0" smtClean="0"/>
              <a:t>certificates, etc.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4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10874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Preschool-Age Children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3800" b="1" dirty="0" smtClean="0">
                <a:latin typeface="+mj-lt"/>
                <a:cs typeface="Arial" panose="020B0604020202020204" pitchFamily="34" charset="0"/>
              </a:rPr>
              <a:t>Head Start programs try to prioritize enrollment of homeless children</a:t>
            </a:r>
          </a:p>
          <a:p>
            <a:pPr eaLnBrk="1" hangingPunct="1">
              <a:lnSpc>
                <a:spcPct val="120000"/>
              </a:lnSpc>
            </a:pPr>
            <a:endParaRPr lang="en-US" sz="3800" b="1" dirty="0" smtClean="0">
              <a:solidFill>
                <a:srgbClr val="99330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800" b="1" dirty="0" smtClean="0">
                <a:solidFill>
                  <a:srgbClr val="993300"/>
                </a:solidFill>
                <a:latin typeface="+mj-lt"/>
                <a:cs typeface="Arial" panose="020B0604020202020204" pitchFamily="34" charset="0"/>
              </a:rPr>
              <a:t>Counts of homeless Head Start children are included in district of </a:t>
            </a:r>
            <a:r>
              <a:rPr lang="en-US" sz="3800" b="1" i="1" dirty="0" smtClean="0">
                <a:solidFill>
                  <a:srgbClr val="993300"/>
                </a:solidFill>
                <a:latin typeface="+mj-lt"/>
                <a:cs typeface="Arial" panose="020B0604020202020204" pitchFamily="34" charset="0"/>
              </a:rPr>
              <a:t>residence</a:t>
            </a:r>
            <a:r>
              <a:rPr lang="en-US" sz="3800" b="1" dirty="0" smtClean="0">
                <a:solidFill>
                  <a:srgbClr val="99330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3800" b="1" dirty="0">
              <a:solidFill>
                <a:srgbClr val="993300"/>
              </a:solidFill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3800" b="1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Refer homeless families with toddlers for screening and assessment for Early Intervention/Early Childhood Education</a:t>
            </a:r>
          </a:p>
        </p:txBody>
      </p:sp>
    </p:spTree>
    <p:extLst>
      <p:ext uri="{BB962C8B-B14F-4D97-AF65-F5344CB8AC3E}">
        <p14:creationId xmlns:p14="http://schemas.microsoft.com/office/powerpoint/2010/main" val="244028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Professional Development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119257"/>
            <a:ext cx="6705600" cy="360381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dirty="0" smtClean="0"/>
              <a:t>National Center for Homeless Education- NCHE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http://www.serve.org/nche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lvl="1"/>
            <a:r>
              <a:rPr lang="en-US" sz="2600" b="1" dirty="0" smtClean="0">
                <a:solidFill>
                  <a:srgbClr val="420000"/>
                </a:solidFill>
              </a:rPr>
              <a:t>Monthly webinar trainings for Liaisons, also topic </a:t>
            </a:r>
            <a:r>
              <a:rPr lang="en-US" sz="2600" b="1" dirty="0">
                <a:solidFill>
                  <a:srgbClr val="420000"/>
                </a:solidFill>
              </a:rPr>
              <a:t>briefs, toolkits</a:t>
            </a:r>
            <a:r>
              <a:rPr lang="en-US" sz="2600" b="1" dirty="0" smtClean="0">
                <a:solidFill>
                  <a:srgbClr val="420000"/>
                </a:solidFill>
              </a:rPr>
              <a:t>, posters, etc.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b="1" dirty="0" smtClean="0"/>
              <a:t>Safe Schools - online all-staff training</a:t>
            </a:r>
          </a:p>
          <a:p>
            <a:pPr marL="0" indent="0" eaLnBrk="1" hangingPunct="1">
              <a:buNone/>
            </a:pPr>
            <a:r>
              <a:rPr lang="en-US" sz="2800" b="1" u="sng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2800" b="1" u="sng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2800" b="1" u="sng" dirty="0" smtClean="0">
                <a:solidFill>
                  <a:prstClr val="black"/>
                </a:solidFill>
                <a:hlinkClick r:id="rId4"/>
              </a:rPr>
              <a:t>www.safeschools.com/courses/index.php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lvl="1"/>
            <a:r>
              <a:rPr lang="en-US" sz="2600" b="1" dirty="0" smtClean="0">
                <a:solidFill>
                  <a:srgbClr val="540000"/>
                </a:solidFill>
              </a:rPr>
              <a:t>Homeless </a:t>
            </a:r>
            <a:r>
              <a:rPr lang="en-US" sz="2600" b="1" dirty="0">
                <a:solidFill>
                  <a:srgbClr val="540000"/>
                </a:solidFill>
              </a:rPr>
              <a:t>Students: Awareness </a:t>
            </a:r>
            <a:r>
              <a:rPr lang="en-US" sz="2600" b="1" dirty="0" smtClean="0">
                <a:solidFill>
                  <a:srgbClr val="540000"/>
                </a:solidFill>
              </a:rPr>
              <a:t>Understanding</a:t>
            </a:r>
          </a:p>
          <a:p>
            <a:pPr lvl="1"/>
            <a:r>
              <a:rPr lang="en-US" sz="2600" b="1" dirty="0" smtClean="0">
                <a:solidFill>
                  <a:srgbClr val="540000"/>
                </a:solidFill>
              </a:rPr>
              <a:t>Human </a:t>
            </a:r>
            <a:r>
              <a:rPr lang="en-US" sz="2600" b="1" dirty="0">
                <a:solidFill>
                  <a:srgbClr val="540000"/>
                </a:solidFill>
              </a:rPr>
              <a:t>Trafficking Awareness </a:t>
            </a:r>
          </a:p>
          <a:p>
            <a:pPr marL="0" indent="0">
              <a:buClrTx/>
              <a:buNone/>
            </a:pPr>
            <a:r>
              <a:rPr lang="en-US" sz="2800" b="1" dirty="0">
                <a:solidFill>
                  <a:srgbClr val="540000"/>
                </a:solidFill>
              </a:rPr>
              <a:t>	</a:t>
            </a:r>
            <a:endParaRPr lang="en-US" sz="2800" b="1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018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Uses of Title I-A Set-Asides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  <a:ln>
            <a:solidFill>
              <a:schemeClr val="tx2">
                <a:lumMod val="2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Funds may be used for services not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ordinarily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to other Title I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students, such as:</a:t>
            </a:r>
          </a:p>
          <a:p>
            <a:pPr marL="273050" indent="-49213"/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 participation fees </a:t>
            </a:r>
          </a:p>
          <a:p>
            <a:pPr marL="273050" lvl="1" indent="-49213"/>
            <a:r>
              <a:rPr lang="en-US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clothing and shoes, including </a:t>
            </a:r>
          </a:p>
          <a:p>
            <a:pPr marL="273050" lvl="1" indent="-49213">
              <a:buNone/>
            </a:pPr>
            <a:r>
              <a:rPr 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 clothes and athletic shoes</a:t>
            </a:r>
          </a:p>
          <a:p>
            <a:pPr marL="273050" lvl="1" indent="-49213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materials and field trip fees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1" indent="-49213"/>
            <a:r>
              <a:rPr 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chool </a:t>
            </a:r>
            <a:r>
              <a:rPr 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</a:t>
            </a:r>
            <a:r>
              <a:rPr lang="en-US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backpacks</a:t>
            </a:r>
            <a:endParaRPr lang="en-US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1" indent="-49213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Certificate replacement fee</a:t>
            </a:r>
          </a:p>
          <a:p>
            <a:pPr marL="273050" lvl="1" indent="-49213"/>
            <a:r>
              <a:rPr lang="en-US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Water</a:t>
            </a:r>
          </a:p>
          <a:p>
            <a:pPr marL="273050" lvl="1" indent="-49213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medical and dental services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540000"/>
                </a:solidFill>
              </a:rPr>
              <a:t>ODE Homeless Education Website</a:t>
            </a:r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www.ode.state.or.us/go/HomelessEd</a:t>
            </a:r>
            <a:r>
              <a:rPr lang="en-US" b="1" dirty="0" smtClean="0"/>
              <a:t>  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540000"/>
                </a:solidFill>
              </a:rPr>
              <a:t>Oregon Liaison Listserv</a:t>
            </a:r>
            <a:endParaRPr lang="en-US" sz="3600" b="1" dirty="0">
              <a:solidFill>
                <a:srgbClr val="54000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E</a:t>
            </a:r>
            <a:r>
              <a:rPr lang="en-US" b="1" dirty="0" smtClean="0"/>
              <a:t>mail </a:t>
            </a:r>
            <a:r>
              <a:rPr lang="en-US" b="1" dirty="0" smtClean="0">
                <a:hlinkClick r:id="rId3"/>
              </a:rPr>
              <a:t>Dona.Bolt@state.or.us</a:t>
            </a:r>
            <a:r>
              <a:rPr lang="en-US" b="1" dirty="0" smtClean="0"/>
              <a:t> to join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540000"/>
                </a:solidFill>
              </a:rPr>
              <a:t>Oregon Title X Program</a:t>
            </a:r>
            <a:r>
              <a:rPr lang="en-US" sz="4800" b="1" dirty="0" smtClean="0">
                <a:solidFill>
                  <a:srgbClr val="540000"/>
                </a:solidFill>
              </a:rPr>
              <a:t/>
            </a:r>
            <a:br>
              <a:rPr lang="en-US" sz="4800" b="1" dirty="0" smtClean="0">
                <a:solidFill>
                  <a:srgbClr val="540000"/>
                </a:solidFill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26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600" b="1" dirty="0" smtClean="0"/>
              <a:t>Dona Bolt, State Coordinator</a:t>
            </a:r>
          </a:p>
          <a:p>
            <a:pPr marL="0" indent="0" algn="ctr">
              <a:buNone/>
            </a:pPr>
            <a:r>
              <a:rPr lang="en-US" sz="3600" b="1" dirty="0" smtClean="0"/>
              <a:t>Homeless Education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200" i="1" dirty="0" smtClean="0"/>
              <a:t>(503</a:t>
            </a:r>
            <a:r>
              <a:rPr lang="en-US" sz="3200" i="1" dirty="0"/>
              <a:t>) </a:t>
            </a:r>
            <a:r>
              <a:rPr lang="en-US" sz="3200" i="1" dirty="0" smtClean="0"/>
              <a:t>947-5781</a:t>
            </a:r>
            <a:endParaRPr lang="en-US" sz="3200" dirty="0"/>
          </a:p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540000"/>
                </a:solidFill>
                <a:hlinkClick r:id="rId2"/>
              </a:rPr>
              <a:t>dona.bolt@state.or.us</a:t>
            </a:r>
            <a:endParaRPr lang="en-US" sz="4000" b="1" dirty="0">
              <a:solidFill>
                <a:srgbClr val="54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At Your Service!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67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</a:rPr>
              <a:t>Thanks </a:t>
            </a:r>
            <a:r>
              <a:rPr lang="en-US" b="1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for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Lucida Handwriting" panose="03010101010101010101" pitchFamily="66" charset="0"/>
              </a:rPr>
              <a:t>All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You </a:t>
            </a:r>
            <a:r>
              <a:rPr lang="en-US" b="1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Do!!</a:t>
            </a:r>
            <a:endParaRPr lang="en-US" b="1" dirty="0">
              <a:solidFill>
                <a:srgbClr val="7030A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73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Essential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HOMELESS --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b="1" dirty="0" smtClean="0"/>
              <a:t>Lack of 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fixed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regular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7030A0"/>
                </a:solidFill>
              </a:rPr>
              <a:t>adequate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200" b="1" dirty="0" smtClean="0"/>
              <a:t>nighttime residence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36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93300"/>
                </a:solidFill>
              </a:rPr>
              <a:t>K-12 Homeless Students in Oregon</a:t>
            </a:r>
            <a:endParaRPr lang="en-US" sz="3200" b="1" dirty="0">
              <a:solidFill>
                <a:srgbClr val="9933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878378"/>
              </p:ext>
            </p:extLst>
          </p:nvPr>
        </p:nvGraphicFramePr>
        <p:xfrm>
          <a:off x="9144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32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1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40000"/>
                </a:solidFill>
              </a:rPr>
              <a:t>2013-14 School Year</a:t>
            </a:r>
            <a:br>
              <a:rPr lang="en-US" sz="2800" b="1" dirty="0" smtClean="0">
                <a:solidFill>
                  <a:srgbClr val="540000"/>
                </a:solidFill>
              </a:rPr>
            </a:br>
            <a:r>
              <a:rPr lang="en-US" sz="2800" b="1" dirty="0" smtClean="0">
                <a:solidFill>
                  <a:srgbClr val="540000"/>
                </a:solidFill>
              </a:rPr>
              <a:t>Homeless Students by Grade</a:t>
            </a:r>
            <a:endParaRPr lang="en-US" sz="2800" b="1" dirty="0">
              <a:solidFill>
                <a:srgbClr val="5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39" y="1524000"/>
            <a:ext cx="850392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267200" cy="441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255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Ages of Homeless Students in Grade 12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799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or Transitional Housing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Unsheltered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Motel or Hotel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Doubled-up / Sharing Housing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447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800" b="1" dirty="0" smtClean="0">
                <a:solidFill>
                  <a:srgbClr val="5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Living Situations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164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Oregon’s Homeless Student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Living Situations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3192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1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Hardcover">
  <a:themeElements>
    <a:clrScheme name="Custom 2">
      <a:dk1>
        <a:sysClr val="windowText" lastClr="000000"/>
      </a:dk1>
      <a:lt1>
        <a:sysClr val="window" lastClr="FFFFFF"/>
      </a:lt1>
      <a:dk2>
        <a:srgbClr val="73ACF7"/>
      </a:dk2>
      <a:lt2>
        <a:srgbClr val="C6E7FC"/>
      </a:lt2>
      <a:accent1>
        <a:srgbClr val="A5D028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ardcover">
  <a:themeElements>
    <a:clrScheme name="Custom 2">
      <a:dk1>
        <a:sysClr val="windowText" lastClr="000000"/>
      </a:dk1>
      <a:lt1>
        <a:sysClr val="window" lastClr="FFFFFF"/>
      </a:lt1>
      <a:dk2>
        <a:srgbClr val="73ACF7"/>
      </a:dk2>
      <a:lt2>
        <a:srgbClr val="C6E7FC"/>
      </a:lt2>
      <a:accent1>
        <a:srgbClr val="A5D028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ardcover">
  <a:themeElements>
    <a:clrScheme name="Custom 2">
      <a:dk1>
        <a:sysClr val="windowText" lastClr="000000"/>
      </a:dk1>
      <a:lt1>
        <a:sysClr val="window" lastClr="FFFFFF"/>
      </a:lt1>
      <a:dk2>
        <a:srgbClr val="73ACF7"/>
      </a:dk2>
      <a:lt2>
        <a:srgbClr val="C6E7FC"/>
      </a:lt2>
      <a:accent1>
        <a:srgbClr val="A5D028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Hardcover">
  <a:themeElements>
    <a:clrScheme name="Custom 2">
      <a:dk1>
        <a:sysClr val="windowText" lastClr="000000"/>
      </a:dk1>
      <a:lt1>
        <a:sysClr val="window" lastClr="FFFFFF"/>
      </a:lt1>
      <a:dk2>
        <a:srgbClr val="73ACF7"/>
      </a:dk2>
      <a:lt2>
        <a:srgbClr val="C6E7FC"/>
      </a:lt2>
      <a:accent1>
        <a:srgbClr val="A5D028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Pushpin">
  <a:themeElements>
    <a:clrScheme name="Custom 3">
      <a:dk1>
        <a:sysClr val="windowText" lastClr="000000"/>
      </a:dk1>
      <a:lt1>
        <a:sysClr val="window" lastClr="FFFFFF"/>
      </a:lt1>
      <a:dk2>
        <a:srgbClr val="B2E9F2"/>
      </a:dk2>
      <a:lt2>
        <a:srgbClr val="0B5394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52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3319</TotalTime>
  <Words>1146</Words>
  <Application>Microsoft Office PowerPoint</Application>
  <PresentationFormat>On-screen Show (4:3)</PresentationFormat>
  <Paragraphs>193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Hardcover</vt:lpstr>
      <vt:lpstr>1_Adjacency</vt:lpstr>
      <vt:lpstr>Office Theme</vt:lpstr>
      <vt:lpstr>3_Hardcover</vt:lpstr>
      <vt:lpstr>4_Hardcover</vt:lpstr>
      <vt:lpstr>6_Hardcover</vt:lpstr>
      <vt:lpstr>Median</vt:lpstr>
      <vt:lpstr>Pushpin</vt:lpstr>
      <vt:lpstr>1_Pushpin</vt:lpstr>
      <vt:lpstr>2_Pushpin</vt:lpstr>
      <vt:lpstr>Clarity</vt:lpstr>
      <vt:lpstr>3_Pushpin</vt:lpstr>
      <vt:lpstr>5_Pushpin</vt:lpstr>
      <vt:lpstr>7_Pushpin</vt:lpstr>
      <vt:lpstr>4_Pushpin</vt:lpstr>
      <vt:lpstr>Title X Training</vt:lpstr>
      <vt:lpstr>Essential Legislation</vt:lpstr>
      <vt:lpstr>Essential Definition</vt:lpstr>
      <vt:lpstr>K-12 Homeless Students in Oregon</vt:lpstr>
      <vt:lpstr>PowerPoint Presentation</vt:lpstr>
      <vt:lpstr>2013-14 School Year Homeless Students by Grade</vt:lpstr>
      <vt:lpstr>Ages of Homeless Students in Grade 12</vt:lpstr>
      <vt:lpstr>Eligible Living Situations  </vt:lpstr>
      <vt:lpstr>Oregon’s Homeless Student Living Situations</vt:lpstr>
      <vt:lpstr>Shelters and Transitional Housing</vt:lpstr>
      <vt:lpstr>Unsheltered</vt:lpstr>
      <vt:lpstr>Motel or Hotel</vt:lpstr>
      <vt:lpstr>Doubled-Up / Sharing Housing</vt:lpstr>
      <vt:lpstr> Doubled-Up and Overcrowded </vt:lpstr>
      <vt:lpstr>Unaccompanied Students</vt:lpstr>
      <vt:lpstr>Unaccompanied Homeless Children &amp; Youth</vt:lpstr>
      <vt:lpstr>Preschool and Younger</vt:lpstr>
      <vt:lpstr>Early Learning Hubs by Region</vt:lpstr>
      <vt:lpstr>Responsibilities of Districts</vt:lpstr>
      <vt:lpstr>District Liaison Duties</vt:lpstr>
      <vt:lpstr>Homeless Student Needs</vt:lpstr>
      <vt:lpstr>Preschool-Age Children</vt:lpstr>
      <vt:lpstr>Professional Development</vt:lpstr>
      <vt:lpstr>Uses of Title I-A Set-Asides</vt:lpstr>
      <vt:lpstr>Oregon Title X Program </vt:lpstr>
      <vt:lpstr>At Your Service!</vt:lpstr>
      <vt:lpstr>Thanks for All You Do!!</vt:lpstr>
    </vt:vector>
  </TitlesOfParts>
  <Company>Oregon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Chronic Absenteeism</dc:title>
  <dc:creator>Dona Bolt</dc:creator>
  <cp:lastModifiedBy>Windows User</cp:lastModifiedBy>
  <cp:revision>147</cp:revision>
  <cp:lastPrinted>2015-09-15T22:26:29Z</cp:lastPrinted>
  <dcterms:created xsi:type="dcterms:W3CDTF">2015-01-08T22:40:25Z</dcterms:created>
  <dcterms:modified xsi:type="dcterms:W3CDTF">2015-12-08T22:00:14Z</dcterms:modified>
</cp:coreProperties>
</file>