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</p:sldMasterIdLst>
  <p:notesMasterIdLst>
    <p:notesMasterId r:id="rId26"/>
  </p:notesMasterIdLst>
  <p:handoutMasterIdLst>
    <p:handoutMasterId r:id="rId27"/>
  </p:handoutMasterIdLst>
  <p:sldIdLst>
    <p:sldId id="256" r:id="rId2"/>
    <p:sldId id="529" r:id="rId3"/>
    <p:sldId id="541" r:id="rId4"/>
    <p:sldId id="542" r:id="rId5"/>
    <p:sldId id="544" r:id="rId6"/>
    <p:sldId id="545" r:id="rId7"/>
    <p:sldId id="546" r:id="rId8"/>
    <p:sldId id="564" r:id="rId9"/>
    <p:sldId id="547" r:id="rId10"/>
    <p:sldId id="548" r:id="rId11"/>
    <p:sldId id="549" r:id="rId12"/>
    <p:sldId id="550" r:id="rId13"/>
    <p:sldId id="551" r:id="rId14"/>
    <p:sldId id="552" r:id="rId15"/>
    <p:sldId id="553" r:id="rId16"/>
    <p:sldId id="554" r:id="rId17"/>
    <p:sldId id="555" r:id="rId18"/>
    <p:sldId id="556" r:id="rId19"/>
    <p:sldId id="557" r:id="rId20"/>
    <p:sldId id="558" r:id="rId21"/>
    <p:sldId id="559" r:id="rId22"/>
    <p:sldId id="560" r:id="rId23"/>
    <p:sldId id="561" r:id="rId24"/>
    <p:sldId id="562" r:id="rId25"/>
  </p:sldIdLst>
  <p:sldSz cx="9144000" cy="5761038"/>
  <p:notesSz cx="6934200" cy="9220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15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F86E99"/>
    <a:srgbClr val="F8F86E"/>
    <a:srgbClr val="71A6F5"/>
    <a:srgbClr val="82E4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051" autoAdjust="0"/>
    <p:restoredTop sz="94660"/>
  </p:normalViewPr>
  <p:slideViewPr>
    <p:cSldViewPr>
      <p:cViewPr varScale="1">
        <p:scale>
          <a:sx n="104" d="100"/>
          <a:sy n="104" d="100"/>
        </p:scale>
        <p:origin x="557" y="86"/>
      </p:cViewPr>
      <p:guideLst>
        <p:guide orient="horz" pos="1815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0" d="100"/>
        <a:sy n="14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4820" cy="461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2273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7775" y="0"/>
            <a:ext cx="3004820" cy="461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2273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57590"/>
            <a:ext cx="3004820" cy="461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2273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7775" y="8757590"/>
            <a:ext cx="3004820" cy="461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76631C4-D709-469C-B7D5-662A77FD079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84975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05139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7475" y="1"/>
            <a:ext cx="3005139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6F0133-D69F-41BA-B324-32D61F608E50}" type="datetimeFigureOut">
              <a:rPr lang="en-US" smtClean="0"/>
              <a:t>2/20/2018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8538" y="1152525"/>
            <a:ext cx="4937125" cy="3111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3739" y="4437064"/>
            <a:ext cx="5546725" cy="36306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58238"/>
            <a:ext cx="3005139" cy="4619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7475" y="8758238"/>
            <a:ext cx="3005139" cy="4619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E0F003-5D55-44F2-803B-BEC82D6EB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375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Who we are and our role with Oregon’s 21</a:t>
            </a:r>
            <a:r>
              <a:rPr lang="en-US" baseline="30000" dirty="0" smtClean="0"/>
              <a:t>st</a:t>
            </a:r>
            <a:r>
              <a:rPr lang="en-US" dirty="0" smtClean="0"/>
              <a:t> CCLC programs. Ask audience which types of programs they work in: 21</a:t>
            </a:r>
            <a:r>
              <a:rPr lang="en-US" baseline="30000" dirty="0" smtClean="0"/>
              <a:t>st</a:t>
            </a:r>
            <a:r>
              <a:rPr lang="en-US" dirty="0" smtClean="0"/>
              <a:t> CCLCs, other afterschool programs (YMCA,</a:t>
            </a:r>
            <a:r>
              <a:rPr lang="en-US" baseline="0" dirty="0" smtClean="0"/>
              <a:t> Boys &amp; Girls Clubs, etc.) Ask what their roles are: instructors, site coordinators/managers, Program Directors, etc.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E0F003-5D55-44F2-803B-BEC82D6EBFB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7195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7378473" y="4385745"/>
            <a:ext cx="1765526" cy="137529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0" y="0"/>
            <a:ext cx="9144000" cy="430353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311866"/>
            <a:ext cx="6858000" cy="2005694"/>
          </a:xfrm>
        </p:spPr>
        <p:txBody>
          <a:bodyPr anchor="b"/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394909"/>
            <a:ext cx="6858000" cy="139091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4" y="4385745"/>
            <a:ext cx="7266215" cy="137529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2169" y="4522919"/>
            <a:ext cx="1376096" cy="1135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745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5656" y="306724"/>
            <a:ext cx="7339694" cy="111353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5656" y="1938256"/>
            <a:ext cx="7339694" cy="3655326"/>
          </a:xfrm>
        </p:spPr>
        <p:txBody>
          <a:bodyPr vert="eaVert"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3" y="1501985"/>
            <a:ext cx="9143999" cy="340252"/>
            <a:chOff x="1" y="1420586"/>
            <a:chExt cx="12191998" cy="405039"/>
          </a:xfrm>
          <a:solidFill>
            <a:schemeClr val="accent5"/>
          </a:solidFill>
        </p:grpSpPr>
        <p:sp>
          <p:nvSpPr>
            <p:cNvPr id="8" name="Rectangle 7"/>
            <p:cNvSpPr/>
            <p:nvPr userDrawn="1"/>
          </p:nvSpPr>
          <p:spPr>
            <a:xfrm>
              <a:off x="1" y="1420586"/>
              <a:ext cx="1428750" cy="40503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1567542" y="1420586"/>
              <a:ext cx="10624457" cy="40503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555366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06723"/>
            <a:ext cx="1971675" cy="4882213"/>
          </a:xfrm>
        </p:spPr>
        <p:txBody>
          <a:bodyPr vert="eaVert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3903" y="306723"/>
            <a:ext cx="5800725" cy="4882213"/>
          </a:xfrm>
        </p:spPr>
        <p:txBody>
          <a:bodyPr vert="eaVert"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 rot="5400000">
            <a:off x="3388635" y="2728631"/>
            <a:ext cx="5761039" cy="303779"/>
            <a:chOff x="1" y="1420586"/>
            <a:chExt cx="12191998" cy="405039"/>
          </a:xfrm>
          <a:solidFill>
            <a:schemeClr val="accent5"/>
          </a:solidFill>
        </p:grpSpPr>
        <p:sp>
          <p:nvSpPr>
            <p:cNvPr id="8" name="Rectangle 7"/>
            <p:cNvSpPr/>
            <p:nvPr userDrawn="1"/>
          </p:nvSpPr>
          <p:spPr>
            <a:xfrm>
              <a:off x="1" y="1420586"/>
              <a:ext cx="1428750" cy="40503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1567542" y="1420586"/>
              <a:ext cx="10624457" cy="40503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107814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576103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06722"/>
            <a:ext cx="7886700" cy="5166264"/>
          </a:xfrm>
        </p:spPr>
        <p:txBody>
          <a:bodyPr>
            <a:normAutofit/>
          </a:bodyPr>
          <a:lstStyle>
            <a:lvl1pPr algn="ctr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69864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57610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3336" y="4389363"/>
            <a:ext cx="1414724" cy="1167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9938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5656" y="39246"/>
            <a:ext cx="7339694" cy="111353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5656" y="1602194"/>
            <a:ext cx="7339694" cy="3980527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4" y="1193360"/>
            <a:ext cx="9143999" cy="340252"/>
            <a:chOff x="1" y="1420586"/>
            <a:chExt cx="12191998" cy="405039"/>
          </a:xfrm>
          <a:solidFill>
            <a:schemeClr val="accent5"/>
          </a:solidFill>
        </p:grpSpPr>
        <p:sp>
          <p:nvSpPr>
            <p:cNvPr id="7" name="Rectangle 6"/>
            <p:cNvSpPr/>
            <p:nvPr userDrawn="1"/>
          </p:nvSpPr>
          <p:spPr>
            <a:xfrm>
              <a:off x="1" y="1420586"/>
              <a:ext cx="1428750" cy="40503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1567542" y="1420586"/>
              <a:ext cx="10624457" cy="40503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935356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0894" y="524098"/>
            <a:ext cx="7339694" cy="2396431"/>
          </a:xfrm>
        </p:spPr>
        <p:txBody>
          <a:bodyPr anchor="b"/>
          <a:lstStyle>
            <a:lvl1pPr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0894" y="3395854"/>
            <a:ext cx="7339694" cy="126022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-4762" y="2988066"/>
            <a:ext cx="9143999" cy="340252"/>
            <a:chOff x="1" y="1420586"/>
            <a:chExt cx="12191998" cy="405039"/>
          </a:xfrm>
          <a:solidFill>
            <a:schemeClr val="accent5"/>
          </a:solidFill>
        </p:grpSpPr>
        <p:sp>
          <p:nvSpPr>
            <p:cNvPr id="11" name="Rectangle 10"/>
            <p:cNvSpPr/>
            <p:nvPr userDrawn="1"/>
          </p:nvSpPr>
          <p:spPr>
            <a:xfrm>
              <a:off x="1" y="1420586"/>
              <a:ext cx="1428750" cy="40503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67542" y="1420586"/>
              <a:ext cx="10624457" cy="40503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28723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5660" y="306724"/>
            <a:ext cx="7339693" cy="111353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5660" y="1993122"/>
            <a:ext cx="3339193" cy="309579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76160" y="1993122"/>
            <a:ext cx="3339193" cy="309579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4" y="1536564"/>
            <a:ext cx="9143999" cy="340252"/>
            <a:chOff x="1" y="1420586"/>
            <a:chExt cx="12191998" cy="405039"/>
          </a:xfrm>
          <a:solidFill>
            <a:schemeClr val="accent5"/>
          </a:solidFill>
        </p:grpSpPr>
        <p:sp>
          <p:nvSpPr>
            <p:cNvPr id="9" name="Rectangle 8"/>
            <p:cNvSpPr/>
            <p:nvPr userDrawn="1"/>
          </p:nvSpPr>
          <p:spPr>
            <a:xfrm>
              <a:off x="1" y="1420586"/>
              <a:ext cx="1428750" cy="40503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1567542" y="1420586"/>
              <a:ext cx="10624457" cy="40503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86301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5659" y="306724"/>
            <a:ext cx="7340885" cy="1113534"/>
          </a:xfrm>
        </p:spPr>
        <p:txBody>
          <a:bodyPr/>
          <a:lstStyle>
            <a:lvl1pPr>
              <a:defRPr sz="48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5656" y="1912918"/>
            <a:ext cx="3600452" cy="692124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5656" y="2605042"/>
            <a:ext cx="3600452" cy="30952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49585" y="1912918"/>
            <a:ext cx="3666956" cy="692124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49585" y="2605042"/>
            <a:ext cx="3666956" cy="30952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3" y="1496463"/>
            <a:ext cx="9143999" cy="340252"/>
            <a:chOff x="1" y="1420586"/>
            <a:chExt cx="12191998" cy="405039"/>
          </a:xfrm>
          <a:solidFill>
            <a:schemeClr val="accent5"/>
          </a:solidFill>
        </p:grpSpPr>
        <p:sp>
          <p:nvSpPr>
            <p:cNvPr id="11" name="Rectangle 10"/>
            <p:cNvSpPr/>
            <p:nvPr userDrawn="1"/>
          </p:nvSpPr>
          <p:spPr>
            <a:xfrm>
              <a:off x="1" y="1420586"/>
              <a:ext cx="1428750" cy="40503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67542" y="1420586"/>
              <a:ext cx="10624457" cy="40503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701355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5656" y="306724"/>
            <a:ext cx="7339694" cy="111353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3" y="1474554"/>
            <a:ext cx="9143999" cy="340252"/>
            <a:chOff x="1" y="1420586"/>
            <a:chExt cx="12191998" cy="405039"/>
          </a:xfrm>
          <a:solidFill>
            <a:schemeClr val="accent5"/>
          </a:solidFill>
        </p:grpSpPr>
        <p:sp>
          <p:nvSpPr>
            <p:cNvPr id="7" name="Rectangle 6"/>
            <p:cNvSpPr/>
            <p:nvPr userDrawn="1"/>
          </p:nvSpPr>
          <p:spPr>
            <a:xfrm>
              <a:off x="1" y="1420586"/>
              <a:ext cx="1428750" cy="40503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1567542" y="1420586"/>
              <a:ext cx="10624457" cy="40503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806108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95879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4789" y="205751"/>
            <a:ext cx="2844233" cy="1344242"/>
          </a:xfrm>
        </p:spPr>
        <p:txBody>
          <a:bodyPr anchor="b"/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1288" y="205753"/>
            <a:ext cx="4775257" cy="5418120"/>
          </a:xfrm>
        </p:spPr>
        <p:txBody>
          <a:bodyPr/>
          <a:lstStyle>
            <a:lvl1pPr>
              <a:defRPr sz="3200">
                <a:solidFill>
                  <a:schemeClr val="tx2"/>
                </a:solidFill>
              </a:defRPr>
            </a:lvl1pPr>
            <a:lvl2pPr>
              <a:defRPr sz="2800">
                <a:solidFill>
                  <a:schemeClr val="tx2"/>
                </a:solidFill>
              </a:defRPr>
            </a:lvl2pPr>
            <a:lvl3pPr>
              <a:defRPr sz="2400">
                <a:solidFill>
                  <a:schemeClr val="tx2"/>
                </a:solidFill>
              </a:defRPr>
            </a:lvl3pPr>
            <a:lvl4pPr>
              <a:defRPr sz="2000">
                <a:solidFill>
                  <a:schemeClr val="tx2"/>
                </a:solidFill>
              </a:defRPr>
            </a:lvl4pPr>
            <a:lvl5pPr>
              <a:defRPr sz="20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4789" y="1988931"/>
            <a:ext cx="2844233" cy="3634941"/>
          </a:xfrm>
        </p:spPr>
        <p:txBody>
          <a:bodyPr/>
          <a:lstStyle>
            <a:lvl1pPr marL="0" indent="0"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0" y="1599337"/>
            <a:ext cx="3579020" cy="340252"/>
            <a:chOff x="0" y="1903865"/>
            <a:chExt cx="4772026" cy="405039"/>
          </a:xfrm>
          <a:solidFill>
            <a:schemeClr val="accent5"/>
          </a:solidFill>
        </p:grpSpPr>
        <p:sp>
          <p:nvSpPr>
            <p:cNvPr id="9" name="Rectangle 8"/>
            <p:cNvSpPr/>
            <p:nvPr userDrawn="1"/>
          </p:nvSpPr>
          <p:spPr>
            <a:xfrm>
              <a:off x="0" y="1903865"/>
              <a:ext cx="839788" cy="40503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979714" y="1903865"/>
              <a:ext cx="3792312" cy="40503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25166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4789" y="89160"/>
            <a:ext cx="2844233" cy="1344242"/>
          </a:xfrm>
        </p:spPr>
        <p:txBody>
          <a:bodyPr anchor="b"/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1267" y="89160"/>
            <a:ext cx="4629150" cy="544069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4789" y="1879196"/>
            <a:ext cx="2844233" cy="3650662"/>
          </a:xfrm>
        </p:spPr>
        <p:txBody>
          <a:bodyPr/>
          <a:lstStyle>
            <a:lvl1pPr marL="0" indent="0"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0" y="1497797"/>
            <a:ext cx="3579020" cy="340252"/>
            <a:chOff x="0" y="1903865"/>
            <a:chExt cx="4772026" cy="405039"/>
          </a:xfrm>
          <a:solidFill>
            <a:schemeClr val="accent5"/>
          </a:solidFill>
        </p:grpSpPr>
        <p:sp>
          <p:nvSpPr>
            <p:cNvPr id="9" name="Rectangle 8"/>
            <p:cNvSpPr/>
            <p:nvPr userDrawn="1"/>
          </p:nvSpPr>
          <p:spPr>
            <a:xfrm>
              <a:off x="0" y="1903865"/>
              <a:ext cx="839788" cy="40503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979714" y="1903865"/>
              <a:ext cx="3792312" cy="40503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465443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6724"/>
            <a:ext cx="7886700" cy="1113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33609"/>
            <a:ext cx="7886700" cy="36553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339631"/>
            <a:ext cx="2057400" cy="3067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339631"/>
            <a:ext cx="3086100" cy="3067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339631"/>
            <a:ext cx="2057400" cy="3067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482BB7-165C-4714-AAA2-CE6D6093EA4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5396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480719"/>
            <a:ext cx="1715277" cy="1143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4610259"/>
            <a:ext cx="4572000" cy="9372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2000" y="518319"/>
            <a:ext cx="762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+mn-lt"/>
              </a:rPr>
              <a:t>Community-Supported STEAM Innovations</a:t>
            </a:r>
            <a:endParaRPr lang="en-US" sz="4800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95400" y="2423319"/>
            <a:ext cx="6477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n-lt"/>
              </a:rPr>
              <a:t>Beyond School Hours XXI </a:t>
            </a:r>
          </a:p>
          <a:p>
            <a:pPr algn="ctr"/>
            <a:r>
              <a:rPr lang="en-US" sz="2400" dirty="0" smtClean="0">
                <a:latin typeface="+mn-lt"/>
              </a:rPr>
              <a:t>National Education Conference</a:t>
            </a:r>
          </a:p>
          <a:p>
            <a:pPr algn="ctr"/>
            <a:r>
              <a:rPr lang="en-US" sz="2400" dirty="0" smtClean="0">
                <a:latin typeface="+mn-lt"/>
              </a:rPr>
              <a:t>Orlando, Florida </a:t>
            </a:r>
          </a:p>
          <a:p>
            <a:pPr algn="ctr"/>
            <a:r>
              <a:rPr lang="en-US" sz="2400" dirty="0" smtClean="0">
                <a:latin typeface="+mn-lt"/>
              </a:rPr>
              <a:t>February 2018</a:t>
            </a:r>
            <a:endParaRPr lang="en-US" sz="2400" dirty="0"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81000" y="39246"/>
            <a:ext cx="9753600" cy="111353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/>
              <a:t>Community-Supported STEAM Innovations </a:t>
            </a:r>
            <a:r>
              <a:rPr lang="en-US" sz="5400" dirty="0"/>
              <a:t/>
            </a:r>
            <a:br>
              <a:rPr lang="en-US" sz="5400" dirty="0"/>
            </a:br>
            <a:r>
              <a:rPr lang="en-US" sz="4900" b="1" dirty="0"/>
              <a:t>Klamath Falls</a:t>
            </a:r>
            <a:endParaRPr lang="en-US" sz="4900" dirty="0"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2260263"/>
            <a:ext cx="39719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2"/>
                </a:solidFill>
                <a:latin typeface="+mn-lt"/>
              </a:rPr>
              <a:t>Dental Education </a:t>
            </a:r>
            <a:r>
              <a:rPr lang="en-US" sz="2400" i="1" dirty="0" smtClean="0">
                <a:solidFill>
                  <a:schemeClr val="tx2"/>
                </a:solidFill>
                <a:latin typeface="+mn-lt"/>
              </a:rPr>
              <a:t>(Oregon Institute of Technology dental hygiene students</a:t>
            </a:r>
            <a:r>
              <a:rPr lang="en-US" sz="2400" dirty="0" smtClean="0">
                <a:solidFill>
                  <a:schemeClr val="tx2"/>
                </a:solidFill>
                <a:latin typeface="+mn-lt"/>
              </a:rPr>
              <a:t>)</a:t>
            </a:r>
            <a:endParaRPr lang="en-US" sz="2400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6" name="Content Placeholder 5" descr="I:\CEPE\21st Century Community Learning Centers\Website Work\Featured Programs\KFalls\computer.pn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347119"/>
            <a:ext cx="3834777" cy="2590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882109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9246"/>
            <a:ext cx="8610600" cy="111353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/>
              <a:t>Community-Supported STEAM Innovations </a:t>
            </a:r>
            <a:r>
              <a:rPr lang="en-US" sz="6600" dirty="0"/>
              <a:t/>
            </a:r>
            <a:br>
              <a:rPr lang="en-US" sz="6600" dirty="0"/>
            </a:br>
            <a:r>
              <a:rPr lang="en-US" sz="4900" b="1" dirty="0" smtClean="0"/>
              <a:t>Umatilla</a:t>
            </a:r>
            <a:endParaRPr lang="en-US" sz="4900" b="1" dirty="0"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48075" y="2423319"/>
            <a:ext cx="26765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2"/>
                </a:solidFill>
                <a:latin typeface="+mn-lt"/>
              </a:rPr>
              <a:t>Tiny House</a:t>
            </a:r>
          </a:p>
          <a:p>
            <a:r>
              <a:rPr lang="en-US" sz="2400" dirty="0" smtClean="0">
                <a:solidFill>
                  <a:schemeClr val="tx2"/>
                </a:solidFill>
                <a:latin typeface="+mn-lt"/>
              </a:rPr>
              <a:t>Construction, </a:t>
            </a:r>
            <a:r>
              <a:rPr lang="en-US" sz="2400" i="1" dirty="0" smtClean="0">
                <a:solidFill>
                  <a:schemeClr val="tx2"/>
                </a:solidFill>
                <a:latin typeface="+mn-lt"/>
              </a:rPr>
              <a:t>FIRST (Robotics), and Hover Lab</a:t>
            </a:r>
            <a:endParaRPr lang="en-US" sz="2400" i="1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7" name="Content Placeholder 6" descr="I:\CEPE\21st Century Community Learning Centers\Website Work\Featured Programs\Umatilla\umatilla1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3807" y="1709247"/>
            <a:ext cx="1894393" cy="2695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I:\CEPE\21st Century Community Learning Centers\Website Work\Featured Programs\Umatilla\tech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642519"/>
            <a:ext cx="2285365" cy="17068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387186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9246"/>
            <a:ext cx="9144000" cy="111353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/>
              <a:t>Community-Supported STEAM Innovations </a:t>
            </a:r>
            <a:r>
              <a:rPr lang="en-US" sz="6600" dirty="0"/>
              <a:t/>
            </a:r>
            <a:br>
              <a:rPr lang="en-US" sz="6600" dirty="0"/>
            </a:br>
            <a:r>
              <a:rPr lang="en-US" sz="4900" b="1" dirty="0"/>
              <a:t>Klamath Falls</a:t>
            </a:r>
            <a:endParaRPr lang="en-US" sz="4900" dirty="0"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48200" y="2746990"/>
            <a:ext cx="32099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 smtClean="0">
              <a:solidFill>
                <a:schemeClr val="tx2"/>
              </a:solidFill>
              <a:latin typeface="+mn-lt"/>
            </a:endParaRPr>
          </a:p>
          <a:p>
            <a:r>
              <a:rPr lang="en-US" sz="2400" dirty="0" smtClean="0">
                <a:solidFill>
                  <a:schemeClr val="tx2"/>
                </a:solidFill>
                <a:latin typeface="+mn-lt"/>
              </a:rPr>
              <a:t>BMX Racer Project</a:t>
            </a:r>
            <a:endParaRPr lang="en-US" sz="2400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7" name="Content Placeholder 6" descr="I:\CEPE\21st Century Community Learning Centers\Website Work\Featured Programs\Umatilla\umatilla4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966119"/>
            <a:ext cx="2133600" cy="3276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126289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9246"/>
            <a:ext cx="8915400" cy="111353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/>
              <a:t>Community-Supported STEAM Innovations </a:t>
            </a:r>
            <a:r>
              <a:rPr lang="en-US" sz="6600" dirty="0"/>
              <a:t/>
            </a:r>
            <a:br>
              <a:rPr lang="en-US" sz="6600" dirty="0"/>
            </a:br>
            <a:r>
              <a:rPr lang="en-US" sz="4900" b="1" dirty="0" smtClean="0"/>
              <a:t>Impact NW (Beaverton)</a:t>
            </a:r>
            <a:endParaRPr lang="en-US" sz="4900" dirty="0">
              <a:latin typeface="+mn-lt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1585119"/>
            <a:ext cx="2947262" cy="2397919"/>
          </a:xfrm>
        </p:spPr>
      </p:pic>
      <p:sp>
        <p:nvSpPr>
          <p:cNvPr id="3" name="TextBox 2"/>
          <p:cNvSpPr txBox="1"/>
          <p:nvPr/>
        </p:nvSpPr>
        <p:spPr>
          <a:xfrm>
            <a:off x="3505200" y="2203365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2"/>
                </a:solidFill>
                <a:latin typeface="+mn-lt"/>
              </a:rPr>
              <a:t>AKA Science</a:t>
            </a:r>
            <a:endParaRPr lang="en-US" sz="2400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3337718"/>
            <a:ext cx="3657600" cy="224551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191000" y="4380841"/>
            <a:ext cx="20970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  <a:latin typeface="+mn-lt"/>
              </a:rPr>
              <a:t>Coding Club</a:t>
            </a:r>
          </a:p>
        </p:txBody>
      </p:sp>
    </p:spTree>
    <p:extLst>
      <p:ext uri="{BB962C8B-B14F-4D97-AF65-F5344CB8AC3E}">
        <p14:creationId xmlns:p14="http://schemas.microsoft.com/office/powerpoint/2010/main" val="16619646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9246"/>
            <a:ext cx="8686800" cy="111353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/>
              <a:t>Community-Supported STEAM Innovations </a:t>
            </a:r>
            <a:r>
              <a:rPr lang="en-US" sz="5400" dirty="0"/>
              <a:t/>
            </a:r>
            <a:br>
              <a:rPr lang="en-US" sz="5400" dirty="0"/>
            </a:br>
            <a:r>
              <a:rPr lang="en-US" sz="4900" b="1" dirty="0" smtClean="0"/>
              <a:t>Impact NW (Beaverton)</a:t>
            </a:r>
            <a:endParaRPr lang="en-US" sz="4900" dirty="0">
              <a:latin typeface="+mn-lt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1" y="3298452"/>
            <a:ext cx="4038600" cy="2136851"/>
          </a:xfrm>
        </p:spPr>
      </p:pic>
      <p:sp>
        <p:nvSpPr>
          <p:cNvPr id="5" name="TextBox 4"/>
          <p:cNvSpPr txBox="1"/>
          <p:nvPr/>
        </p:nvSpPr>
        <p:spPr>
          <a:xfrm>
            <a:off x="251298" y="2780983"/>
            <a:ext cx="342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2"/>
                </a:solidFill>
                <a:latin typeface="+mn-lt"/>
              </a:rPr>
              <a:t>Hands On Math </a:t>
            </a:r>
            <a:r>
              <a:rPr lang="en-US" sz="2400" dirty="0">
                <a:solidFill>
                  <a:schemeClr val="tx2"/>
                </a:solidFill>
                <a:latin typeface="+mn-lt"/>
              </a:rPr>
              <a:t>Club</a:t>
            </a:r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7902" y="1601788"/>
            <a:ext cx="1130498" cy="150733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477000" y="2042319"/>
            <a:ext cx="1600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  <a:latin typeface="+mn-lt"/>
              </a:rPr>
              <a:t>Physics</a:t>
            </a:r>
          </a:p>
          <a:p>
            <a:endParaRPr lang="en-US" dirty="0"/>
          </a:p>
        </p:txBody>
      </p:sp>
      <p:pic>
        <p:nvPicPr>
          <p:cNvPr id="8" name="Content Placeholder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0908" y="3130729"/>
            <a:ext cx="1926892" cy="256919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572000" y="4443988"/>
            <a:ext cx="250421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  <a:latin typeface="+mn-lt"/>
              </a:rPr>
              <a:t>Zoo Animal Visit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01587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9246"/>
            <a:ext cx="8763000" cy="111353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 smtClean="0">
                <a:latin typeface="+mn-lt"/>
              </a:rPr>
              <a:t>Community-Supported STEAM Innovations</a:t>
            </a:r>
            <a:r>
              <a:rPr lang="en-US" dirty="0" smtClean="0">
                <a:latin typeface="+mn-lt"/>
              </a:rPr>
              <a:t/>
            </a:r>
            <a:br>
              <a:rPr lang="en-US" dirty="0" smtClean="0">
                <a:latin typeface="+mn-lt"/>
              </a:rPr>
            </a:br>
            <a:r>
              <a:rPr lang="en-US" sz="4900" b="1" dirty="0" smtClean="0">
                <a:latin typeface="+mn-lt"/>
              </a:rPr>
              <a:t>Hood River</a:t>
            </a:r>
            <a:endParaRPr lang="en-US" sz="4900" b="1" dirty="0">
              <a:latin typeface="+mn-lt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2728118"/>
            <a:ext cx="3962400" cy="2855119"/>
          </a:xfrm>
        </p:spPr>
      </p:pic>
      <p:sp>
        <p:nvSpPr>
          <p:cNvPr id="5" name="TextBox 4"/>
          <p:cNvSpPr txBox="1"/>
          <p:nvPr/>
        </p:nvSpPr>
        <p:spPr>
          <a:xfrm>
            <a:off x="1524000" y="4108662"/>
            <a:ext cx="3581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chemeClr val="tx2"/>
                </a:solidFill>
                <a:latin typeface="+mn-lt"/>
              </a:rPr>
              <a:t>Columbia Gorge </a:t>
            </a:r>
          </a:p>
          <a:p>
            <a:r>
              <a:rPr lang="en-US" sz="2400" i="1" dirty="0" smtClean="0">
                <a:solidFill>
                  <a:schemeClr val="tx2"/>
                </a:solidFill>
                <a:latin typeface="+mn-lt"/>
              </a:rPr>
              <a:t>Arts in Education Partnership</a:t>
            </a:r>
            <a:endParaRPr lang="en-US" sz="2400" i="1" dirty="0">
              <a:solidFill>
                <a:schemeClr val="tx2"/>
              </a:solidFill>
              <a:latin typeface="+mn-lt"/>
            </a:endParaRPr>
          </a:p>
          <a:p>
            <a:endParaRPr lang="en-US" dirty="0"/>
          </a:p>
        </p:txBody>
      </p:sp>
      <p:pic>
        <p:nvPicPr>
          <p:cNvPr id="6" name="Picture 5" descr="I:\CEPE\21st Century Community Learning Centers\Website Work\Featured Programs\Hood River\hallwayArt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737519"/>
            <a:ext cx="2129790" cy="24841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639673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9246"/>
            <a:ext cx="8686800" cy="111353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/>
              <a:t>Community-Supported STEAM Innovations</a:t>
            </a:r>
            <a:r>
              <a:rPr lang="en-US" sz="5400" dirty="0"/>
              <a:t/>
            </a:r>
            <a:br>
              <a:rPr lang="en-US" sz="5400" dirty="0"/>
            </a:br>
            <a:r>
              <a:rPr lang="en-US" sz="4900" b="1" dirty="0"/>
              <a:t>Hood River</a:t>
            </a:r>
            <a:endParaRPr lang="en-US" sz="4900" dirty="0">
              <a:latin typeface="+mn-lt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" y="1806575"/>
            <a:ext cx="4762500" cy="3571875"/>
          </a:xfrm>
        </p:spPr>
      </p:pic>
      <p:sp>
        <p:nvSpPr>
          <p:cNvPr id="3" name="TextBox 2"/>
          <p:cNvSpPr txBox="1"/>
          <p:nvPr/>
        </p:nvSpPr>
        <p:spPr>
          <a:xfrm>
            <a:off x="6477000" y="2956719"/>
            <a:ext cx="1905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2"/>
                </a:solidFill>
                <a:latin typeface="+mn-lt"/>
              </a:rPr>
              <a:t>FUSE Grant</a:t>
            </a:r>
            <a:endParaRPr lang="en-US" sz="2400" dirty="0">
              <a:solidFill>
                <a:schemeClr val="tx2"/>
              </a:solidFill>
              <a:latin typeface="+mn-lt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35934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72200" y="2956719"/>
            <a:ext cx="2209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2"/>
                </a:solidFill>
                <a:latin typeface="+mn-lt"/>
              </a:rPr>
              <a:t>3D Printing</a:t>
            </a:r>
            <a:endParaRPr lang="en-US" sz="2400" dirty="0">
              <a:solidFill>
                <a:schemeClr val="tx2"/>
              </a:solidFill>
              <a:latin typeface="+mn-lt"/>
            </a:endParaRPr>
          </a:p>
          <a:p>
            <a:endParaRPr lang="en-US" dirty="0"/>
          </a:p>
        </p:txBody>
      </p:sp>
      <p:pic>
        <p:nvPicPr>
          <p:cNvPr id="6" name="Picture 5" descr="I:\CEPE\21st Century Community Learning Centers\Website Work\Featured Programs\Three Rivers\3Rivers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200116"/>
            <a:ext cx="3554730" cy="266160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52400" y="39246"/>
            <a:ext cx="8686800" cy="11648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3600" dirty="0" smtClean="0"/>
              <a:t>Community-Supported STEAM Innovations</a:t>
            </a:r>
            <a:r>
              <a:rPr lang="en-US" sz="5400" dirty="0" smtClean="0"/>
              <a:t/>
            </a:r>
            <a:br>
              <a:rPr lang="en-US" sz="5400" dirty="0" smtClean="0"/>
            </a:br>
            <a:r>
              <a:rPr lang="en-US" sz="4900" b="1" dirty="0" smtClean="0"/>
              <a:t>Three Rivers</a:t>
            </a:r>
            <a:endParaRPr lang="en-US" sz="49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281759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1737519"/>
            <a:ext cx="5029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2"/>
                </a:solidFill>
                <a:latin typeface="+mn-lt"/>
              </a:rPr>
              <a:t>STEM in the Garden (the School Garden Project). </a:t>
            </a:r>
          </a:p>
          <a:p>
            <a:r>
              <a:rPr lang="en-US" sz="2400" dirty="0" smtClean="0">
                <a:solidFill>
                  <a:schemeClr val="tx2"/>
                </a:solidFill>
                <a:latin typeface="+mn-lt"/>
              </a:rPr>
              <a:t>Partnerships also include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2"/>
                </a:solidFill>
                <a:latin typeface="+mn-lt"/>
              </a:rPr>
              <a:t>Eugene Springfield Youth Orchestra,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2"/>
                </a:solidFill>
                <a:latin typeface="+mn-lt"/>
              </a:rPr>
              <a:t>Eugene Symphony,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2"/>
                </a:solidFill>
                <a:latin typeface="+mn-lt"/>
              </a:rPr>
              <a:t>PAAWS (People </a:t>
            </a:r>
            <a:r>
              <a:rPr lang="en-US" sz="2400" dirty="0">
                <a:solidFill>
                  <a:schemeClr val="tx2"/>
                </a:solidFill>
                <a:latin typeface="+mn-lt"/>
              </a:rPr>
              <a:t>A</a:t>
            </a:r>
            <a:r>
              <a:rPr lang="en-US" sz="2400" dirty="0" smtClean="0">
                <a:solidFill>
                  <a:schemeClr val="tx2"/>
                </a:solidFill>
                <a:latin typeface="+mn-lt"/>
              </a:rPr>
              <a:t>nd Animals Who Serve), and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2"/>
                </a:solidFill>
                <a:latin typeface="+mn-lt"/>
              </a:rPr>
              <a:t>the Eugene Rotary Club.</a:t>
            </a:r>
            <a:endParaRPr lang="en-US" sz="2400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7" name="Content Placeholder 6" descr="I:\CEPE\21st Century Community Learning Centers\Website Work\Featured Programs\Eugene\gardening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9744" y="2118519"/>
            <a:ext cx="3449456" cy="27432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04800" y="39246"/>
            <a:ext cx="8610600" cy="111353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/>
              <a:t>Community-Supported STEAM Innovations</a:t>
            </a:r>
            <a:r>
              <a:rPr lang="en-US" sz="5400" dirty="0"/>
              <a:t/>
            </a:r>
            <a:br>
              <a:rPr lang="en-US" sz="5400" dirty="0"/>
            </a:br>
            <a:r>
              <a:rPr lang="en-US" sz="4900" b="1" dirty="0" smtClean="0"/>
              <a:t>Eugene</a:t>
            </a:r>
            <a:endParaRPr lang="en-US" sz="49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034167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638800" y="2465527"/>
            <a:ext cx="29432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2"/>
                </a:solidFill>
                <a:latin typeface="+mn-lt"/>
              </a:rPr>
              <a:t>Making butter with OSU Extension STEAM mentor</a:t>
            </a:r>
          </a:p>
        </p:txBody>
      </p:sp>
      <p:pic>
        <p:nvPicPr>
          <p:cNvPr id="6" name="Content Placeholder 5" descr="I:\CEPE\21st Century Community Learning Centers\Website Work\Featured Programs\Lincoln County\ButterMaking-Crestview.gif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794669"/>
            <a:ext cx="5210185" cy="398145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8600" y="39688"/>
            <a:ext cx="8686800" cy="111283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/>
              <a:t>Community-Supported STEAM Innovations</a:t>
            </a:r>
            <a:r>
              <a:rPr lang="en-US" sz="5400" dirty="0"/>
              <a:t/>
            </a:r>
            <a:br>
              <a:rPr lang="en-US" sz="5400" dirty="0"/>
            </a:br>
            <a:r>
              <a:rPr lang="en-US" sz="4900" b="1" dirty="0" smtClean="0"/>
              <a:t>Lincoln County</a:t>
            </a:r>
            <a:endParaRPr lang="en-US" sz="49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464958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9246"/>
            <a:ext cx="4648200" cy="1113534"/>
          </a:xfrm>
        </p:spPr>
        <p:txBody>
          <a:bodyPr/>
          <a:lstStyle/>
          <a:p>
            <a:pPr algn="ctr"/>
            <a:r>
              <a:rPr lang="en-US" dirty="0" smtClean="0">
                <a:latin typeface="+mn-lt"/>
              </a:rPr>
              <a:t>WELCOME!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722438"/>
            <a:ext cx="5105400" cy="397748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Candi Scott, Gary </a:t>
            </a:r>
            <a:r>
              <a:rPr lang="en-US" sz="2000" dirty="0" err="1" smtClean="0">
                <a:solidFill>
                  <a:schemeClr val="tx1"/>
                </a:solidFill>
              </a:rPr>
              <a:t>Glasenapp</a:t>
            </a:r>
            <a:r>
              <a:rPr lang="en-US" sz="2000" dirty="0" smtClean="0">
                <a:solidFill>
                  <a:schemeClr val="tx1"/>
                </a:solidFill>
              </a:rPr>
              <a:t>, </a:t>
            </a:r>
          </a:p>
          <a:p>
            <a:pPr marL="0" indent="0" algn="ctr"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Roxanna Marvin, and Cori Brownell</a:t>
            </a:r>
          </a:p>
          <a:p>
            <a:pPr marL="0" indent="0" algn="ctr">
              <a:buNone/>
            </a:pPr>
            <a:endParaRPr lang="en-US" sz="2000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The Research Institute at </a:t>
            </a:r>
          </a:p>
          <a:p>
            <a:pPr marL="0" indent="0" algn="ctr"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Western Oregon University</a:t>
            </a:r>
          </a:p>
          <a:p>
            <a:pPr marL="0" indent="0" algn="ctr">
              <a:buNone/>
            </a:pPr>
            <a:endParaRPr lang="en-US" sz="2000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http://triwou.org/projects/cclc</a:t>
            </a:r>
          </a:p>
          <a:p>
            <a:pPr marL="0" indent="0" algn="ctr">
              <a:buNone/>
            </a:pPr>
            <a:endParaRPr lang="en-US" sz="2000" dirty="0" smtClean="0">
              <a:solidFill>
                <a:schemeClr val="tx1"/>
              </a:solidFill>
            </a:endParaRPr>
          </a:p>
          <a:p>
            <a:pPr algn="ctr"/>
            <a:endParaRPr lang="en-US" sz="2000" dirty="0" smtClean="0"/>
          </a:p>
          <a:p>
            <a:pPr marL="0" indent="0">
              <a:buNone/>
            </a:pPr>
            <a:endParaRPr lang="en-US" sz="2000" dirty="0" smtClean="0"/>
          </a:p>
          <a:p>
            <a:endParaRPr lang="en-US" sz="2000" dirty="0" smtClean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766469"/>
            <a:ext cx="3810000" cy="8572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0429" y="-838"/>
            <a:ext cx="3840692" cy="5761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7160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4400" y="1966119"/>
            <a:ext cx="3886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2"/>
                </a:solidFill>
                <a:latin typeface="+mn-lt"/>
              </a:rPr>
              <a:t>Students work with local artist to complete a mural in the school cafeteria. Programming has also included creating their own drones from recycled materials.</a:t>
            </a:r>
          </a:p>
        </p:txBody>
      </p:sp>
      <p:pic>
        <p:nvPicPr>
          <p:cNvPr id="7" name="Content Placeholder 6" descr="I:\CEPE\21st Century Community Learning Centers\Website Work\Featured Programs\Lincoln County\painting on ladder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7200" y="2100263"/>
            <a:ext cx="2463800" cy="29845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52400" y="39246"/>
            <a:ext cx="8686800" cy="111353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/>
              <a:t>Community-Supported STEAM Innovations</a:t>
            </a:r>
            <a:r>
              <a:rPr lang="en-US" sz="5400" dirty="0"/>
              <a:t/>
            </a:r>
            <a:br>
              <a:rPr lang="en-US" sz="5400" dirty="0"/>
            </a:br>
            <a:r>
              <a:rPr lang="en-US" sz="4900" b="1" dirty="0" smtClean="0"/>
              <a:t>Lincoln County</a:t>
            </a:r>
            <a:endParaRPr lang="en-US" sz="49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526940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6990" y="1737519"/>
            <a:ext cx="653861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2"/>
                </a:solidFill>
                <a:latin typeface="+mn-lt"/>
              </a:rPr>
              <a:t>Partnerships include: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2"/>
                </a:solidFill>
                <a:latin typeface="+mn-lt"/>
              </a:rPr>
              <a:t>AKA Science,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2"/>
                </a:solidFill>
                <a:latin typeface="+mn-lt"/>
              </a:rPr>
              <a:t>Ethos,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2"/>
                </a:solidFill>
                <a:latin typeface="+mn-lt"/>
              </a:rPr>
              <a:t>Concordia University, </a:t>
            </a:r>
          </a:p>
          <a:p>
            <a:pPr marL="3175" indent="3365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2"/>
                </a:solidFill>
                <a:latin typeface="+mn-lt"/>
              </a:rPr>
              <a:t>Northwest Children’s Theater. Programming includes:</a:t>
            </a:r>
          </a:p>
          <a:p>
            <a:pPr marL="3175" indent="3365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2"/>
                </a:solidFill>
                <a:latin typeface="+mn-lt"/>
              </a:rPr>
              <a:t> Garden Club, </a:t>
            </a:r>
          </a:p>
          <a:p>
            <a:pPr marL="3175" indent="3365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2"/>
                </a:solidFill>
                <a:latin typeface="+mn-lt"/>
              </a:rPr>
              <a:t>Kitchen Chemistry, </a:t>
            </a:r>
          </a:p>
          <a:p>
            <a:pPr marL="3175" indent="3365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2"/>
                </a:solidFill>
                <a:latin typeface="+mn-lt"/>
              </a:rPr>
              <a:t>Lego Robotics, </a:t>
            </a:r>
          </a:p>
          <a:p>
            <a:pPr marL="3175" indent="3365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2"/>
                </a:solidFill>
                <a:latin typeface="+mn-lt"/>
              </a:rPr>
              <a:t>Bucket Drumming, Dance, and Music.</a:t>
            </a:r>
          </a:p>
        </p:txBody>
      </p:sp>
      <p:pic>
        <p:nvPicPr>
          <p:cNvPr id="6" name="Content Placeholder 5" descr="I:\CEPE\21st Century Community Learning Centers\Website Work\Featured Programs\Portland\vernonFishDissection.gif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700" y="2544763"/>
            <a:ext cx="2857500" cy="20955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52400" y="39246"/>
            <a:ext cx="8763000" cy="111353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/>
              <a:t>Community-Supported STEAM Innovations</a:t>
            </a:r>
            <a:r>
              <a:rPr lang="en-US" sz="5400" dirty="0"/>
              <a:t/>
            </a:r>
            <a:br>
              <a:rPr lang="en-US" sz="5400" dirty="0"/>
            </a:br>
            <a:r>
              <a:rPr lang="en-US" sz="4900" b="1" dirty="0" smtClean="0"/>
              <a:t>Portland</a:t>
            </a:r>
            <a:endParaRPr lang="en-US" sz="49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825814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" y="1661319"/>
            <a:ext cx="548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2"/>
                </a:solidFill>
                <a:latin typeface="+mn-lt"/>
              </a:rPr>
              <a:t>JV </a:t>
            </a:r>
            <a:r>
              <a:rPr lang="en-US" sz="2400" dirty="0" err="1" smtClean="0">
                <a:solidFill>
                  <a:schemeClr val="tx2"/>
                </a:solidFill>
                <a:latin typeface="+mn-lt"/>
              </a:rPr>
              <a:t>InvenTeams</a:t>
            </a:r>
            <a:r>
              <a:rPr lang="en-US" sz="2400" dirty="0" smtClean="0">
                <a:solidFill>
                  <a:schemeClr val="tx2"/>
                </a:solidFill>
                <a:latin typeface="+mn-lt"/>
              </a:rPr>
              <a:t> creating a hydroponic gardening system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086100" y="3183733"/>
            <a:ext cx="2743199" cy="2057399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9400" y="3312320"/>
            <a:ext cx="2641598" cy="19811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1981199"/>
            <a:ext cx="2388990" cy="318532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52400" y="39246"/>
            <a:ext cx="8839200" cy="111353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/>
              <a:t>Community-Supported STEAM Innovations</a:t>
            </a:r>
            <a:r>
              <a:rPr lang="en-US" sz="5400" dirty="0"/>
              <a:t/>
            </a:r>
            <a:br>
              <a:rPr lang="en-US" sz="5400" dirty="0"/>
            </a:br>
            <a:r>
              <a:rPr lang="en-US" sz="4900" b="1" dirty="0" smtClean="0"/>
              <a:t>Oregon City</a:t>
            </a:r>
            <a:endParaRPr lang="en-US" sz="49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856502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9246"/>
            <a:ext cx="8058150" cy="111353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latin typeface="+mn-lt"/>
              </a:rPr>
              <a:t>Professional Action Reflection</a:t>
            </a:r>
            <a:endParaRPr lang="en-US" dirty="0">
              <a:latin typeface="+mn-lt"/>
            </a:endParaRPr>
          </a:p>
        </p:txBody>
      </p:sp>
      <p:pic>
        <p:nvPicPr>
          <p:cNvPr id="4" name="Content Placeholder 3" descr="C:\Documents and Settings\GinaM\Local Settings\Temporary Internet Files\Content.IE5\0HQHO5IR\MC900432549[1]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194719"/>
            <a:ext cx="2057171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62400" y="2085741"/>
            <a:ext cx="4552950" cy="26997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2"/>
                </a:solidFill>
                <a:latin typeface="+mn-lt"/>
              </a:rPr>
              <a:t>What I will stop doing</a:t>
            </a:r>
          </a:p>
          <a:p>
            <a:pPr marL="285750" indent="-28575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2"/>
                </a:solidFill>
                <a:latin typeface="+mn-lt"/>
              </a:rPr>
              <a:t>What I will continue doing</a:t>
            </a:r>
          </a:p>
          <a:p>
            <a:pPr marL="285750" indent="-28575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2"/>
                </a:solidFill>
                <a:latin typeface="+mn-lt"/>
              </a:rPr>
              <a:t>What I will start doing</a:t>
            </a:r>
            <a:endParaRPr lang="en-US" sz="2400" dirty="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624008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9246"/>
            <a:ext cx="7829550" cy="1113534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latin typeface="+mn-lt"/>
              </a:rPr>
              <a:t>Closing Activities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5350" y="1585119"/>
            <a:ext cx="7339694" cy="398052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Questions?</a:t>
            </a:r>
          </a:p>
          <a:p>
            <a:endParaRPr lang="en-US" sz="2400" dirty="0" smtClean="0"/>
          </a:p>
          <a:p>
            <a:r>
              <a:rPr lang="en-US" sz="2400" dirty="0" smtClean="0"/>
              <a:t>Workshop Evaluations</a:t>
            </a:r>
          </a:p>
          <a:p>
            <a:endParaRPr lang="en-US" sz="800" dirty="0">
              <a:latin typeface="Hero" pitchFamily="50" charset="0"/>
            </a:endParaRPr>
          </a:p>
          <a:p>
            <a:pPr marL="0" indent="0" algn="ctr">
              <a:buNone/>
            </a:pPr>
            <a:r>
              <a:rPr lang="en-US" sz="6000" dirty="0" smtClean="0"/>
              <a:t>THANK YOU!</a:t>
            </a:r>
            <a:endParaRPr lang="en-US" sz="6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0806" y="4633119"/>
            <a:ext cx="1216994" cy="838200"/>
          </a:xfrm>
          <a:prstGeom prst="rect">
            <a:avLst/>
          </a:prstGeom>
        </p:spPr>
      </p:pic>
      <p:pic>
        <p:nvPicPr>
          <p:cNvPr id="5" name="Picture 4" descr="https://3984670a8111365add13-6728e7c952118b70f16620a9fc754159.ssl.cf1.rackcdn.com/materials/trilogo2015_Sep_1_2015-21_30_11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709318"/>
            <a:ext cx="1219200" cy="762001"/>
          </a:xfrm>
          <a:prstGeom prst="rect">
            <a:avLst/>
          </a:prstGeom>
          <a:noFill/>
          <a:extLst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4925036"/>
            <a:ext cx="2664794" cy="546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694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9246"/>
            <a:ext cx="7753350" cy="1113534"/>
          </a:xfrm>
        </p:spPr>
        <p:txBody>
          <a:bodyPr/>
          <a:lstStyle/>
          <a:p>
            <a:pPr algn="ctr"/>
            <a:r>
              <a:rPr lang="en-US" dirty="0" smtClean="0">
                <a:latin typeface="+mn-lt"/>
              </a:rPr>
              <a:t>Agenda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6447" y="1813719"/>
            <a:ext cx="7772400" cy="491200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dirty="0" smtClean="0"/>
              <a:t>Materials/Workshop Outcome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dirty="0" smtClean="0"/>
              <a:t>Reflective Activity &amp; Group Sharing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dirty="0" smtClean="0"/>
              <a:t>Review Your “Why”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dirty="0" smtClean="0"/>
              <a:t>Types of Community Support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dirty="0" smtClean="0"/>
              <a:t>Oregon’s 21</a:t>
            </a:r>
            <a:r>
              <a:rPr lang="en-US" sz="2400" baseline="30000" dirty="0" smtClean="0"/>
              <a:t>st</a:t>
            </a:r>
            <a:r>
              <a:rPr lang="en-US" sz="2400" dirty="0" smtClean="0"/>
              <a:t> CCLC Community-Supported STEAM Innovations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dirty="0" smtClean="0"/>
              <a:t>Final Reflections</a:t>
            </a:r>
          </a:p>
          <a:p>
            <a:endParaRPr lang="en-US" sz="2400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2082" y="2042319"/>
            <a:ext cx="175260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9739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9246"/>
            <a:ext cx="7981950" cy="111353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latin typeface="+mn-lt"/>
              </a:rPr>
              <a:t/>
            </a:r>
            <a:br>
              <a:rPr lang="en-US" dirty="0" smtClean="0">
                <a:latin typeface="+mn-lt"/>
              </a:rPr>
            </a:br>
            <a:r>
              <a:rPr lang="en-US" dirty="0" smtClean="0">
                <a:latin typeface="+mn-lt"/>
              </a:rPr>
              <a:t>Workshop Outcome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0992" y="2209799"/>
            <a:ext cx="4126598" cy="3032919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000" dirty="0" smtClean="0"/>
              <a:t>Participants will learn new ideas about how to utilize community resources for project-based  STEAM innovations in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000" dirty="0" smtClean="0"/>
              <a:t>out of school time programs.</a:t>
            </a: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590" y="2209800"/>
            <a:ext cx="3654410" cy="2728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7660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marvinr\AppData\Local\Microsoft\Windows\Temporary Internet Files\Content.IE5\2ZL44YU9\13525947614476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5958" y="823119"/>
            <a:ext cx="5214042" cy="4709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9246"/>
            <a:ext cx="7905750" cy="1113534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latin typeface="+mn-lt"/>
              </a:rPr>
              <a:t>Reflective Activity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0800" y="1432719"/>
            <a:ext cx="4572000" cy="4099718"/>
          </a:xfrm>
        </p:spPr>
        <p:txBody>
          <a:bodyPr>
            <a:normAutofit/>
          </a:bodyPr>
          <a:lstStyle/>
          <a:p>
            <a:pPr marL="0" indent="0">
              <a:lnSpc>
                <a:spcPts val="3000"/>
              </a:lnSpc>
              <a:spcAft>
                <a:spcPts val="600"/>
              </a:spcAft>
              <a:buNone/>
            </a:pPr>
            <a:r>
              <a:rPr lang="en-US" sz="2400" dirty="0" smtClean="0"/>
              <a:t>What community resources are you already using in your out of school time programs to support project-based STEAM learning?</a:t>
            </a:r>
          </a:p>
        </p:txBody>
      </p:sp>
    </p:spTree>
    <p:extLst>
      <p:ext uri="{BB962C8B-B14F-4D97-AF65-F5344CB8AC3E}">
        <p14:creationId xmlns:p14="http://schemas.microsoft.com/office/powerpoint/2010/main" val="32269137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9246"/>
            <a:ext cx="7981950" cy="1113534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latin typeface="+mn-lt"/>
              </a:rPr>
              <a:t>Famous Trios Sharing and </a:t>
            </a:r>
            <a:br>
              <a:rPr lang="en-US" sz="3200" dirty="0" smtClean="0">
                <a:latin typeface="+mn-lt"/>
              </a:rPr>
            </a:br>
            <a:r>
              <a:rPr lang="en-US" sz="3200" dirty="0" smtClean="0">
                <a:latin typeface="+mn-lt"/>
              </a:rPr>
              <a:t>Group Recording</a:t>
            </a:r>
            <a:endParaRPr lang="en-US" sz="3200" dirty="0">
              <a:latin typeface="+mn-lt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Share your reflections in your groups of three</a:t>
            </a:r>
          </a:p>
          <a:p>
            <a:endParaRPr lang="en-US" dirty="0" smtClean="0"/>
          </a:p>
          <a:p>
            <a:r>
              <a:rPr lang="en-US" dirty="0" smtClean="0"/>
              <a:t>Add your ideas on the paper provided</a:t>
            </a:r>
          </a:p>
          <a:p>
            <a:endParaRPr lang="en-US" dirty="0" smtClean="0"/>
          </a:p>
          <a:p>
            <a:r>
              <a:rPr lang="en-US" dirty="0" smtClean="0"/>
              <a:t>Share with the whole group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1847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9246"/>
            <a:ext cx="7981950" cy="1113534"/>
          </a:xfrm>
        </p:spPr>
        <p:txBody>
          <a:bodyPr>
            <a:noAutofit/>
          </a:bodyPr>
          <a:lstStyle/>
          <a:p>
            <a:pPr algn="ctr"/>
            <a:r>
              <a:rPr lang="en-US" dirty="0" smtClean="0">
                <a:latin typeface="+mn-lt"/>
              </a:rPr>
              <a:t>Why Utilize </a:t>
            </a:r>
            <a:br>
              <a:rPr lang="en-US" dirty="0" smtClean="0">
                <a:latin typeface="+mn-lt"/>
              </a:rPr>
            </a:br>
            <a:r>
              <a:rPr lang="en-US" dirty="0" smtClean="0">
                <a:latin typeface="+mn-lt"/>
              </a:rPr>
              <a:t>Partnerships and Resources?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2194"/>
            <a:ext cx="8839200" cy="398052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/>
              <a:t>Oregon’s 21</a:t>
            </a:r>
            <a:r>
              <a:rPr lang="en-US" sz="2400" baseline="30000" dirty="0" smtClean="0"/>
              <a:t>st</a:t>
            </a:r>
            <a:r>
              <a:rPr lang="en-US" sz="2400" dirty="0" smtClean="0"/>
              <a:t> CCLC programs do this to: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Save money </a:t>
            </a:r>
            <a:r>
              <a:rPr lang="en-US" dirty="0"/>
              <a:t>to SUPPORT PROGRAM SUSTAINABILITY</a:t>
            </a:r>
            <a:r>
              <a:rPr lang="en-US" dirty="0" smtClean="0"/>
              <a:t>!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Expand programming options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Incorporate youth voice in </a:t>
            </a:r>
            <a:r>
              <a:rPr lang="en-US" dirty="0" smtClean="0"/>
              <a:t>activities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Build partnerships with the community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Model to students how to advocate for needs</a:t>
            </a:r>
          </a:p>
          <a:p>
            <a:pPr marL="457200" lvl="1" indent="0" algn="ctr">
              <a:lnSpc>
                <a:spcPct val="150000"/>
              </a:lnSpc>
              <a:buNone/>
            </a:pPr>
            <a:r>
              <a:rPr lang="en-US" i="1" dirty="0" smtClean="0"/>
              <a:t>Why else?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976336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dirty="0" smtClean="0">
                <a:latin typeface="+mn-lt"/>
              </a:rPr>
              <a:t>Types of Community Support: Sorting Activity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your table groups sort your cards into the following categories of community supports: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Expertise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Personnel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Resources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Funding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1112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9246"/>
            <a:ext cx="9372600" cy="111353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 smtClean="0">
                <a:latin typeface="+mn-lt"/>
              </a:rPr>
              <a:t>Community-Supported STEAM Innovations </a:t>
            </a:r>
            <a:r>
              <a:rPr lang="en-US" dirty="0" smtClean="0">
                <a:latin typeface="+mn-lt"/>
              </a:rPr>
              <a:t/>
            </a:r>
            <a:br>
              <a:rPr lang="en-US" dirty="0" smtClean="0">
                <a:latin typeface="+mn-lt"/>
              </a:rPr>
            </a:br>
            <a:r>
              <a:rPr lang="en-US" sz="4900" b="1" dirty="0" smtClean="0">
                <a:latin typeface="+mn-lt"/>
              </a:rPr>
              <a:t>Klamath Falls</a:t>
            </a:r>
            <a:endParaRPr lang="en-US" sz="4900" b="1" dirty="0"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1661319"/>
            <a:ext cx="4114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2"/>
                </a:solidFill>
                <a:latin typeface="+mn-lt"/>
              </a:rPr>
              <a:t>Fish dissection and printing (</a:t>
            </a:r>
            <a:r>
              <a:rPr lang="en-US" sz="2400" i="1" dirty="0" smtClean="0">
                <a:solidFill>
                  <a:schemeClr val="tx2"/>
                </a:solidFill>
                <a:latin typeface="+mn-lt"/>
              </a:rPr>
              <a:t>US Forest Service</a:t>
            </a:r>
            <a:r>
              <a:rPr lang="en-US" sz="2400" dirty="0" smtClean="0">
                <a:solidFill>
                  <a:schemeClr val="tx2"/>
                </a:solidFill>
                <a:latin typeface="+mn-lt"/>
              </a:rPr>
              <a:t>).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2"/>
                </a:solidFill>
                <a:latin typeface="+mn-lt"/>
              </a:rPr>
              <a:t>Outdoor hiking, nature flora and fauna exploration (</a:t>
            </a:r>
            <a:r>
              <a:rPr lang="en-US" sz="2400" i="1" dirty="0" smtClean="0">
                <a:solidFill>
                  <a:schemeClr val="tx2"/>
                </a:solidFill>
                <a:latin typeface="+mn-lt"/>
              </a:rPr>
              <a:t>Moore Park, Great Outdoors Alliance, and Klamath Watershed Partnership</a:t>
            </a:r>
            <a:r>
              <a:rPr lang="en-US" sz="2400" dirty="0" smtClean="0">
                <a:solidFill>
                  <a:schemeClr val="tx2"/>
                </a:solidFill>
                <a:latin typeface="+mn-lt"/>
              </a:rPr>
              <a:t>).</a:t>
            </a:r>
            <a:endParaRPr lang="en-US" sz="2400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6" name="Content Placeholder 5" descr="I:\CEPE\21st Century Community Learning Centers\Website Work\Featured Programs\KFalls\fishArt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7995" y="2328069"/>
            <a:ext cx="4115005" cy="25336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37601741"/>
      </p:ext>
    </p:extLst>
  </p:cSld>
  <p:clrMapOvr>
    <a:masterClrMapping/>
  </p:clrMapOvr>
  <p:transition spd="slow" advClick="0" advTm="5000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riqrisgreenyellow_Jun_3_2015-17_16_34">
  <a:themeElements>
    <a:clrScheme name="Custom 1">
      <a:dk1>
        <a:sysClr val="windowText" lastClr="000000"/>
      </a:dk1>
      <a:lt1>
        <a:srgbClr val="FFFFFF"/>
      </a:lt1>
      <a:dk2>
        <a:srgbClr val="2F5897"/>
      </a:dk2>
      <a:lt2>
        <a:srgbClr val="FFFFFF"/>
      </a:lt2>
      <a:accent1>
        <a:srgbClr val="C00000"/>
      </a:accent1>
      <a:accent2>
        <a:srgbClr val="92D050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Custom 1">
      <a:majorFont>
        <a:latin typeface="Roboto Slab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triqrisgreenyellow_Jun_3_2015-17_16_34</Template>
  <TotalTime>4117</TotalTime>
  <Words>511</Words>
  <Application>Microsoft Office PowerPoint</Application>
  <PresentationFormat>Custom</PresentationFormat>
  <Paragraphs>111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Century Gothic</vt:lpstr>
      <vt:lpstr>Hero</vt:lpstr>
      <vt:lpstr>Roboto Slab</vt:lpstr>
      <vt:lpstr>triqrisgreenyellow_Jun_3_2015-17_16_34</vt:lpstr>
      <vt:lpstr>PowerPoint Presentation</vt:lpstr>
      <vt:lpstr>WELCOME!</vt:lpstr>
      <vt:lpstr>Agenda</vt:lpstr>
      <vt:lpstr> Workshop Outcome </vt:lpstr>
      <vt:lpstr>Reflective Activity</vt:lpstr>
      <vt:lpstr>Famous Trios Sharing and  Group Recording</vt:lpstr>
      <vt:lpstr>Why Utilize  Partnerships and Resources?</vt:lpstr>
      <vt:lpstr>Types of Community Support: Sorting Activity</vt:lpstr>
      <vt:lpstr>Community-Supported STEAM Innovations  Klamath Falls</vt:lpstr>
      <vt:lpstr>Community-Supported STEAM Innovations  Klamath Falls</vt:lpstr>
      <vt:lpstr>Community-Supported STEAM Innovations  Umatilla</vt:lpstr>
      <vt:lpstr>Community-Supported STEAM Innovations  Klamath Falls</vt:lpstr>
      <vt:lpstr>Community-Supported STEAM Innovations  Impact NW (Beaverton)</vt:lpstr>
      <vt:lpstr>Community-Supported STEAM Innovations  Impact NW (Beaverton)</vt:lpstr>
      <vt:lpstr>Community-Supported STEAM Innovations Hood River</vt:lpstr>
      <vt:lpstr>Community-Supported STEAM Innovations Hood River</vt:lpstr>
      <vt:lpstr>PowerPoint Presentation</vt:lpstr>
      <vt:lpstr>Community-Supported STEAM Innovations Eugene</vt:lpstr>
      <vt:lpstr>Community-Supported STEAM Innovations Lincoln County</vt:lpstr>
      <vt:lpstr>Community-Supported STEAM Innovations Lincoln County</vt:lpstr>
      <vt:lpstr>Community-Supported STEAM Innovations Portland</vt:lpstr>
      <vt:lpstr>Community-Supported STEAM Innovations Oregon City</vt:lpstr>
      <vt:lpstr>Professional Action Reflection</vt:lpstr>
      <vt:lpstr>Closing Activities</vt:lpstr>
    </vt:vector>
  </TitlesOfParts>
  <Company>tr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Dawn Norris</dc:creator>
  <cp:lastModifiedBy>UCS</cp:lastModifiedBy>
  <cp:revision>234</cp:revision>
  <cp:lastPrinted>2018-02-08T20:03:44Z</cp:lastPrinted>
  <dcterms:created xsi:type="dcterms:W3CDTF">2005-12-01T22:45:40Z</dcterms:created>
  <dcterms:modified xsi:type="dcterms:W3CDTF">2018-02-20T18:55:24Z</dcterms:modified>
</cp:coreProperties>
</file>