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ctiveX/activeX1.xml" ContentType="application/vnd.ms-office.activeX+xml"/>
  <Override PartName="/ppt/activeX/activeX2.xml" ContentType="application/vnd.ms-office.activeX+xml"/>
  <Override PartName="/ppt/notesSlides/notesSlide8.xml" ContentType="application/vnd.openxmlformats-officedocument.presentationml.notesSlide+xml"/>
  <Override PartName="/ppt/activeX/activeX3.xml" ContentType="application/vnd.ms-office.activeX+xml"/>
  <Override PartName="/ppt/notesSlides/notesSlide9.xml" ContentType="application/vnd.openxmlformats-officedocument.presentationml.notesSlide+xml"/>
  <Override PartName="/ppt/activeX/activeX4.xml" ContentType="application/vnd.ms-office.activeX+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4"/>
  </p:notesMasterIdLst>
  <p:sldIdLst>
    <p:sldId id="256" r:id="rId2"/>
    <p:sldId id="282" r:id="rId3"/>
    <p:sldId id="277" r:id="rId4"/>
    <p:sldId id="278" r:id="rId5"/>
    <p:sldId id="300" r:id="rId6"/>
    <p:sldId id="280" r:id="rId7"/>
    <p:sldId id="305" r:id="rId8"/>
    <p:sldId id="306" r:id="rId9"/>
    <p:sldId id="318" r:id="rId10"/>
    <p:sldId id="309" r:id="rId11"/>
    <p:sldId id="308" r:id="rId12"/>
    <p:sldId id="307" r:id="rId13"/>
    <p:sldId id="310" r:id="rId14"/>
    <p:sldId id="311" r:id="rId15"/>
    <p:sldId id="312" r:id="rId16"/>
    <p:sldId id="313" r:id="rId17"/>
    <p:sldId id="314" r:id="rId18"/>
    <p:sldId id="315" r:id="rId19"/>
    <p:sldId id="316" r:id="rId20"/>
    <p:sldId id="317" r:id="rId21"/>
    <p:sldId id="288" r:id="rId22"/>
    <p:sldId id="284" r:id="rId23"/>
    <p:sldId id="273" r:id="rId24"/>
    <p:sldId id="287" r:id="rId25"/>
    <p:sldId id="281" r:id="rId26"/>
    <p:sldId id="297" r:id="rId27"/>
    <p:sldId id="296" r:id="rId28"/>
    <p:sldId id="298" r:id="rId29"/>
    <p:sldId id="290" r:id="rId30"/>
    <p:sldId id="289" r:id="rId31"/>
    <p:sldId id="292" r:id="rId32"/>
    <p:sldId id="291" r:id="rId33"/>
    <p:sldId id="301" r:id="rId34"/>
    <p:sldId id="299" r:id="rId35"/>
    <p:sldId id="294" r:id="rId36"/>
    <p:sldId id="293" r:id="rId37"/>
    <p:sldId id="264" r:id="rId38"/>
    <p:sldId id="265" r:id="rId39"/>
    <p:sldId id="267" r:id="rId40"/>
    <p:sldId id="268" r:id="rId41"/>
    <p:sldId id="269" r:id="rId42"/>
    <p:sldId id="28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elated Services" id="{DBA30606-A357-423E-9173-B86F7ABDE911}">
          <p14:sldIdLst/>
        </p14:section>
        <p14:section name="Default Section" id="{48D4AB63-B8C5-4E81-AA48-BB4B2D6A1DD0}">
          <p14:sldIdLst>
            <p14:sldId id="256"/>
            <p14:sldId id="282"/>
            <p14:sldId id="277"/>
            <p14:sldId id="278"/>
            <p14:sldId id="300"/>
            <p14:sldId id="280"/>
            <p14:sldId id="305"/>
            <p14:sldId id="306"/>
            <p14:sldId id="318"/>
            <p14:sldId id="309"/>
            <p14:sldId id="308"/>
            <p14:sldId id="307"/>
            <p14:sldId id="310"/>
            <p14:sldId id="311"/>
            <p14:sldId id="312"/>
            <p14:sldId id="313"/>
            <p14:sldId id="314"/>
            <p14:sldId id="315"/>
            <p14:sldId id="316"/>
            <p14:sldId id="317"/>
            <p14:sldId id="288"/>
            <p14:sldId id="284"/>
            <p14:sldId id="273"/>
            <p14:sldId id="287"/>
            <p14:sldId id="281"/>
            <p14:sldId id="297"/>
            <p14:sldId id="296"/>
            <p14:sldId id="298"/>
            <p14:sldId id="290"/>
            <p14:sldId id="289"/>
            <p14:sldId id="292"/>
            <p14:sldId id="291"/>
            <p14:sldId id="301"/>
            <p14:sldId id="299"/>
            <p14:sldId id="294"/>
            <p14:sldId id="293"/>
            <p14:sldId id="264"/>
            <p14:sldId id="265"/>
            <p14:sldId id="267"/>
            <p14:sldId id="268"/>
            <p14:sldId id="269"/>
            <p14:sldId id="28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ti" initials="P" lastIdx="10" clrIdx="0"/>
  <p:cmAuthor id="1" name="Amanda Stanley" initials="ALS"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8" autoAdjust="0"/>
    <p:restoredTop sz="94764" autoAdjust="0"/>
  </p:normalViewPr>
  <p:slideViewPr>
    <p:cSldViewPr>
      <p:cViewPr>
        <p:scale>
          <a:sx n="74" d="100"/>
          <a:sy n="74" d="100"/>
        </p:scale>
        <p:origin x="43" y="-48"/>
      </p:cViewPr>
      <p:guideLst>
        <p:guide orient="horz" pos="2160"/>
        <p:guide pos="2880"/>
      </p:guideLst>
    </p:cSldViewPr>
  </p:slideViewPr>
  <p:outlineViewPr>
    <p:cViewPr>
      <p:scale>
        <a:sx n="33" d="100"/>
        <a:sy n="33" d="100"/>
      </p:scale>
      <p:origin x="0" y="3168"/>
    </p:cViewPr>
  </p:outlineViewPr>
  <p:notesTextViewPr>
    <p:cViewPr>
      <p:scale>
        <a:sx n="100" d="100"/>
        <a:sy n="100" d="100"/>
      </p:scale>
      <p:origin x="0" y="0"/>
    </p:cViewPr>
  </p:notesTextViewPr>
  <p:notesViewPr>
    <p:cSldViewPr>
      <p:cViewPr varScale="1">
        <p:scale>
          <a:sx n="71" d="100"/>
          <a:sy n="71" d="100"/>
        </p:scale>
        <p:origin x="-292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223AD1-272F-48A4-B3D0-86F3CFBC97E1}" type="doc">
      <dgm:prSet loTypeId="urn:microsoft.com/office/officeart/2005/8/layout/radial6" loCatId="cycle" qsTypeId="urn:microsoft.com/office/officeart/2005/8/quickstyle/simple5" qsCatId="simple" csTypeId="urn:microsoft.com/office/officeart/2005/8/colors/colorful5" csCatId="colorful" phldr="1"/>
      <dgm:spPr/>
      <dgm:t>
        <a:bodyPr/>
        <a:lstStyle/>
        <a:p>
          <a:endParaRPr lang="en-US"/>
        </a:p>
      </dgm:t>
    </dgm:pt>
    <dgm:pt modelId="{398AEBFA-06B6-456F-9A91-3AB4D7FDFDA3}">
      <dgm:prSet phldrT="[Text]" custT="1"/>
      <dgm:spPr/>
      <dgm:t>
        <a:bodyPr/>
        <a:lstStyle/>
        <a:p>
          <a:r>
            <a:rPr lang="en-US" sz="1600" b="1" dirty="0" smtClean="0"/>
            <a:t>EI/ECSE Consultant</a:t>
          </a:r>
          <a:endParaRPr lang="en-US" sz="1600" b="1" dirty="0"/>
        </a:p>
      </dgm:t>
    </dgm:pt>
    <dgm:pt modelId="{E80C41D6-6CA0-4DC5-87C6-7F51BC5586AA}" type="parTrans" cxnId="{8F73E609-F867-4652-985F-B0680C5260DE}">
      <dgm:prSet/>
      <dgm:spPr/>
      <dgm:t>
        <a:bodyPr/>
        <a:lstStyle/>
        <a:p>
          <a:endParaRPr lang="en-US" sz="1600" b="1"/>
        </a:p>
      </dgm:t>
    </dgm:pt>
    <dgm:pt modelId="{25BF614B-CC33-446C-AB9C-FC1FBAB7EEEF}" type="sibTrans" cxnId="{8F73E609-F867-4652-985F-B0680C5260DE}">
      <dgm:prSet/>
      <dgm:spPr/>
      <dgm:t>
        <a:bodyPr/>
        <a:lstStyle/>
        <a:p>
          <a:endParaRPr lang="en-US" sz="1600" b="1"/>
        </a:p>
      </dgm:t>
    </dgm:pt>
    <dgm:pt modelId="{8B838E5F-3650-4E58-89BC-6AB5644248CB}">
      <dgm:prSet phldrT="[Text]" custT="1"/>
      <dgm:spPr/>
      <dgm:t>
        <a:bodyPr/>
        <a:lstStyle/>
        <a:p>
          <a:r>
            <a:rPr lang="en-US" sz="1600" b="1" dirty="0" smtClean="0"/>
            <a:t>Related Services</a:t>
          </a:r>
          <a:endParaRPr lang="en-US" sz="1600" b="1" dirty="0"/>
        </a:p>
      </dgm:t>
    </dgm:pt>
    <dgm:pt modelId="{73B018A2-2534-4047-8352-8D9751F8599B}" type="parTrans" cxnId="{C75718A9-2969-4D27-9575-3F3FB6680751}">
      <dgm:prSet/>
      <dgm:spPr/>
      <dgm:t>
        <a:bodyPr/>
        <a:lstStyle/>
        <a:p>
          <a:endParaRPr lang="en-US" sz="1600" b="1"/>
        </a:p>
      </dgm:t>
    </dgm:pt>
    <dgm:pt modelId="{B7812E91-FE5C-4CE2-A509-45EC2D250B6B}" type="sibTrans" cxnId="{C75718A9-2969-4D27-9575-3F3FB6680751}">
      <dgm:prSet/>
      <dgm:spPr/>
      <dgm:t>
        <a:bodyPr/>
        <a:lstStyle/>
        <a:p>
          <a:endParaRPr lang="en-US" sz="1600" b="1"/>
        </a:p>
      </dgm:t>
    </dgm:pt>
    <dgm:pt modelId="{3447D918-E50C-44B8-86A2-D4C16D4B1529}">
      <dgm:prSet phldrT="[Text]" custT="1"/>
      <dgm:spPr/>
      <dgm:t>
        <a:bodyPr/>
        <a:lstStyle/>
        <a:p>
          <a:r>
            <a:rPr lang="en-US" sz="1600" b="1" dirty="0" smtClean="0"/>
            <a:t>ECE teachers</a:t>
          </a:r>
          <a:endParaRPr lang="en-US" sz="1600" b="1" dirty="0"/>
        </a:p>
      </dgm:t>
    </dgm:pt>
    <dgm:pt modelId="{F184BA7F-E6A3-4B81-8272-7EF99DE85127}" type="parTrans" cxnId="{8E33FD8E-0A23-462F-9140-C22A907814B5}">
      <dgm:prSet/>
      <dgm:spPr/>
      <dgm:t>
        <a:bodyPr/>
        <a:lstStyle/>
        <a:p>
          <a:endParaRPr lang="en-US" sz="1600" b="1"/>
        </a:p>
      </dgm:t>
    </dgm:pt>
    <dgm:pt modelId="{344E7158-B0AA-4772-879D-4B0C8C96D73A}" type="sibTrans" cxnId="{8E33FD8E-0A23-462F-9140-C22A907814B5}">
      <dgm:prSet/>
      <dgm:spPr/>
      <dgm:t>
        <a:bodyPr/>
        <a:lstStyle/>
        <a:p>
          <a:endParaRPr lang="en-US" sz="1600" b="1"/>
        </a:p>
      </dgm:t>
    </dgm:pt>
    <dgm:pt modelId="{9046F0EB-21AE-4446-AD69-4B4D28221D26}">
      <dgm:prSet phldrT="[Text]" custT="1"/>
      <dgm:spPr/>
      <dgm:t>
        <a:bodyPr/>
        <a:lstStyle/>
        <a:p>
          <a:r>
            <a:rPr lang="en-US" sz="1600" b="1" dirty="0" smtClean="0">
              <a:solidFill>
                <a:schemeClr val="tx1"/>
              </a:solidFill>
            </a:rPr>
            <a:t>Instructional Assistants</a:t>
          </a:r>
          <a:endParaRPr lang="en-US" sz="1600" b="1" dirty="0">
            <a:solidFill>
              <a:schemeClr val="tx1"/>
            </a:solidFill>
          </a:endParaRPr>
        </a:p>
      </dgm:t>
    </dgm:pt>
    <dgm:pt modelId="{6B9C2A40-7C54-4A5B-AE1D-72130852A28C}" type="parTrans" cxnId="{9C66D338-D9AA-4BC7-8962-CD899E21BDC3}">
      <dgm:prSet/>
      <dgm:spPr/>
      <dgm:t>
        <a:bodyPr/>
        <a:lstStyle/>
        <a:p>
          <a:endParaRPr lang="en-US" sz="1600" b="1"/>
        </a:p>
      </dgm:t>
    </dgm:pt>
    <dgm:pt modelId="{B2DC6897-97F4-4917-A553-8C2DF730267C}" type="sibTrans" cxnId="{9C66D338-D9AA-4BC7-8962-CD899E21BDC3}">
      <dgm:prSet/>
      <dgm:spPr/>
      <dgm:t>
        <a:bodyPr/>
        <a:lstStyle/>
        <a:p>
          <a:endParaRPr lang="en-US" sz="1600" b="1"/>
        </a:p>
      </dgm:t>
    </dgm:pt>
    <dgm:pt modelId="{0AB8CE47-0B4E-4094-8154-180EE59196A2}">
      <dgm:prSet phldrT="[Text]" custT="1"/>
      <dgm:spPr/>
      <dgm:t>
        <a:bodyPr/>
        <a:lstStyle/>
        <a:p>
          <a:r>
            <a:rPr lang="en-US" sz="1600" b="1" dirty="0" smtClean="0"/>
            <a:t>Family</a:t>
          </a:r>
          <a:endParaRPr lang="en-US" sz="1600" b="1" dirty="0"/>
        </a:p>
      </dgm:t>
    </dgm:pt>
    <dgm:pt modelId="{69F1DF17-82BD-4145-AB5F-CF90AE1A6570}" type="parTrans" cxnId="{8646BBA8-9EB3-4420-A974-8AC3535FF282}">
      <dgm:prSet/>
      <dgm:spPr/>
      <dgm:t>
        <a:bodyPr/>
        <a:lstStyle/>
        <a:p>
          <a:endParaRPr lang="en-US" sz="1600" b="1"/>
        </a:p>
      </dgm:t>
    </dgm:pt>
    <dgm:pt modelId="{10453B91-C07E-47C1-81E8-D9832ACC958B}" type="sibTrans" cxnId="{8646BBA8-9EB3-4420-A974-8AC3535FF282}">
      <dgm:prSet/>
      <dgm:spPr/>
      <dgm:t>
        <a:bodyPr/>
        <a:lstStyle/>
        <a:p>
          <a:endParaRPr lang="en-US" sz="1600" b="1"/>
        </a:p>
      </dgm:t>
    </dgm:pt>
    <dgm:pt modelId="{42904336-F04C-460C-9A6D-C2C09EAC1617}" type="pres">
      <dgm:prSet presAssocID="{DA223AD1-272F-48A4-B3D0-86F3CFBC97E1}" presName="Name0" presStyleCnt="0">
        <dgm:presLayoutVars>
          <dgm:chMax val="1"/>
          <dgm:dir/>
          <dgm:animLvl val="ctr"/>
          <dgm:resizeHandles val="exact"/>
        </dgm:presLayoutVars>
      </dgm:prSet>
      <dgm:spPr/>
      <dgm:t>
        <a:bodyPr/>
        <a:lstStyle/>
        <a:p>
          <a:endParaRPr lang="en-US"/>
        </a:p>
      </dgm:t>
    </dgm:pt>
    <dgm:pt modelId="{5B371926-6DBD-4A36-B46B-66BFC1244E1B}" type="pres">
      <dgm:prSet presAssocID="{398AEBFA-06B6-456F-9A91-3AB4D7FDFDA3}" presName="centerShape" presStyleLbl="node0" presStyleIdx="0" presStyleCnt="1" custLinFactNeighborX="1107" custLinFactNeighborY="-1389"/>
      <dgm:spPr/>
      <dgm:t>
        <a:bodyPr/>
        <a:lstStyle/>
        <a:p>
          <a:endParaRPr lang="en-US"/>
        </a:p>
      </dgm:t>
    </dgm:pt>
    <dgm:pt modelId="{EADFA240-131B-4A83-93F9-823D5443B00B}" type="pres">
      <dgm:prSet presAssocID="{8B838E5F-3650-4E58-89BC-6AB5644248CB}" presName="node" presStyleLbl="node1" presStyleIdx="0" presStyleCnt="4">
        <dgm:presLayoutVars>
          <dgm:bulletEnabled val="1"/>
        </dgm:presLayoutVars>
      </dgm:prSet>
      <dgm:spPr/>
      <dgm:t>
        <a:bodyPr/>
        <a:lstStyle/>
        <a:p>
          <a:endParaRPr lang="en-US"/>
        </a:p>
      </dgm:t>
    </dgm:pt>
    <dgm:pt modelId="{FC8BFFF8-4C75-43E3-94F3-A8457D310D5D}" type="pres">
      <dgm:prSet presAssocID="{8B838E5F-3650-4E58-89BC-6AB5644248CB}" presName="dummy" presStyleCnt="0"/>
      <dgm:spPr/>
    </dgm:pt>
    <dgm:pt modelId="{2C4968E4-5FB9-4DEE-9082-FED969C39DDC}" type="pres">
      <dgm:prSet presAssocID="{B7812E91-FE5C-4CE2-A509-45EC2D250B6B}" presName="sibTrans" presStyleLbl="sibTrans2D1" presStyleIdx="0" presStyleCnt="4" custLinFactNeighborX="-3637" custLinFactNeighborY="-1199"/>
      <dgm:spPr/>
      <dgm:t>
        <a:bodyPr/>
        <a:lstStyle/>
        <a:p>
          <a:endParaRPr lang="en-US"/>
        </a:p>
      </dgm:t>
    </dgm:pt>
    <dgm:pt modelId="{877CFBC3-1891-48DC-A02A-6A77C56B398D}" type="pres">
      <dgm:prSet presAssocID="{3447D918-E50C-44B8-86A2-D4C16D4B1529}" presName="node" presStyleLbl="node1" presStyleIdx="1" presStyleCnt="4">
        <dgm:presLayoutVars>
          <dgm:bulletEnabled val="1"/>
        </dgm:presLayoutVars>
      </dgm:prSet>
      <dgm:spPr/>
      <dgm:t>
        <a:bodyPr/>
        <a:lstStyle/>
        <a:p>
          <a:endParaRPr lang="en-US"/>
        </a:p>
      </dgm:t>
    </dgm:pt>
    <dgm:pt modelId="{42CA3ABB-835D-451B-8ED7-0FCED220BB65}" type="pres">
      <dgm:prSet presAssocID="{3447D918-E50C-44B8-86A2-D4C16D4B1529}" presName="dummy" presStyleCnt="0"/>
      <dgm:spPr/>
    </dgm:pt>
    <dgm:pt modelId="{B485DF1F-19FA-48BB-B63C-E63A74525471}" type="pres">
      <dgm:prSet presAssocID="{344E7158-B0AA-4772-879D-4B0C8C96D73A}" presName="sibTrans" presStyleLbl="sibTrans2D1" presStyleIdx="1" presStyleCnt="4"/>
      <dgm:spPr/>
      <dgm:t>
        <a:bodyPr/>
        <a:lstStyle/>
        <a:p>
          <a:endParaRPr lang="en-US"/>
        </a:p>
      </dgm:t>
    </dgm:pt>
    <dgm:pt modelId="{8284B8FC-C75D-49FF-9361-C4D9C50196A8}" type="pres">
      <dgm:prSet presAssocID="{9046F0EB-21AE-4446-AD69-4B4D28221D26}" presName="node" presStyleLbl="node1" presStyleIdx="2" presStyleCnt="4" custScaleX="147967">
        <dgm:presLayoutVars>
          <dgm:bulletEnabled val="1"/>
        </dgm:presLayoutVars>
      </dgm:prSet>
      <dgm:spPr/>
      <dgm:t>
        <a:bodyPr/>
        <a:lstStyle/>
        <a:p>
          <a:endParaRPr lang="en-US"/>
        </a:p>
      </dgm:t>
    </dgm:pt>
    <dgm:pt modelId="{89193591-1823-44C6-A403-CADE02677C98}" type="pres">
      <dgm:prSet presAssocID="{9046F0EB-21AE-4446-AD69-4B4D28221D26}" presName="dummy" presStyleCnt="0"/>
      <dgm:spPr/>
    </dgm:pt>
    <dgm:pt modelId="{F6007DB4-EC55-405A-9153-CC7DF38DF93A}" type="pres">
      <dgm:prSet presAssocID="{B2DC6897-97F4-4917-A553-8C2DF730267C}" presName="sibTrans" presStyleLbl="sibTrans2D1" presStyleIdx="2" presStyleCnt="4"/>
      <dgm:spPr/>
      <dgm:t>
        <a:bodyPr/>
        <a:lstStyle/>
        <a:p>
          <a:endParaRPr lang="en-US"/>
        </a:p>
      </dgm:t>
    </dgm:pt>
    <dgm:pt modelId="{64CDF8AC-3D67-41B5-A8E2-6804E49631B3}" type="pres">
      <dgm:prSet presAssocID="{0AB8CE47-0B4E-4094-8154-180EE59196A2}" presName="node" presStyleLbl="node1" presStyleIdx="3" presStyleCnt="4">
        <dgm:presLayoutVars>
          <dgm:bulletEnabled val="1"/>
        </dgm:presLayoutVars>
      </dgm:prSet>
      <dgm:spPr/>
      <dgm:t>
        <a:bodyPr/>
        <a:lstStyle/>
        <a:p>
          <a:endParaRPr lang="en-US"/>
        </a:p>
      </dgm:t>
    </dgm:pt>
    <dgm:pt modelId="{1C440604-FF98-4183-8C55-78043B32FF91}" type="pres">
      <dgm:prSet presAssocID="{0AB8CE47-0B4E-4094-8154-180EE59196A2}" presName="dummy" presStyleCnt="0"/>
      <dgm:spPr/>
    </dgm:pt>
    <dgm:pt modelId="{C2D00905-3544-4E6B-919B-29273BF4A5BD}" type="pres">
      <dgm:prSet presAssocID="{10453B91-C07E-47C1-81E8-D9832ACC958B}" presName="sibTrans" presStyleLbl="sibTrans2D1" presStyleIdx="3" presStyleCnt="4"/>
      <dgm:spPr/>
      <dgm:t>
        <a:bodyPr/>
        <a:lstStyle/>
        <a:p>
          <a:endParaRPr lang="en-US"/>
        </a:p>
      </dgm:t>
    </dgm:pt>
  </dgm:ptLst>
  <dgm:cxnLst>
    <dgm:cxn modelId="{CBB89773-FD13-4CB9-87BA-B801A4682C4D}" type="presOf" srcId="{DA223AD1-272F-48A4-B3D0-86F3CFBC97E1}" destId="{42904336-F04C-460C-9A6D-C2C09EAC1617}" srcOrd="0" destOrd="0" presId="urn:microsoft.com/office/officeart/2005/8/layout/radial6"/>
    <dgm:cxn modelId="{2E40E83D-4437-4D61-B827-C6DB7E01E79F}" type="presOf" srcId="{B7812E91-FE5C-4CE2-A509-45EC2D250B6B}" destId="{2C4968E4-5FB9-4DEE-9082-FED969C39DDC}" srcOrd="0" destOrd="0" presId="urn:microsoft.com/office/officeart/2005/8/layout/radial6"/>
    <dgm:cxn modelId="{181B4EAB-580A-45F8-B8DD-272CC2DE4776}" type="presOf" srcId="{B2DC6897-97F4-4917-A553-8C2DF730267C}" destId="{F6007DB4-EC55-405A-9153-CC7DF38DF93A}" srcOrd="0" destOrd="0" presId="urn:microsoft.com/office/officeart/2005/8/layout/radial6"/>
    <dgm:cxn modelId="{8F84E411-6C25-4C49-BC48-4AFCA1FFD19D}" type="presOf" srcId="{0AB8CE47-0B4E-4094-8154-180EE59196A2}" destId="{64CDF8AC-3D67-41B5-A8E2-6804E49631B3}" srcOrd="0" destOrd="0" presId="urn:microsoft.com/office/officeart/2005/8/layout/radial6"/>
    <dgm:cxn modelId="{0436A048-0595-4A48-B5A4-3B30BDDDD4CB}" type="presOf" srcId="{9046F0EB-21AE-4446-AD69-4B4D28221D26}" destId="{8284B8FC-C75D-49FF-9361-C4D9C50196A8}" srcOrd="0" destOrd="0" presId="urn:microsoft.com/office/officeart/2005/8/layout/radial6"/>
    <dgm:cxn modelId="{45D5D265-AAD9-4BF2-BFEE-379200D468E2}" type="presOf" srcId="{344E7158-B0AA-4772-879D-4B0C8C96D73A}" destId="{B485DF1F-19FA-48BB-B63C-E63A74525471}" srcOrd="0" destOrd="0" presId="urn:microsoft.com/office/officeart/2005/8/layout/radial6"/>
    <dgm:cxn modelId="{8F73E609-F867-4652-985F-B0680C5260DE}" srcId="{DA223AD1-272F-48A4-B3D0-86F3CFBC97E1}" destId="{398AEBFA-06B6-456F-9A91-3AB4D7FDFDA3}" srcOrd="0" destOrd="0" parTransId="{E80C41D6-6CA0-4DC5-87C6-7F51BC5586AA}" sibTransId="{25BF614B-CC33-446C-AB9C-FC1FBAB7EEEF}"/>
    <dgm:cxn modelId="{CB61CE7E-2354-44DA-9CE6-2476D8666D29}" type="presOf" srcId="{3447D918-E50C-44B8-86A2-D4C16D4B1529}" destId="{877CFBC3-1891-48DC-A02A-6A77C56B398D}" srcOrd="0" destOrd="0" presId="urn:microsoft.com/office/officeart/2005/8/layout/radial6"/>
    <dgm:cxn modelId="{ADFC87A2-9021-4A83-A791-241201E6FE1F}" type="presOf" srcId="{10453B91-C07E-47C1-81E8-D9832ACC958B}" destId="{C2D00905-3544-4E6B-919B-29273BF4A5BD}" srcOrd="0" destOrd="0" presId="urn:microsoft.com/office/officeart/2005/8/layout/radial6"/>
    <dgm:cxn modelId="{8646BBA8-9EB3-4420-A974-8AC3535FF282}" srcId="{398AEBFA-06B6-456F-9A91-3AB4D7FDFDA3}" destId="{0AB8CE47-0B4E-4094-8154-180EE59196A2}" srcOrd="3" destOrd="0" parTransId="{69F1DF17-82BD-4145-AB5F-CF90AE1A6570}" sibTransId="{10453B91-C07E-47C1-81E8-D9832ACC958B}"/>
    <dgm:cxn modelId="{8E33FD8E-0A23-462F-9140-C22A907814B5}" srcId="{398AEBFA-06B6-456F-9A91-3AB4D7FDFDA3}" destId="{3447D918-E50C-44B8-86A2-D4C16D4B1529}" srcOrd="1" destOrd="0" parTransId="{F184BA7F-E6A3-4B81-8272-7EF99DE85127}" sibTransId="{344E7158-B0AA-4772-879D-4B0C8C96D73A}"/>
    <dgm:cxn modelId="{28DC64C1-82D8-4912-8894-61C4C1D07B1C}" type="presOf" srcId="{398AEBFA-06B6-456F-9A91-3AB4D7FDFDA3}" destId="{5B371926-6DBD-4A36-B46B-66BFC1244E1B}" srcOrd="0" destOrd="0" presId="urn:microsoft.com/office/officeart/2005/8/layout/radial6"/>
    <dgm:cxn modelId="{C75718A9-2969-4D27-9575-3F3FB6680751}" srcId="{398AEBFA-06B6-456F-9A91-3AB4D7FDFDA3}" destId="{8B838E5F-3650-4E58-89BC-6AB5644248CB}" srcOrd="0" destOrd="0" parTransId="{73B018A2-2534-4047-8352-8D9751F8599B}" sibTransId="{B7812E91-FE5C-4CE2-A509-45EC2D250B6B}"/>
    <dgm:cxn modelId="{52B9796F-ED85-4FD6-99E7-3868E0B52676}" type="presOf" srcId="{8B838E5F-3650-4E58-89BC-6AB5644248CB}" destId="{EADFA240-131B-4A83-93F9-823D5443B00B}" srcOrd="0" destOrd="0" presId="urn:microsoft.com/office/officeart/2005/8/layout/radial6"/>
    <dgm:cxn modelId="{9C66D338-D9AA-4BC7-8962-CD899E21BDC3}" srcId="{398AEBFA-06B6-456F-9A91-3AB4D7FDFDA3}" destId="{9046F0EB-21AE-4446-AD69-4B4D28221D26}" srcOrd="2" destOrd="0" parTransId="{6B9C2A40-7C54-4A5B-AE1D-72130852A28C}" sibTransId="{B2DC6897-97F4-4917-A553-8C2DF730267C}"/>
    <dgm:cxn modelId="{DF2276C5-CB1E-40E1-AA33-A1C5BA9560E3}" type="presParOf" srcId="{42904336-F04C-460C-9A6D-C2C09EAC1617}" destId="{5B371926-6DBD-4A36-B46B-66BFC1244E1B}" srcOrd="0" destOrd="0" presId="urn:microsoft.com/office/officeart/2005/8/layout/radial6"/>
    <dgm:cxn modelId="{9B018823-ECF9-4D94-B9F6-70248B8F036A}" type="presParOf" srcId="{42904336-F04C-460C-9A6D-C2C09EAC1617}" destId="{EADFA240-131B-4A83-93F9-823D5443B00B}" srcOrd="1" destOrd="0" presId="urn:microsoft.com/office/officeart/2005/8/layout/radial6"/>
    <dgm:cxn modelId="{DF6449DB-2DA4-4BF5-B9C5-FBFD7FAAC2C3}" type="presParOf" srcId="{42904336-F04C-460C-9A6D-C2C09EAC1617}" destId="{FC8BFFF8-4C75-43E3-94F3-A8457D310D5D}" srcOrd="2" destOrd="0" presId="urn:microsoft.com/office/officeart/2005/8/layout/radial6"/>
    <dgm:cxn modelId="{83FC2583-54D6-4F15-A202-B02A93E74DF9}" type="presParOf" srcId="{42904336-F04C-460C-9A6D-C2C09EAC1617}" destId="{2C4968E4-5FB9-4DEE-9082-FED969C39DDC}" srcOrd="3" destOrd="0" presId="urn:microsoft.com/office/officeart/2005/8/layout/radial6"/>
    <dgm:cxn modelId="{EC791CA5-CB3F-4268-9D7D-160C5C3C4D5E}" type="presParOf" srcId="{42904336-F04C-460C-9A6D-C2C09EAC1617}" destId="{877CFBC3-1891-48DC-A02A-6A77C56B398D}" srcOrd="4" destOrd="0" presId="urn:microsoft.com/office/officeart/2005/8/layout/radial6"/>
    <dgm:cxn modelId="{877F4863-A563-4D4F-8CC4-6E89393B7450}" type="presParOf" srcId="{42904336-F04C-460C-9A6D-C2C09EAC1617}" destId="{42CA3ABB-835D-451B-8ED7-0FCED220BB65}" srcOrd="5" destOrd="0" presId="urn:microsoft.com/office/officeart/2005/8/layout/radial6"/>
    <dgm:cxn modelId="{8ED8F3E2-8158-4AFD-94F7-95902E7B81D7}" type="presParOf" srcId="{42904336-F04C-460C-9A6D-C2C09EAC1617}" destId="{B485DF1F-19FA-48BB-B63C-E63A74525471}" srcOrd="6" destOrd="0" presId="urn:microsoft.com/office/officeart/2005/8/layout/radial6"/>
    <dgm:cxn modelId="{B76A3413-C09B-416B-86F3-313AA54BC3E2}" type="presParOf" srcId="{42904336-F04C-460C-9A6D-C2C09EAC1617}" destId="{8284B8FC-C75D-49FF-9361-C4D9C50196A8}" srcOrd="7" destOrd="0" presId="urn:microsoft.com/office/officeart/2005/8/layout/radial6"/>
    <dgm:cxn modelId="{8BD321E6-CC89-4658-B01F-6EDFB4D11E59}" type="presParOf" srcId="{42904336-F04C-460C-9A6D-C2C09EAC1617}" destId="{89193591-1823-44C6-A403-CADE02677C98}" srcOrd="8" destOrd="0" presId="urn:microsoft.com/office/officeart/2005/8/layout/radial6"/>
    <dgm:cxn modelId="{E8985684-4B76-4D74-81A6-85B11F301262}" type="presParOf" srcId="{42904336-F04C-460C-9A6D-C2C09EAC1617}" destId="{F6007DB4-EC55-405A-9153-CC7DF38DF93A}" srcOrd="9" destOrd="0" presId="urn:microsoft.com/office/officeart/2005/8/layout/radial6"/>
    <dgm:cxn modelId="{251C3B3F-D906-41FC-BFCA-7F38F337061A}" type="presParOf" srcId="{42904336-F04C-460C-9A6D-C2C09EAC1617}" destId="{64CDF8AC-3D67-41B5-A8E2-6804E49631B3}" srcOrd="10" destOrd="0" presId="urn:microsoft.com/office/officeart/2005/8/layout/radial6"/>
    <dgm:cxn modelId="{20A79E58-B9C9-4E14-A75E-694235CAF19A}" type="presParOf" srcId="{42904336-F04C-460C-9A6D-C2C09EAC1617}" destId="{1C440604-FF98-4183-8C55-78043B32FF91}" srcOrd="11" destOrd="0" presId="urn:microsoft.com/office/officeart/2005/8/layout/radial6"/>
    <dgm:cxn modelId="{771374A8-1BD5-4CD5-B47A-19CAEDE57CD2}" type="presParOf" srcId="{42904336-F04C-460C-9A6D-C2C09EAC1617}" destId="{C2D00905-3544-4E6B-919B-29273BF4A5BD}"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00905-3544-4E6B-919B-29273BF4A5BD}">
      <dsp:nvSpPr>
        <dsp:cNvPr id="0" name=""/>
        <dsp:cNvSpPr/>
      </dsp:nvSpPr>
      <dsp:spPr>
        <a:xfrm>
          <a:off x="527854" y="619079"/>
          <a:ext cx="3516291" cy="3516291"/>
        </a:xfrm>
        <a:prstGeom prst="blockArc">
          <a:avLst>
            <a:gd name="adj1" fmla="val 10800000"/>
            <a:gd name="adj2" fmla="val 16200000"/>
            <a:gd name="adj3" fmla="val 4640"/>
          </a:avLst>
        </a:prstGeom>
        <a:gradFill rotWithShape="0">
          <a:gsLst>
            <a:gs pos="0">
              <a:schemeClr val="accent5">
                <a:hueOff val="-9981745"/>
                <a:satOff val="-15454"/>
                <a:lumOff val="0"/>
                <a:alphaOff val="0"/>
                <a:shade val="51000"/>
                <a:satMod val="130000"/>
              </a:schemeClr>
            </a:gs>
            <a:gs pos="80000">
              <a:schemeClr val="accent5">
                <a:hueOff val="-9981745"/>
                <a:satOff val="-15454"/>
                <a:lumOff val="0"/>
                <a:alphaOff val="0"/>
                <a:shade val="93000"/>
                <a:satMod val="130000"/>
              </a:schemeClr>
            </a:gs>
            <a:gs pos="100000">
              <a:schemeClr val="accent5">
                <a:hueOff val="-9981745"/>
                <a:satOff val="-15454"/>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hueOff val="-9981745"/>
              <a:satOff val="-15454"/>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sp>
    <dsp:sp modelId="{F6007DB4-EC55-405A-9153-CC7DF38DF93A}">
      <dsp:nvSpPr>
        <dsp:cNvPr id="0" name=""/>
        <dsp:cNvSpPr/>
      </dsp:nvSpPr>
      <dsp:spPr>
        <a:xfrm>
          <a:off x="527854" y="619079"/>
          <a:ext cx="3516291" cy="3516291"/>
        </a:xfrm>
        <a:prstGeom prst="blockArc">
          <a:avLst>
            <a:gd name="adj1" fmla="val 5400000"/>
            <a:gd name="adj2" fmla="val 10800000"/>
            <a:gd name="adj3" fmla="val 4640"/>
          </a:avLst>
        </a:prstGeom>
        <a:gradFill rotWithShape="0">
          <a:gsLst>
            <a:gs pos="0">
              <a:schemeClr val="accent5">
                <a:hueOff val="-6654497"/>
                <a:satOff val="-10303"/>
                <a:lumOff val="0"/>
                <a:alphaOff val="0"/>
                <a:shade val="51000"/>
                <a:satMod val="130000"/>
              </a:schemeClr>
            </a:gs>
            <a:gs pos="80000">
              <a:schemeClr val="accent5">
                <a:hueOff val="-6654497"/>
                <a:satOff val="-10303"/>
                <a:lumOff val="0"/>
                <a:alphaOff val="0"/>
                <a:shade val="93000"/>
                <a:satMod val="130000"/>
              </a:schemeClr>
            </a:gs>
            <a:gs pos="100000">
              <a:schemeClr val="accent5">
                <a:hueOff val="-6654497"/>
                <a:satOff val="-10303"/>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hueOff val="-6654497"/>
              <a:satOff val="-10303"/>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sp>
    <dsp:sp modelId="{B485DF1F-19FA-48BB-B63C-E63A74525471}">
      <dsp:nvSpPr>
        <dsp:cNvPr id="0" name=""/>
        <dsp:cNvSpPr/>
      </dsp:nvSpPr>
      <dsp:spPr>
        <a:xfrm>
          <a:off x="527854" y="619079"/>
          <a:ext cx="3516291" cy="3516291"/>
        </a:xfrm>
        <a:prstGeom prst="blockArc">
          <a:avLst>
            <a:gd name="adj1" fmla="val 0"/>
            <a:gd name="adj2" fmla="val 5400000"/>
            <a:gd name="adj3" fmla="val 4640"/>
          </a:avLst>
        </a:prstGeom>
        <a:gradFill rotWithShape="0">
          <a:gsLst>
            <a:gs pos="0">
              <a:schemeClr val="accent5">
                <a:hueOff val="-3327248"/>
                <a:satOff val="-5151"/>
                <a:lumOff val="0"/>
                <a:alphaOff val="0"/>
                <a:shade val="51000"/>
                <a:satMod val="130000"/>
              </a:schemeClr>
            </a:gs>
            <a:gs pos="80000">
              <a:schemeClr val="accent5">
                <a:hueOff val="-3327248"/>
                <a:satOff val="-5151"/>
                <a:lumOff val="0"/>
                <a:alphaOff val="0"/>
                <a:shade val="93000"/>
                <a:satMod val="130000"/>
              </a:schemeClr>
            </a:gs>
            <a:gs pos="100000">
              <a:schemeClr val="accent5">
                <a:hueOff val="-3327248"/>
                <a:satOff val="-5151"/>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hueOff val="-3327248"/>
              <a:satOff val="-5151"/>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sp>
    <dsp:sp modelId="{2C4968E4-5FB9-4DEE-9082-FED969C39DDC}">
      <dsp:nvSpPr>
        <dsp:cNvPr id="0" name=""/>
        <dsp:cNvSpPr/>
      </dsp:nvSpPr>
      <dsp:spPr>
        <a:xfrm>
          <a:off x="399966" y="576919"/>
          <a:ext cx="3516291" cy="3516291"/>
        </a:xfrm>
        <a:prstGeom prst="blockArc">
          <a:avLst>
            <a:gd name="adj1" fmla="val 16200000"/>
            <a:gd name="adj2" fmla="val 0"/>
            <a:gd name="adj3" fmla="val 464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sp>
    <dsp:sp modelId="{5B371926-6DBD-4A36-B46B-66BFC1244E1B}">
      <dsp:nvSpPr>
        <dsp:cNvPr id="0" name=""/>
        <dsp:cNvSpPr/>
      </dsp:nvSpPr>
      <dsp:spPr>
        <a:xfrm>
          <a:off x="1514769" y="1520264"/>
          <a:ext cx="1618505" cy="161850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4">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EI/ECSE Consultant</a:t>
          </a:r>
          <a:endParaRPr lang="en-US" sz="1600" b="1" kern="1200" dirty="0"/>
        </a:p>
      </dsp:txBody>
      <dsp:txXfrm>
        <a:off x="1751794" y="1757289"/>
        <a:ext cx="1144455" cy="1144455"/>
      </dsp:txXfrm>
    </dsp:sp>
    <dsp:sp modelId="{EADFA240-131B-4A83-93F9-823D5443B00B}">
      <dsp:nvSpPr>
        <dsp:cNvPr id="0" name=""/>
        <dsp:cNvSpPr/>
      </dsp:nvSpPr>
      <dsp:spPr>
        <a:xfrm>
          <a:off x="1719522" y="93388"/>
          <a:ext cx="1132954" cy="1132954"/>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Related Services</a:t>
          </a:r>
          <a:endParaRPr lang="en-US" sz="1600" b="1" kern="1200" dirty="0"/>
        </a:p>
      </dsp:txBody>
      <dsp:txXfrm>
        <a:off x="1885439" y="259305"/>
        <a:ext cx="801120" cy="801120"/>
      </dsp:txXfrm>
    </dsp:sp>
    <dsp:sp modelId="{877CFBC3-1891-48DC-A02A-6A77C56B398D}">
      <dsp:nvSpPr>
        <dsp:cNvPr id="0" name=""/>
        <dsp:cNvSpPr/>
      </dsp:nvSpPr>
      <dsp:spPr>
        <a:xfrm>
          <a:off x="3436882" y="1810748"/>
          <a:ext cx="1132954" cy="1132954"/>
        </a:xfrm>
        <a:prstGeom prst="ellipse">
          <a:avLst/>
        </a:prstGeom>
        <a:gradFill rotWithShape="0">
          <a:gsLst>
            <a:gs pos="0">
              <a:schemeClr val="accent5">
                <a:hueOff val="-3327248"/>
                <a:satOff val="-5151"/>
                <a:lumOff val="0"/>
                <a:alphaOff val="0"/>
                <a:shade val="51000"/>
                <a:satMod val="130000"/>
              </a:schemeClr>
            </a:gs>
            <a:gs pos="80000">
              <a:schemeClr val="accent5">
                <a:hueOff val="-3327248"/>
                <a:satOff val="-5151"/>
                <a:lumOff val="0"/>
                <a:alphaOff val="0"/>
                <a:shade val="93000"/>
                <a:satMod val="130000"/>
              </a:schemeClr>
            </a:gs>
            <a:gs pos="100000">
              <a:schemeClr val="accent5">
                <a:hueOff val="-3327248"/>
                <a:satOff val="-5151"/>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hueOff val="-3327248"/>
              <a:satOff val="-5151"/>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ECE teachers</a:t>
          </a:r>
          <a:endParaRPr lang="en-US" sz="1600" b="1" kern="1200" dirty="0"/>
        </a:p>
      </dsp:txBody>
      <dsp:txXfrm>
        <a:off x="3602799" y="1976665"/>
        <a:ext cx="801120" cy="801120"/>
      </dsp:txXfrm>
    </dsp:sp>
    <dsp:sp modelId="{8284B8FC-C75D-49FF-9361-C4D9C50196A8}">
      <dsp:nvSpPr>
        <dsp:cNvPr id="0" name=""/>
        <dsp:cNvSpPr/>
      </dsp:nvSpPr>
      <dsp:spPr>
        <a:xfrm>
          <a:off x="1447800" y="3528108"/>
          <a:ext cx="1676398" cy="1132954"/>
        </a:xfrm>
        <a:prstGeom prst="ellipse">
          <a:avLst/>
        </a:prstGeom>
        <a:gradFill rotWithShape="0">
          <a:gsLst>
            <a:gs pos="0">
              <a:schemeClr val="accent5">
                <a:hueOff val="-6654497"/>
                <a:satOff val="-10303"/>
                <a:lumOff val="0"/>
                <a:alphaOff val="0"/>
                <a:shade val="51000"/>
                <a:satMod val="130000"/>
              </a:schemeClr>
            </a:gs>
            <a:gs pos="80000">
              <a:schemeClr val="accent5">
                <a:hueOff val="-6654497"/>
                <a:satOff val="-10303"/>
                <a:lumOff val="0"/>
                <a:alphaOff val="0"/>
                <a:shade val="93000"/>
                <a:satMod val="130000"/>
              </a:schemeClr>
            </a:gs>
            <a:gs pos="100000">
              <a:schemeClr val="accent5">
                <a:hueOff val="-6654497"/>
                <a:satOff val="-10303"/>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hueOff val="-6654497"/>
              <a:satOff val="-10303"/>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Instructional Assistants</a:t>
          </a:r>
          <a:endParaRPr lang="en-US" sz="1600" b="1" kern="1200" dirty="0">
            <a:solidFill>
              <a:schemeClr val="tx1"/>
            </a:solidFill>
          </a:endParaRPr>
        </a:p>
      </dsp:txBody>
      <dsp:txXfrm>
        <a:off x="1693303" y="3694025"/>
        <a:ext cx="1185392" cy="801120"/>
      </dsp:txXfrm>
    </dsp:sp>
    <dsp:sp modelId="{64CDF8AC-3D67-41B5-A8E2-6804E49631B3}">
      <dsp:nvSpPr>
        <dsp:cNvPr id="0" name=""/>
        <dsp:cNvSpPr/>
      </dsp:nvSpPr>
      <dsp:spPr>
        <a:xfrm>
          <a:off x="2163" y="1810748"/>
          <a:ext cx="1132954" cy="1132954"/>
        </a:xfrm>
        <a:prstGeom prst="ellipse">
          <a:avLst/>
        </a:prstGeom>
        <a:gradFill rotWithShape="0">
          <a:gsLst>
            <a:gs pos="0">
              <a:schemeClr val="accent5">
                <a:hueOff val="-9981745"/>
                <a:satOff val="-15454"/>
                <a:lumOff val="0"/>
                <a:alphaOff val="0"/>
                <a:shade val="51000"/>
                <a:satMod val="130000"/>
              </a:schemeClr>
            </a:gs>
            <a:gs pos="80000">
              <a:schemeClr val="accent5">
                <a:hueOff val="-9981745"/>
                <a:satOff val="-15454"/>
                <a:lumOff val="0"/>
                <a:alphaOff val="0"/>
                <a:shade val="93000"/>
                <a:satMod val="130000"/>
              </a:schemeClr>
            </a:gs>
            <a:gs pos="100000">
              <a:schemeClr val="accent5">
                <a:hueOff val="-9981745"/>
                <a:satOff val="-15454"/>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hueOff val="-9981745"/>
              <a:satOff val="-15454"/>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Family</a:t>
          </a:r>
          <a:endParaRPr lang="en-US" sz="1600" b="1" kern="1200" dirty="0"/>
        </a:p>
      </dsp:txBody>
      <dsp:txXfrm>
        <a:off x="168080" y="1976665"/>
        <a:ext cx="801120" cy="80112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5379ED-6FAF-3143-A192-27EFD99E6F32}" type="datetimeFigureOut">
              <a:rPr lang="en-US" smtClean="0"/>
              <a:pPr/>
              <a:t>5/19/2015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13373C-3406-2042-9997-97E0EFDCA96D}" type="slidenum">
              <a:rPr lang="en-US" smtClean="0"/>
              <a:pPr/>
              <a:t>‹#›</a:t>
            </a:fld>
            <a:endParaRPr lang="en-US"/>
          </a:p>
        </p:txBody>
      </p:sp>
    </p:spTree>
    <p:extLst>
      <p:ext uri="{BB962C8B-B14F-4D97-AF65-F5344CB8AC3E}">
        <p14:creationId xmlns:p14="http://schemas.microsoft.com/office/powerpoint/2010/main" val="30422644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1</a:t>
            </a:fld>
            <a:endParaRPr lang="en-US"/>
          </a:p>
        </p:txBody>
      </p:sp>
    </p:spTree>
    <p:extLst>
      <p:ext uri="{BB962C8B-B14F-4D97-AF65-F5344CB8AC3E}">
        <p14:creationId xmlns:p14="http://schemas.microsoft.com/office/powerpoint/2010/main" val="3537776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36</a:t>
            </a:fld>
            <a:endParaRPr lang="en-US"/>
          </a:p>
        </p:txBody>
      </p:sp>
    </p:spTree>
    <p:extLst>
      <p:ext uri="{BB962C8B-B14F-4D97-AF65-F5344CB8AC3E}">
        <p14:creationId xmlns:p14="http://schemas.microsoft.com/office/powerpoint/2010/main" val="1345035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713373C-3406-2042-9997-97E0EFDCA96D}" type="slidenum">
              <a:rPr lang="en-US" smtClean="0"/>
              <a:pPr/>
              <a:t>37</a:t>
            </a:fld>
            <a:endParaRPr lang="en-US"/>
          </a:p>
        </p:txBody>
      </p:sp>
    </p:spTree>
    <p:extLst>
      <p:ext uri="{BB962C8B-B14F-4D97-AF65-F5344CB8AC3E}">
        <p14:creationId xmlns:p14="http://schemas.microsoft.com/office/powerpoint/2010/main" val="1301947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38</a:t>
            </a:fld>
            <a:endParaRPr lang="en-US"/>
          </a:p>
        </p:txBody>
      </p:sp>
    </p:spTree>
    <p:extLst>
      <p:ext uri="{BB962C8B-B14F-4D97-AF65-F5344CB8AC3E}">
        <p14:creationId xmlns:p14="http://schemas.microsoft.com/office/powerpoint/2010/main" val="1099579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39</a:t>
            </a:fld>
            <a:endParaRPr lang="en-US"/>
          </a:p>
        </p:txBody>
      </p:sp>
    </p:spTree>
    <p:extLst>
      <p:ext uri="{BB962C8B-B14F-4D97-AF65-F5344CB8AC3E}">
        <p14:creationId xmlns:p14="http://schemas.microsoft.com/office/powerpoint/2010/main" val="3431098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40</a:t>
            </a:fld>
            <a:endParaRPr lang="en-US"/>
          </a:p>
        </p:txBody>
      </p:sp>
    </p:spTree>
    <p:extLst>
      <p:ext uri="{BB962C8B-B14F-4D97-AF65-F5344CB8AC3E}">
        <p14:creationId xmlns:p14="http://schemas.microsoft.com/office/powerpoint/2010/main" val="2214859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41</a:t>
            </a:fld>
            <a:endParaRPr lang="en-US"/>
          </a:p>
        </p:txBody>
      </p:sp>
    </p:spTree>
    <p:extLst>
      <p:ext uri="{BB962C8B-B14F-4D97-AF65-F5344CB8AC3E}">
        <p14:creationId xmlns:p14="http://schemas.microsoft.com/office/powerpoint/2010/main" val="2995657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13373C-3406-2042-9997-97E0EFDCA96D}" type="slidenum">
              <a:rPr lang="en-US" smtClean="0"/>
              <a:pPr/>
              <a:t>42</a:t>
            </a:fld>
            <a:endParaRPr lang="en-US"/>
          </a:p>
        </p:txBody>
      </p:sp>
    </p:spTree>
    <p:extLst>
      <p:ext uri="{BB962C8B-B14F-4D97-AF65-F5344CB8AC3E}">
        <p14:creationId xmlns:p14="http://schemas.microsoft.com/office/powerpoint/2010/main" val="1966909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1" dirty="0" smtClean="0"/>
              <a:t>“Inclusion, as a value, supports the right of all children to participate actively in </a:t>
            </a:r>
            <a:r>
              <a:rPr lang="en-US" i="1" u="sng" dirty="0" smtClean="0"/>
              <a:t>natural settings</a:t>
            </a:r>
            <a:r>
              <a:rPr lang="en-US" i="1" dirty="0" smtClean="0"/>
              <a:t> within their communities. </a:t>
            </a:r>
            <a:endParaRPr lang="en-US" dirty="0" smtClean="0"/>
          </a:p>
          <a:p>
            <a:pPr marL="0" indent="0">
              <a:buNone/>
            </a:pPr>
            <a:endParaRPr lang="en-US" sz="1050" i="1" dirty="0" smtClean="0"/>
          </a:p>
          <a:p>
            <a:pPr marL="0" indent="0">
              <a:buNone/>
            </a:pPr>
            <a:r>
              <a:rPr lang="en-US" i="1" dirty="0" smtClean="0"/>
              <a:t>Natural settings are those in which the child would spend time had he or she not had a disability.”</a:t>
            </a:r>
            <a:endParaRPr lang="en-US" dirty="0" smtClean="0"/>
          </a:p>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3</a:t>
            </a:fld>
            <a:endParaRPr lang="en-US"/>
          </a:p>
        </p:txBody>
      </p:sp>
    </p:spTree>
    <p:extLst>
      <p:ext uri="{BB962C8B-B14F-4D97-AF65-F5344CB8AC3E}">
        <p14:creationId xmlns:p14="http://schemas.microsoft.com/office/powerpoint/2010/main" val="713097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To have full access, children with disabilities will require access  to a wide range of learning opportunities and environments, participation through individual accommodations and supports, and supports for all personnel to insure high quality early childhood inclusion. </a:t>
            </a:r>
          </a:p>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4</a:t>
            </a:fld>
            <a:endParaRPr lang="en-US"/>
          </a:p>
        </p:txBody>
      </p:sp>
    </p:spTree>
    <p:extLst>
      <p:ext uri="{BB962C8B-B14F-4D97-AF65-F5344CB8AC3E}">
        <p14:creationId xmlns:p14="http://schemas.microsoft.com/office/powerpoint/2010/main" val="2901300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Universal Design for Learning (UDL) supports practices that provide multiple and varied formats and technology to help ensure that all children have access including physical and structural access.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indent="4763"/>
            <a:r>
              <a:rPr lang="en-US" sz="1200" b="0" dirty="0" smtClean="0"/>
              <a:t>The universal design of early learning “suggests that instead of creating a curriculum and then adapting it to meet the needs of individual children in the program, it is better to start off with an instructional design which provides learners with a variety of ways to access and process information and demonstrate what they have learned” (</a:t>
            </a:r>
            <a:r>
              <a:rPr lang="en-US" sz="1200" b="0" dirty="0" err="1" smtClean="0"/>
              <a:t>Blagojevic</a:t>
            </a:r>
            <a:r>
              <a:rPr lang="en-US" sz="1200" b="0" dirty="0" smtClean="0"/>
              <a:t>, </a:t>
            </a:r>
            <a:r>
              <a:rPr lang="en-US" sz="1200" b="0" dirty="0" err="1" smtClean="0"/>
              <a:t>Twomey</a:t>
            </a:r>
            <a:r>
              <a:rPr lang="en-US" sz="1200" b="0" dirty="0" smtClean="0"/>
              <a:t>, &amp; </a:t>
            </a:r>
            <a:r>
              <a:rPr lang="en-US" sz="1200" b="0" dirty="0" err="1" smtClean="0"/>
              <a:t>Labas</a:t>
            </a:r>
            <a:r>
              <a:rPr lang="en-US" sz="1200" b="0" dirty="0" smtClean="0"/>
              <a:t> 2002).</a:t>
            </a:r>
          </a:p>
          <a:p>
            <a:endParaRPr lang="en-US" sz="1200" b="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5</a:t>
            </a:fld>
            <a:endParaRPr lang="en-US"/>
          </a:p>
        </p:txBody>
      </p:sp>
    </p:spTree>
    <p:extLst>
      <p:ext uri="{BB962C8B-B14F-4D97-AF65-F5344CB8AC3E}">
        <p14:creationId xmlns:p14="http://schemas.microsoft.com/office/powerpoint/2010/main" val="4085049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pPr>
            <a:r>
              <a:rPr lang="en-US" sz="1200" b="0" dirty="0" smtClean="0"/>
              <a:t>Related services provided as a part of the day to day instructional design of the child care program and delivered </a:t>
            </a:r>
            <a:r>
              <a:rPr lang="en-US" sz="1200" b="0" u="sng" dirty="0" smtClean="0"/>
              <a:t>within</a:t>
            </a:r>
            <a:r>
              <a:rPr lang="en-US" sz="1200" b="0" dirty="0" smtClean="0"/>
              <a:t> the regular classroom setting rather than in isolation. </a:t>
            </a:r>
          </a:p>
          <a:p>
            <a:pPr marL="682625" indent="0">
              <a:spcAft>
                <a:spcPts val="1200"/>
              </a:spcAft>
              <a:buNone/>
            </a:pPr>
            <a:r>
              <a:rPr lang="en-US" sz="1200" b="0" dirty="0" smtClean="0"/>
              <a:t>Targeted skills are woven into the child’s daily schedule as functional skills within naturally occurring activities.</a:t>
            </a:r>
          </a:p>
          <a:p>
            <a:pPr marL="1377950" indent="0">
              <a:spcAft>
                <a:spcPts val="1200"/>
              </a:spcAft>
              <a:buNone/>
            </a:pPr>
            <a:r>
              <a:rPr lang="en-US" sz="1200" b="0" dirty="0" smtClean="0"/>
              <a:t>Early childhood educators work side-by side with the related service providers and learn to embed the instructional techniques into every part of the child’s day.</a:t>
            </a:r>
          </a:p>
          <a:p>
            <a:pPr marL="1995488" indent="0"/>
            <a:r>
              <a:rPr lang="en-US" sz="1200" b="0" dirty="0" smtClean="0"/>
              <a:t>Services are delivered in an integrated manner, maximizing the sharing of knowledge and methods across disciplines.</a:t>
            </a:r>
          </a:p>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6</a:t>
            </a:fld>
            <a:endParaRPr lang="en-US"/>
          </a:p>
        </p:txBody>
      </p:sp>
    </p:spTree>
    <p:extLst>
      <p:ext uri="{BB962C8B-B14F-4D97-AF65-F5344CB8AC3E}">
        <p14:creationId xmlns:p14="http://schemas.microsoft.com/office/powerpoint/2010/main" val="721471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7</a:t>
            </a:fld>
            <a:endParaRPr lang="en-US"/>
          </a:p>
        </p:txBody>
      </p:sp>
    </p:spTree>
    <p:extLst>
      <p:ext uri="{BB962C8B-B14F-4D97-AF65-F5344CB8AC3E}">
        <p14:creationId xmlns:p14="http://schemas.microsoft.com/office/powerpoint/2010/main" val="406634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23</a:t>
            </a:fld>
            <a:endParaRPr lang="en-US"/>
          </a:p>
        </p:txBody>
      </p:sp>
    </p:spTree>
    <p:extLst>
      <p:ext uri="{BB962C8B-B14F-4D97-AF65-F5344CB8AC3E}">
        <p14:creationId xmlns:p14="http://schemas.microsoft.com/office/powerpoint/2010/main" val="944966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31</a:t>
            </a:fld>
            <a:endParaRPr lang="en-US"/>
          </a:p>
        </p:txBody>
      </p:sp>
    </p:spTree>
    <p:extLst>
      <p:ext uri="{BB962C8B-B14F-4D97-AF65-F5344CB8AC3E}">
        <p14:creationId xmlns:p14="http://schemas.microsoft.com/office/powerpoint/2010/main" val="3967255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3373C-3406-2042-9997-97E0EFDCA96D}" type="slidenum">
              <a:rPr lang="en-US" smtClean="0"/>
              <a:pPr/>
              <a:t>33</a:t>
            </a:fld>
            <a:endParaRPr lang="en-US"/>
          </a:p>
        </p:txBody>
      </p:sp>
    </p:spTree>
    <p:extLst>
      <p:ext uri="{BB962C8B-B14F-4D97-AF65-F5344CB8AC3E}">
        <p14:creationId xmlns:p14="http://schemas.microsoft.com/office/powerpoint/2010/main" val="3967255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090623-5A4F-474F-8BB4-01F3D00E536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090623-5A4F-474F-8BB4-01F3D00E53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090623-5A4F-474F-8BB4-01F3D00E53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baseline="0"/>
            </a:lvl1pPr>
            <a:lvl2pPr>
              <a:defRPr baseline="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090623-5A4F-474F-8BB4-01F3D00E536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090623-5A4F-474F-8BB4-01F3D00E536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090623-5A4F-474F-8BB4-01F3D00E5360}"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090623-5A4F-474F-8BB4-01F3D00E53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090623-5A4F-474F-8BB4-01F3D00E53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090623-5A4F-474F-8BB4-01F3D00E53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4090623-5A4F-474F-8BB4-01F3D00E53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01EF0-A630-4F8E-9142-BBBB1EFB63C8}" type="datetimeFigureOut">
              <a:rPr lang="en-US" smtClean="0"/>
              <a:pPr/>
              <a:t>5/19/2015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090623-5A4F-474F-8BB4-01F3D00E536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ED01EF0-A630-4F8E-9142-BBBB1EFB63C8}" type="datetimeFigureOut">
              <a:rPr lang="en-US" smtClean="0"/>
              <a:pPr/>
              <a:t>5/19/2015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4090623-5A4F-474F-8BB4-01F3D00E536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16.wmf"/><Relationship Id="rId4" Type="http://schemas.openxmlformats.org/officeDocument/2006/relationships/hyperlink" Target="http://youtu.be/BEbordk4Tyk"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asha.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naeyc.org/files/naeyc/file/positions/DEC_NAEYC_EC_updatedKS.pdf" TargetMode="External"/><Relationship Id="rId4" Type="http://schemas.openxmlformats.org/officeDocument/2006/relationships/image" Target="../media/image5.jp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18.wmf"/><Relationship Id="rId4" Type="http://schemas.openxmlformats.org/officeDocument/2006/relationships/hyperlink" Target="http://youtu.be/T9BPSy4GeEw"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www.aota.org/en/About-Occupational-Therapy/Professionals/CY/Articles/Early-Intervention.aspx" TargetMode="Externa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3.xml"/><Relationship Id="rId1" Type="http://schemas.openxmlformats.org/officeDocument/2006/relationships/vmlDrawing" Target="../drawings/vmlDrawing3.vml"/><Relationship Id="rId5" Type="http://schemas.openxmlformats.org/officeDocument/2006/relationships/image" Target="../media/image20.wmf"/><Relationship Id="rId4" Type="http://schemas.openxmlformats.org/officeDocument/2006/relationships/hyperlink" Target="http://youtu.be/aSyMGJ-gBnU"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pediatricapta.or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oregondb.org/" TargetMode="External"/><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hyperlink" Target="https://nationaldb.org/" TargetMode="Externa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4.xml"/><Relationship Id="rId1" Type="http://schemas.openxmlformats.org/officeDocument/2006/relationships/vmlDrawing" Target="../drawings/vmlDrawing4.vml"/><Relationship Id="rId6" Type="http://schemas.openxmlformats.org/officeDocument/2006/relationships/image" Target="../media/image22.wmf"/><Relationship Id="rId5" Type="http://schemas.openxmlformats.org/officeDocument/2006/relationships/hyperlink" Target="http://youtu.be/wzSZt_DQ5EM" TargetMode="External"/><Relationship Id="rId4" Type="http://schemas.openxmlformats.org/officeDocument/2006/relationships/notesSlide" Target="../notesSlides/notesSlide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teachingresearchinstitute.org/pages/show/project-pepi-enhancement-resources"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udlcenter.org/aboutudl/whatisudl" TargetMode="External"/><Relationship Id="rId4" Type="http://schemas.openxmlformats.org/officeDocument/2006/relationships/hyperlink" Target="http://www.naeyc.org/files/yc/file/200609/ConnPowersBTJ.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9.xml"/><Relationship Id="rId3" Type="http://schemas.openxmlformats.org/officeDocument/2006/relationships/slide" Target="slide20.xml"/><Relationship Id="rId7" Type="http://schemas.openxmlformats.org/officeDocument/2006/relationships/slide" Target="slide14.xml"/><Relationship Id="rId12" Type="http://schemas.openxmlformats.org/officeDocument/2006/relationships/slide" Target="slide18.xml"/><Relationship Id="rId2" Type="http://schemas.openxmlformats.org/officeDocument/2006/relationships/notesSlide" Target="../notesSlides/notesSlide6.xml"/><Relationship Id="rId16" Type="http://schemas.openxmlformats.org/officeDocument/2006/relationships/slide" Target="slide12.xml"/><Relationship Id="rId1" Type="http://schemas.openxmlformats.org/officeDocument/2006/relationships/slideLayout" Target="../slideLayouts/slideLayout4.xml"/><Relationship Id="rId6" Type="http://schemas.openxmlformats.org/officeDocument/2006/relationships/slide" Target="slide11.xml"/><Relationship Id="rId11" Type="http://schemas.openxmlformats.org/officeDocument/2006/relationships/slide" Target="slide15.xml"/><Relationship Id="rId5" Type="http://schemas.openxmlformats.org/officeDocument/2006/relationships/slide" Target="slide10.xml"/><Relationship Id="rId15" Type="http://schemas.openxmlformats.org/officeDocument/2006/relationships/image" Target="../media/image8.gif"/><Relationship Id="rId10" Type="http://schemas.openxmlformats.org/officeDocument/2006/relationships/slide" Target="slide16.xml"/><Relationship Id="rId4" Type="http://schemas.openxmlformats.org/officeDocument/2006/relationships/slide" Target="slide9.xml"/><Relationship Id="rId9" Type="http://schemas.openxmlformats.org/officeDocument/2006/relationships/slide" Target="slide17.xml"/><Relationship Id="rId14" Type="http://schemas.openxmlformats.org/officeDocument/2006/relationships/slide" Target="slide8.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98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2590800"/>
            <a:ext cx="5943600" cy="2593975"/>
          </a:xfrm>
        </p:spPr>
        <p:txBody>
          <a:bodyPr>
            <a:noAutofit/>
          </a:bodyPr>
          <a:lstStyle/>
          <a:p>
            <a:r>
              <a:rPr lang="en-US" sz="3600" b="1" i="1" dirty="0" smtClean="0"/>
              <a:t>Integrated</a:t>
            </a:r>
            <a:r>
              <a:rPr lang="en-US" sz="4000" b="1" i="1" dirty="0" smtClean="0"/>
              <a:t> Delivery of Related Services</a:t>
            </a:r>
            <a:br>
              <a:rPr lang="en-US" sz="4000" b="1" i="1" dirty="0" smtClean="0"/>
            </a:br>
            <a:r>
              <a:rPr lang="en-US" sz="2400" b="1" i="1" dirty="0" smtClean="0"/>
              <a:t>for </a:t>
            </a:r>
            <a:r>
              <a:rPr lang="en-US" sz="2400" b="1" i="1" dirty="0" smtClean="0">
                <a:ea typeface="PMingLiU"/>
                <a:cs typeface="Arial"/>
              </a:rPr>
              <a:t>Children </a:t>
            </a:r>
            <a:r>
              <a:rPr lang="en-US" sz="2400" b="1" i="1" dirty="0">
                <a:ea typeface="PMingLiU"/>
                <a:cs typeface="Arial"/>
              </a:rPr>
              <a:t>with </a:t>
            </a:r>
            <a:r>
              <a:rPr lang="en-US" sz="2400" b="1" i="1" dirty="0" smtClean="0">
                <a:ea typeface="PMingLiU"/>
                <a:cs typeface="Arial"/>
              </a:rPr>
              <a:t>Disabilities </a:t>
            </a:r>
            <a:br>
              <a:rPr lang="en-US" sz="2400" b="1" i="1" dirty="0" smtClean="0">
                <a:ea typeface="PMingLiU"/>
                <a:cs typeface="Arial"/>
              </a:rPr>
            </a:br>
            <a:r>
              <a:rPr lang="en-US" sz="2400" b="1" i="1" dirty="0" smtClean="0">
                <a:ea typeface="PMingLiU"/>
                <a:cs typeface="Arial"/>
              </a:rPr>
              <a:t>in an Inclusive Setting</a:t>
            </a:r>
            <a:endParaRPr lang="en-US" sz="2400" b="1" i="1"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1" y="381000"/>
            <a:ext cx="5029200" cy="811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810878" y="6337962"/>
            <a:ext cx="8001000" cy="338554"/>
          </a:xfrm>
          <a:prstGeom prst="rect">
            <a:avLst/>
          </a:prstGeom>
        </p:spPr>
        <p:txBody>
          <a:bodyPr wrap="square">
            <a:spAutoFit/>
          </a:bodyPr>
          <a:lstStyle/>
          <a:p>
            <a:pPr algn="ctr"/>
            <a:r>
              <a:rPr lang="en-US" sz="1600" dirty="0"/>
              <a:t>Center on </a:t>
            </a:r>
            <a:r>
              <a:rPr lang="en-US" sz="1600" dirty="0" smtClean="0"/>
              <a:t>Early Learning| </a:t>
            </a:r>
            <a:r>
              <a:rPr lang="en-US" sz="1600" dirty="0"/>
              <a:t>The Teaching Research Institute | Western Oregon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Oval 5"/>
          <p:cNvSpPr/>
          <p:nvPr/>
        </p:nvSpPr>
        <p:spPr>
          <a:xfrm>
            <a:off x="381000" y="2286000"/>
            <a:ext cx="2118360" cy="1981200"/>
          </a:xfrm>
          <a:prstGeom prst="ellipse">
            <a:avLst/>
          </a:prstGeom>
        </p:spPr>
        <p:style>
          <a:lnRef idx="0">
            <a:schemeClr val="accent4"/>
          </a:lnRef>
          <a:fillRef idx="3">
            <a:schemeClr val="accent4"/>
          </a:fillRef>
          <a:effectRef idx="3">
            <a:schemeClr val="accent4"/>
          </a:effectRef>
          <a:fontRef idx="minor">
            <a:schemeClr val="lt1"/>
          </a:fontRef>
        </p:style>
        <p:txBody>
          <a:bodyPr lIns="0" rIns="0" rtlCol="0" anchor="ctr">
            <a:normAutofit/>
          </a:bodyPr>
          <a:lstStyle/>
          <a:p>
            <a:pPr algn="ctr"/>
            <a:r>
              <a:rPr lang="en-US" sz="2000" b="1" dirty="0" smtClean="0">
                <a:solidFill>
                  <a:schemeClr val="tx1"/>
                </a:solidFill>
              </a:rPr>
              <a:t>Early Identification</a:t>
            </a:r>
            <a:endParaRPr lang="en-US" sz="2000" b="1" dirty="0">
              <a:solidFill>
                <a:schemeClr val="tx1"/>
              </a:solidFill>
            </a:endParaRPr>
          </a:p>
        </p:txBody>
      </p:sp>
      <p:sp>
        <p:nvSpPr>
          <p:cNvPr id="11" name="Rectangle 10"/>
          <p:cNvSpPr/>
          <p:nvPr/>
        </p:nvSpPr>
        <p:spPr>
          <a:xfrm>
            <a:off x="2667000" y="1659047"/>
            <a:ext cx="6324600" cy="3370153"/>
          </a:xfrm>
          <a:prstGeom prst="rect">
            <a:avLst/>
          </a:prstGeom>
        </p:spPr>
        <p:txBody>
          <a:bodyPr wrap="square">
            <a:spAutoFit/>
          </a:bodyPr>
          <a:lstStyle/>
          <a:p>
            <a:r>
              <a:rPr lang="en-US" sz="1600" b="1" dirty="0"/>
              <a:t>Early identification </a:t>
            </a:r>
            <a:r>
              <a:rPr lang="en-US" sz="1600" dirty="0"/>
              <a:t>– involves evaluation through screening and assessment by certified and/or trained specialists. Screening may during a well-baby visit or if the infant or young child shows signs of a developmental delay. For example, having only 3 or 4 words at age 2.  Screening tests are brief information gathering on the overall development of the young child.  If a child does not pass a screening, a more in-depth assessment is recommended to assess the child’s specific skills across developmental areas (problem-solving, language, motor development, social and adaptive development).  </a:t>
            </a:r>
            <a:endParaRPr lang="en-US" sz="1600" dirty="0" smtClean="0"/>
          </a:p>
          <a:p>
            <a:pPr>
              <a:spcBef>
                <a:spcPts val="600"/>
              </a:spcBef>
            </a:pPr>
            <a:r>
              <a:rPr lang="en-US" sz="1600" dirty="0" smtClean="0"/>
              <a:t>By </a:t>
            </a:r>
            <a:r>
              <a:rPr lang="en-US" sz="1600" dirty="0"/>
              <a:t>providing services for the young child and family, the child may have more positive outcomes in terms of school readiness.  It is important to consider not only development, but the child’s overall health, nutrition, sleep patterns and opportunities to exercise when providing services.</a:t>
            </a:r>
          </a:p>
        </p:txBody>
      </p:sp>
      <p:sp>
        <p:nvSpPr>
          <p:cNvPr id="13"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Early Identification</a:t>
            </a:r>
          </a:p>
        </p:txBody>
      </p:sp>
      <p:sp>
        <p:nvSpPr>
          <p:cNvPr id="15" name="TextBox 14"/>
          <p:cNvSpPr txBox="1"/>
          <p:nvPr/>
        </p:nvSpPr>
        <p:spPr>
          <a:xfrm>
            <a:off x="2209800" y="905470"/>
            <a:ext cx="4447179" cy="923330"/>
          </a:xfrm>
          <a:prstGeom prst="rect">
            <a:avLst/>
          </a:prstGeom>
          <a:noFill/>
        </p:spPr>
        <p:txBody>
          <a:bodyPr wrap="none" rtlCol="0">
            <a:spAutoFit/>
          </a:bodyPr>
          <a:lstStyle/>
          <a:p>
            <a:r>
              <a:rPr lang="en-US" dirty="0" smtClean="0">
                <a:hlinkClick r:id="rId2" action="ppaction://hlinksldjump"/>
              </a:rPr>
              <a:t>Return </a:t>
            </a:r>
            <a:r>
              <a:rPr lang="en-US" dirty="0" smtClean="0"/>
              <a:t>to Related Services </a:t>
            </a:r>
            <a:r>
              <a:rPr lang="en-US" dirty="0" smtClean="0"/>
              <a:t>page or </a:t>
            </a:r>
            <a:endParaRPr lang="en-US" dirty="0"/>
          </a:p>
          <a:p>
            <a:r>
              <a:rPr lang="en-US" dirty="0"/>
              <a:t>click space bar to see more related services</a:t>
            </a:r>
          </a:p>
          <a:p>
            <a:endParaRPr lang="en-US" dirty="0"/>
          </a:p>
        </p:txBody>
      </p:sp>
    </p:spTree>
    <p:extLst>
      <p:ext uri="{BB962C8B-B14F-4D97-AF65-F5344CB8AC3E}">
        <p14:creationId xmlns:p14="http://schemas.microsoft.com/office/powerpoint/2010/main" val="2116047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Oval 15"/>
          <p:cNvSpPr/>
          <p:nvPr/>
        </p:nvSpPr>
        <p:spPr>
          <a:xfrm>
            <a:off x="822960" y="2133600"/>
            <a:ext cx="2148840" cy="1905000"/>
          </a:xfrm>
          <a:prstGeom prst="ellipse">
            <a:avLst/>
          </a:prstGeom>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en-US" sz="2000" b="1" dirty="0"/>
              <a:t>Interpreting Services</a:t>
            </a:r>
          </a:p>
        </p:txBody>
      </p:sp>
      <p:sp>
        <p:nvSpPr>
          <p:cNvPr id="26"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Interpreting Services</a:t>
            </a:r>
          </a:p>
        </p:txBody>
      </p:sp>
      <p:sp>
        <p:nvSpPr>
          <p:cNvPr id="27" name="TextBox 26"/>
          <p:cNvSpPr txBox="1"/>
          <p:nvPr/>
        </p:nvSpPr>
        <p:spPr>
          <a:xfrm>
            <a:off x="3276600" y="1905000"/>
            <a:ext cx="5334000" cy="2631490"/>
          </a:xfrm>
          <a:prstGeom prst="rect">
            <a:avLst/>
          </a:prstGeom>
          <a:noFill/>
        </p:spPr>
        <p:txBody>
          <a:bodyPr wrap="square" rtlCol="0">
            <a:spAutoFit/>
          </a:bodyPr>
          <a:lstStyle/>
          <a:p>
            <a:r>
              <a:rPr lang="en-US" sz="1600" b="1" u="sng" dirty="0"/>
              <a:t>Interpreting services</a:t>
            </a:r>
            <a:r>
              <a:rPr lang="en-US" sz="1600" b="1" dirty="0"/>
              <a:t> - </a:t>
            </a:r>
            <a:r>
              <a:rPr lang="en-US" sz="1600" dirty="0"/>
              <a:t>are typically used with young children who are deaf or hard of hearing to enable them to benefit from learning in inclusive settings with their peers. </a:t>
            </a:r>
          </a:p>
          <a:p>
            <a:pPr>
              <a:spcBef>
                <a:spcPts val="600"/>
              </a:spcBef>
            </a:pPr>
            <a:r>
              <a:rPr lang="en-US" sz="1600" dirty="0"/>
              <a:t> Interpreting includes a range of possible services such as translating speech to sign language, sign language to speech, and using cued language (a visual way to communicate that involves pairing mouth movements with speech “cues”).   In addition, some early childhood settings use interpreters for young children and family members when English is a second language.</a:t>
            </a:r>
          </a:p>
        </p:txBody>
      </p:sp>
      <p:sp>
        <p:nvSpPr>
          <p:cNvPr id="28" name="TextBox 27"/>
          <p:cNvSpPr txBox="1"/>
          <p:nvPr/>
        </p:nvSpPr>
        <p:spPr>
          <a:xfrm>
            <a:off x="2209800" y="905470"/>
            <a:ext cx="4447179" cy="923330"/>
          </a:xfrm>
          <a:prstGeom prst="rect">
            <a:avLst/>
          </a:prstGeom>
          <a:noFill/>
        </p:spPr>
        <p:txBody>
          <a:bodyPr wrap="none" rtlCol="0">
            <a:spAutoFit/>
          </a:bodyPr>
          <a:lstStyle/>
          <a:p>
            <a:r>
              <a:rPr lang="en-US" dirty="0" smtClean="0">
                <a:hlinkClick r:id="rId2"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811760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Oval 15"/>
          <p:cNvSpPr/>
          <p:nvPr/>
        </p:nvSpPr>
        <p:spPr>
          <a:xfrm>
            <a:off x="822960" y="2069121"/>
            <a:ext cx="2007084" cy="1740879"/>
          </a:xfrm>
          <a:prstGeom prst="ellipse">
            <a:avLst/>
          </a:prstGeom>
          <a:solidFill>
            <a:schemeClr val="accent1">
              <a:lumMod val="75000"/>
            </a:schemeClr>
          </a:solidFill>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en-US" sz="2000" b="1" dirty="0"/>
              <a:t>Medical Services &amp; Nursing</a:t>
            </a:r>
          </a:p>
          <a:p>
            <a:pPr algn="ctr"/>
            <a:endParaRPr lang="en-US" sz="1600" b="1" dirty="0"/>
          </a:p>
        </p:txBody>
      </p:sp>
      <p:sp>
        <p:nvSpPr>
          <p:cNvPr id="27"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Medical Services and Nursing</a:t>
            </a:r>
          </a:p>
        </p:txBody>
      </p:sp>
      <p:sp>
        <p:nvSpPr>
          <p:cNvPr id="28" name="TextBox 27"/>
          <p:cNvSpPr txBox="1"/>
          <p:nvPr/>
        </p:nvSpPr>
        <p:spPr>
          <a:xfrm>
            <a:off x="3200400" y="1757333"/>
            <a:ext cx="5562600" cy="2662267"/>
          </a:xfrm>
          <a:prstGeom prst="rect">
            <a:avLst/>
          </a:prstGeom>
          <a:noFill/>
        </p:spPr>
        <p:txBody>
          <a:bodyPr wrap="square" rtlCol="0">
            <a:spAutoFit/>
          </a:bodyPr>
          <a:lstStyle/>
          <a:p>
            <a:r>
              <a:rPr lang="en-US" sz="1600" b="1" u="sng" dirty="0"/>
              <a:t>Health Care services for diagnostic or evaluation purposes</a:t>
            </a:r>
            <a:r>
              <a:rPr lang="en-US" sz="1600" dirty="0"/>
              <a:t> – include services provided by a licensed physician to determine a child’s health-related disability that results in the child’s need for early intervention/early childhood special education and/or related services.</a:t>
            </a:r>
          </a:p>
          <a:p>
            <a:pPr>
              <a:spcBef>
                <a:spcPts val="600"/>
              </a:spcBef>
            </a:pPr>
            <a:r>
              <a:rPr lang="en-US" sz="1600" dirty="0"/>
              <a:t> </a:t>
            </a:r>
            <a:r>
              <a:rPr lang="en-US" sz="1600" b="1" u="sng" dirty="0"/>
              <a:t>Nursing services</a:t>
            </a:r>
            <a:r>
              <a:rPr lang="en-US" sz="1600" dirty="0"/>
              <a:t> – are included on </a:t>
            </a:r>
            <a:r>
              <a:rPr lang="en-US" sz="1600" dirty="0" smtClean="0"/>
              <a:t>a team </a:t>
            </a:r>
            <a:r>
              <a:rPr lang="en-US" sz="1600" dirty="0"/>
              <a:t>when a young child’s physical, sensory, or neurological impairments requires daily assistance for personal care needs  (e.g., feeding tubes, ventilator dependent). </a:t>
            </a:r>
          </a:p>
          <a:p>
            <a:endParaRPr lang="en-US" dirty="0"/>
          </a:p>
        </p:txBody>
      </p:sp>
      <p:sp>
        <p:nvSpPr>
          <p:cNvPr id="29" name="TextBox 28"/>
          <p:cNvSpPr txBox="1"/>
          <p:nvPr/>
        </p:nvSpPr>
        <p:spPr>
          <a:xfrm>
            <a:off x="2209800" y="905470"/>
            <a:ext cx="4447179" cy="923330"/>
          </a:xfrm>
          <a:prstGeom prst="rect">
            <a:avLst/>
          </a:prstGeom>
          <a:noFill/>
        </p:spPr>
        <p:txBody>
          <a:bodyPr wrap="none" rtlCol="0">
            <a:spAutoFit/>
          </a:bodyPr>
          <a:lstStyle/>
          <a:p>
            <a:r>
              <a:rPr lang="en-US" dirty="0" smtClean="0">
                <a:hlinkClick r:id="rId2"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1923324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Oval 19">
            <a:hlinkClick r:id="rId2" action="ppaction://hlinksldjump"/>
          </p:cNvPr>
          <p:cNvSpPr/>
          <p:nvPr/>
        </p:nvSpPr>
        <p:spPr>
          <a:xfrm>
            <a:off x="822960" y="2133600"/>
            <a:ext cx="1939076" cy="1752600"/>
          </a:xfrm>
          <a:prstGeom prst="ellipse">
            <a:avLst/>
          </a:prstGeom>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2000" b="1" dirty="0" smtClean="0"/>
              <a:t>Orientation &amp; Mobility</a:t>
            </a:r>
            <a:endParaRPr lang="en-US" sz="2000" b="1" dirty="0"/>
          </a:p>
        </p:txBody>
      </p:sp>
      <p:sp>
        <p:nvSpPr>
          <p:cNvPr id="27"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Orientation and Mobility</a:t>
            </a:r>
          </a:p>
        </p:txBody>
      </p:sp>
      <p:sp>
        <p:nvSpPr>
          <p:cNvPr id="2" name="TextBox 1"/>
          <p:cNvSpPr txBox="1"/>
          <p:nvPr/>
        </p:nvSpPr>
        <p:spPr>
          <a:xfrm>
            <a:off x="3276600" y="1981200"/>
            <a:ext cx="5067300" cy="1846659"/>
          </a:xfrm>
          <a:prstGeom prst="rect">
            <a:avLst/>
          </a:prstGeom>
          <a:noFill/>
        </p:spPr>
        <p:txBody>
          <a:bodyPr wrap="square" rtlCol="0">
            <a:spAutoFit/>
          </a:bodyPr>
          <a:lstStyle/>
          <a:p>
            <a:r>
              <a:rPr lang="en-US" sz="1600" b="1" u="sng" dirty="0"/>
              <a:t>Orientation and mobility services</a:t>
            </a:r>
            <a:r>
              <a:rPr lang="en-US" sz="1600" b="1" dirty="0"/>
              <a:t> (</a:t>
            </a:r>
            <a:r>
              <a:rPr lang="en-US" sz="1600" dirty="0"/>
              <a:t>O&amp;M) are typically intended for young children who are blind or visually impaired. The purpose of O&amp;M is to teach young children how to orient themselves in a range of environments (home, and community settings including the classroom) and to move safely within those environments.</a:t>
            </a:r>
          </a:p>
          <a:p>
            <a:endParaRPr lang="en-US" dirty="0"/>
          </a:p>
        </p:txBody>
      </p:sp>
      <p:sp>
        <p:nvSpPr>
          <p:cNvPr id="28" name="TextBox 27"/>
          <p:cNvSpPr txBox="1"/>
          <p:nvPr/>
        </p:nvSpPr>
        <p:spPr>
          <a:xfrm>
            <a:off x="2209800" y="905470"/>
            <a:ext cx="4447179" cy="923330"/>
          </a:xfrm>
          <a:prstGeom prst="rect">
            <a:avLst/>
          </a:prstGeom>
          <a:noFill/>
        </p:spPr>
        <p:txBody>
          <a:bodyPr wrap="none" rtlCol="0">
            <a:spAutoFit/>
          </a:bodyPr>
          <a:lstStyle/>
          <a:p>
            <a:r>
              <a:rPr lang="en-US" dirty="0" smtClean="0">
                <a:hlinkClick r:id="rId3"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1035097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 name="Oval 17"/>
          <p:cNvSpPr/>
          <p:nvPr/>
        </p:nvSpPr>
        <p:spPr>
          <a:xfrm>
            <a:off x="822960" y="2012373"/>
            <a:ext cx="2081463" cy="1797627"/>
          </a:xfrm>
          <a:prstGeom prst="ellipse">
            <a:avLst/>
          </a:prstGeom>
          <a:solidFill>
            <a:schemeClr val="bg2">
              <a:lumMod val="25000"/>
            </a:schemeClr>
          </a:solidFill>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US" sz="2000" b="1" dirty="0" smtClean="0"/>
              <a:t>Occupational Therapy</a:t>
            </a:r>
            <a:endParaRPr lang="en-US" sz="2000" b="1" dirty="0"/>
          </a:p>
        </p:txBody>
      </p:sp>
      <p:sp>
        <p:nvSpPr>
          <p:cNvPr id="26"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Occupational Therapy</a:t>
            </a:r>
          </a:p>
        </p:txBody>
      </p:sp>
      <p:sp>
        <p:nvSpPr>
          <p:cNvPr id="2" name="TextBox 1"/>
          <p:cNvSpPr txBox="1"/>
          <p:nvPr/>
        </p:nvSpPr>
        <p:spPr>
          <a:xfrm>
            <a:off x="3124200" y="1944975"/>
            <a:ext cx="5219700" cy="2169825"/>
          </a:xfrm>
          <a:prstGeom prst="rect">
            <a:avLst/>
          </a:prstGeom>
          <a:noFill/>
        </p:spPr>
        <p:txBody>
          <a:bodyPr wrap="square" rtlCol="0">
            <a:spAutoFit/>
          </a:bodyPr>
          <a:lstStyle/>
          <a:p>
            <a:r>
              <a:rPr lang="en-US" sz="1600" b="1" u="sng" dirty="0"/>
              <a:t>Occupational therapy</a:t>
            </a:r>
            <a:r>
              <a:rPr lang="en-US" sz="1600" dirty="0"/>
              <a:t> </a:t>
            </a:r>
            <a:r>
              <a:rPr lang="en-US" sz="1600" dirty="0" smtClean="0"/>
              <a:t> supports </a:t>
            </a:r>
            <a:r>
              <a:rPr lang="en-US" sz="1600" dirty="0"/>
              <a:t>a child’s ability to function as independently as possible and to benefit from daily routines and activities. </a:t>
            </a:r>
          </a:p>
          <a:p>
            <a:pPr>
              <a:spcBef>
                <a:spcPts val="600"/>
              </a:spcBef>
            </a:pPr>
            <a:r>
              <a:rPr lang="en-US" sz="1600" dirty="0"/>
              <a:t>OT services can include, among others, self-help skills such as eating or dressing, moving safely from place to place, using fine motor skills such as writing and cutting, and sensory integration activities and/or materials.</a:t>
            </a:r>
          </a:p>
          <a:p>
            <a:endParaRPr lang="en-US" dirty="0"/>
          </a:p>
        </p:txBody>
      </p:sp>
      <p:sp>
        <p:nvSpPr>
          <p:cNvPr id="27" name="TextBox 26"/>
          <p:cNvSpPr txBox="1"/>
          <p:nvPr/>
        </p:nvSpPr>
        <p:spPr>
          <a:xfrm>
            <a:off x="2209800" y="905470"/>
            <a:ext cx="4447179" cy="923330"/>
          </a:xfrm>
          <a:prstGeom prst="rect">
            <a:avLst/>
          </a:prstGeom>
          <a:noFill/>
        </p:spPr>
        <p:txBody>
          <a:bodyPr wrap="none" rtlCol="0">
            <a:spAutoFit/>
          </a:bodyPr>
          <a:lstStyle/>
          <a:p>
            <a:r>
              <a:rPr lang="en-US" dirty="0" smtClean="0">
                <a:hlinkClick r:id="rId2"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1253200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Oval 21">
            <a:hlinkClick r:id="rId2" action="ppaction://hlinksldjump"/>
          </p:cNvPr>
          <p:cNvSpPr/>
          <p:nvPr/>
        </p:nvSpPr>
        <p:spPr>
          <a:xfrm>
            <a:off x="609600" y="2133600"/>
            <a:ext cx="2029326" cy="1752600"/>
          </a:xfrm>
          <a:prstGeom prst="ellipse">
            <a:avLst/>
          </a:prstGeom>
          <a:solidFill>
            <a:schemeClr val="accent5">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2000" b="1" dirty="0" smtClean="0"/>
              <a:t>Parent Counseling</a:t>
            </a:r>
            <a:endParaRPr lang="en-US" sz="2000" b="1" dirty="0"/>
          </a:p>
        </p:txBody>
      </p:sp>
      <p:sp>
        <p:nvSpPr>
          <p:cNvPr id="26"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Parent Counseling</a:t>
            </a:r>
          </a:p>
        </p:txBody>
      </p:sp>
      <p:sp>
        <p:nvSpPr>
          <p:cNvPr id="2" name="TextBox 1"/>
          <p:cNvSpPr txBox="1"/>
          <p:nvPr/>
        </p:nvSpPr>
        <p:spPr>
          <a:xfrm>
            <a:off x="2971800" y="1945719"/>
            <a:ext cx="5372100" cy="2092881"/>
          </a:xfrm>
          <a:prstGeom prst="rect">
            <a:avLst/>
          </a:prstGeom>
          <a:noFill/>
        </p:spPr>
        <p:txBody>
          <a:bodyPr wrap="square" rtlCol="0">
            <a:spAutoFit/>
          </a:bodyPr>
          <a:lstStyle/>
          <a:p>
            <a:r>
              <a:rPr lang="en-US" sz="1600" b="1" u="sng" dirty="0"/>
              <a:t>Parent counseling </a:t>
            </a:r>
            <a:r>
              <a:rPr lang="en-US" sz="1600" dirty="0" smtClean="0"/>
              <a:t>  involves </a:t>
            </a:r>
            <a:r>
              <a:rPr lang="en-US" sz="1600" dirty="0"/>
              <a:t>helping parents and families with their concerns and priorities regarding their young child with a disability. Services include providing families with information on a wide range of topics relevant to the parent’s interests, coaching families to develop or enhance skills for supporting their child, and providing a connection to parent support groups/networks. </a:t>
            </a:r>
          </a:p>
          <a:p>
            <a:endParaRPr lang="en-US" dirty="0"/>
          </a:p>
        </p:txBody>
      </p:sp>
      <p:sp>
        <p:nvSpPr>
          <p:cNvPr id="27" name="TextBox 26"/>
          <p:cNvSpPr txBox="1"/>
          <p:nvPr/>
        </p:nvSpPr>
        <p:spPr>
          <a:xfrm>
            <a:off x="2209800" y="905470"/>
            <a:ext cx="4447179" cy="923330"/>
          </a:xfrm>
          <a:prstGeom prst="rect">
            <a:avLst/>
          </a:prstGeom>
          <a:noFill/>
        </p:spPr>
        <p:txBody>
          <a:bodyPr wrap="none" rtlCol="0">
            <a:spAutoFit/>
          </a:bodyPr>
          <a:lstStyle/>
          <a:p>
            <a:r>
              <a:rPr lang="en-US" dirty="0" smtClean="0">
                <a:hlinkClick r:id="rId3"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3102148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 name="Oval 20">
            <a:hlinkClick r:id="rId2" action="ppaction://hlinksldjump"/>
          </p:cNvPr>
          <p:cNvSpPr/>
          <p:nvPr/>
        </p:nvSpPr>
        <p:spPr>
          <a:xfrm>
            <a:off x="822960" y="2057400"/>
            <a:ext cx="2029326" cy="1752600"/>
          </a:xfrm>
          <a:prstGeom prst="ellipse">
            <a:avLst/>
          </a:prstGeom>
          <a:solidFill>
            <a:schemeClr val="accent4">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2000" b="1" dirty="0" smtClean="0"/>
              <a:t>Physical</a:t>
            </a:r>
            <a:r>
              <a:rPr lang="en-US" sz="1600" b="1" dirty="0" smtClean="0"/>
              <a:t> </a:t>
            </a:r>
            <a:r>
              <a:rPr lang="en-US" sz="2000" b="1" dirty="0" smtClean="0"/>
              <a:t>Therapy</a:t>
            </a:r>
            <a:endParaRPr lang="en-US" sz="2000" b="1" dirty="0"/>
          </a:p>
        </p:txBody>
      </p:sp>
      <p:sp>
        <p:nvSpPr>
          <p:cNvPr id="26"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Physical Therapy</a:t>
            </a:r>
          </a:p>
        </p:txBody>
      </p:sp>
      <p:sp>
        <p:nvSpPr>
          <p:cNvPr id="2" name="TextBox 1"/>
          <p:cNvSpPr txBox="1"/>
          <p:nvPr/>
        </p:nvSpPr>
        <p:spPr>
          <a:xfrm>
            <a:off x="3124200" y="2286000"/>
            <a:ext cx="4953000" cy="1600438"/>
          </a:xfrm>
          <a:prstGeom prst="rect">
            <a:avLst/>
          </a:prstGeom>
          <a:noFill/>
        </p:spPr>
        <p:txBody>
          <a:bodyPr wrap="square" rtlCol="0">
            <a:spAutoFit/>
          </a:bodyPr>
          <a:lstStyle/>
          <a:p>
            <a:r>
              <a:rPr lang="en-US" sz="1600" b="1" u="sng" dirty="0"/>
              <a:t>Physical therapy</a:t>
            </a:r>
            <a:r>
              <a:rPr lang="en-US" sz="1600" dirty="0"/>
              <a:t>  promotes the acquisition of motor development and the young child’s participation in everyday routines and activities. Services include working on mobility, using assistive devices, and adapting the environment.</a:t>
            </a:r>
          </a:p>
          <a:p>
            <a:endParaRPr lang="en-US" dirty="0"/>
          </a:p>
        </p:txBody>
      </p:sp>
      <p:sp>
        <p:nvSpPr>
          <p:cNvPr id="27" name="TextBox 26"/>
          <p:cNvSpPr txBox="1"/>
          <p:nvPr/>
        </p:nvSpPr>
        <p:spPr>
          <a:xfrm>
            <a:off x="2209800" y="905470"/>
            <a:ext cx="4447179" cy="923330"/>
          </a:xfrm>
          <a:prstGeom prst="rect">
            <a:avLst/>
          </a:prstGeom>
          <a:noFill/>
        </p:spPr>
        <p:txBody>
          <a:bodyPr wrap="none" rtlCol="0">
            <a:spAutoFit/>
          </a:bodyPr>
          <a:lstStyle/>
          <a:p>
            <a:r>
              <a:rPr lang="en-US" dirty="0" smtClean="0">
                <a:hlinkClick r:id="rId3"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587960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 name="Oval 18">
            <a:hlinkClick r:id="rId2" action="ppaction://hlinksldjump"/>
          </p:cNvPr>
          <p:cNvSpPr/>
          <p:nvPr/>
        </p:nvSpPr>
        <p:spPr>
          <a:xfrm>
            <a:off x="734727" y="2286000"/>
            <a:ext cx="2117559" cy="1828800"/>
          </a:xfrm>
          <a:prstGeom prst="ellipse">
            <a:avLst/>
          </a:prstGeom>
          <a:solidFill>
            <a:schemeClr val="accent2">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2000" b="1" dirty="0" smtClean="0"/>
              <a:t>Psychological Services</a:t>
            </a:r>
            <a:endParaRPr lang="en-US" sz="2000" b="1" dirty="0"/>
          </a:p>
        </p:txBody>
      </p:sp>
      <p:sp>
        <p:nvSpPr>
          <p:cNvPr id="26"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Psychological Services</a:t>
            </a:r>
          </a:p>
        </p:txBody>
      </p:sp>
      <p:sp>
        <p:nvSpPr>
          <p:cNvPr id="2" name="TextBox 1"/>
          <p:cNvSpPr txBox="1"/>
          <p:nvPr/>
        </p:nvSpPr>
        <p:spPr>
          <a:xfrm>
            <a:off x="3124200" y="2156698"/>
            <a:ext cx="5791200" cy="2339102"/>
          </a:xfrm>
          <a:prstGeom prst="rect">
            <a:avLst/>
          </a:prstGeom>
          <a:noFill/>
        </p:spPr>
        <p:txBody>
          <a:bodyPr wrap="square" rtlCol="0">
            <a:spAutoFit/>
          </a:bodyPr>
          <a:lstStyle/>
          <a:p>
            <a:r>
              <a:rPr lang="en-US" sz="1600" b="1" u="sng" dirty="0"/>
              <a:t>Psychological services</a:t>
            </a:r>
            <a:r>
              <a:rPr lang="en-US" sz="1600" dirty="0"/>
              <a:t> are delivered when necessary to help young children with disabilities and their families succeed in multiple environments. These services include:</a:t>
            </a:r>
          </a:p>
          <a:p>
            <a:pPr marL="285750" lvl="0" indent="-285750">
              <a:buFont typeface="Arial" panose="020B0604020202020204" pitchFamily="34" charset="0"/>
              <a:buChar char="•"/>
            </a:pPr>
            <a:r>
              <a:rPr lang="en-US" sz="1600" dirty="0"/>
              <a:t>psychological, behavioral, and educational assessment</a:t>
            </a:r>
          </a:p>
          <a:p>
            <a:pPr marL="285750" lvl="0" indent="-285750">
              <a:buFont typeface="Arial" panose="020B0604020202020204" pitchFamily="34" charset="0"/>
              <a:buChar char="•"/>
            </a:pPr>
            <a:r>
              <a:rPr lang="en-US" sz="1600" dirty="0"/>
              <a:t>consulting with other members of the child’s team</a:t>
            </a:r>
          </a:p>
          <a:p>
            <a:pPr marL="285750" lvl="0" indent="-285750">
              <a:buFont typeface="Arial" panose="020B0604020202020204" pitchFamily="34" charset="0"/>
              <a:buChar char="•"/>
            </a:pPr>
            <a:r>
              <a:rPr lang="en-US" sz="1600" dirty="0"/>
              <a:t>planning and managing a program of psychological services and </a:t>
            </a:r>
          </a:p>
          <a:p>
            <a:pPr marL="285750" lvl="0" indent="-285750">
              <a:buFont typeface="Arial" panose="020B0604020202020204" pitchFamily="34" charset="0"/>
              <a:buChar char="•"/>
            </a:pPr>
            <a:r>
              <a:rPr lang="en-US" sz="1600" dirty="0"/>
              <a:t>assisting in developing positive behavioral support strategies. </a:t>
            </a:r>
          </a:p>
          <a:p>
            <a:endParaRPr lang="en-US" dirty="0"/>
          </a:p>
        </p:txBody>
      </p:sp>
      <p:sp>
        <p:nvSpPr>
          <p:cNvPr id="27" name="TextBox 26"/>
          <p:cNvSpPr txBox="1"/>
          <p:nvPr/>
        </p:nvSpPr>
        <p:spPr>
          <a:xfrm>
            <a:off x="2209800" y="905470"/>
            <a:ext cx="4447179" cy="923330"/>
          </a:xfrm>
          <a:prstGeom prst="rect">
            <a:avLst/>
          </a:prstGeom>
          <a:noFill/>
        </p:spPr>
        <p:txBody>
          <a:bodyPr wrap="none" rtlCol="0">
            <a:spAutoFit/>
          </a:bodyPr>
          <a:lstStyle/>
          <a:p>
            <a:r>
              <a:rPr lang="en-US" dirty="0" smtClean="0">
                <a:hlinkClick r:id="rId3"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769619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 name="Oval 22">
            <a:hlinkClick r:id="rId2" action="ppaction://hlinksldjump"/>
          </p:cNvPr>
          <p:cNvSpPr/>
          <p:nvPr/>
        </p:nvSpPr>
        <p:spPr>
          <a:xfrm>
            <a:off x="822959" y="2057400"/>
            <a:ext cx="1941095" cy="1676400"/>
          </a:xfrm>
          <a:prstGeom prst="ellipse">
            <a:avLst/>
          </a:prstGeom>
          <a:solidFill>
            <a:schemeClr val="accent3">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2000" b="1" dirty="0" smtClean="0"/>
              <a:t>Social Work Services</a:t>
            </a:r>
            <a:endParaRPr lang="en-US" sz="2000" b="1" dirty="0"/>
          </a:p>
        </p:txBody>
      </p:sp>
      <p:sp>
        <p:nvSpPr>
          <p:cNvPr id="26"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Social Work Services</a:t>
            </a:r>
          </a:p>
        </p:txBody>
      </p:sp>
      <p:sp>
        <p:nvSpPr>
          <p:cNvPr id="2" name="TextBox 1"/>
          <p:cNvSpPr txBox="1"/>
          <p:nvPr/>
        </p:nvSpPr>
        <p:spPr>
          <a:xfrm>
            <a:off x="2971800" y="1944975"/>
            <a:ext cx="4876800" cy="2169825"/>
          </a:xfrm>
          <a:prstGeom prst="rect">
            <a:avLst/>
          </a:prstGeom>
          <a:noFill/>
        </p:spPr>
        <p:txBody>
          <a:bodyPr wrap="square" rtlCol="0">
            <a:spAutoFit/>
          </a:bodyPr>
          <a:lstStyle/>
          <a:p>
            <a:r>
              <a:rPr lang="en-US" sz="1600" b="1" u="sng" dirty="0"/>
              <a:t>Social work services</a:t>
            </a:r>
            <a:r>
              <a:rPr lang="en-US" sz="1600" dirty="0"/>
              <a:t>  may be necessary in order to support the family of a young </a:t>
            </a:r>
            <a:r>
              <a:rPr lang="en-US" sz="1600" dirty="0" smtClean="0"/>
              <a:t>child.</a:t>
            </a:r>
          </a:p>
          <a:p>
            <a:pPr>
              <a:spcBef>
                <a:spcPts val="600"/>
              </a:spcBef>
            </a:pPr>
            <a:r>
              <a:rPr lang="en-US" sz="1600" dirty="0" smtClean="0"/>
              <a:t>These </a:t>
            </a:r>
            <a:r>
              <a:rPr lang="en-US" sz="1600" dirty="0"/>
              <a:t>services include working in partnership with parents and family members to stabilize the child’s environments, provide consistent methods of care  to enable the child’s growth and development, and assist in fostering positive outcomes. </a:t>
            </a:r>
          </a:p>
          <a:p>
            <a:endParaRPr lang="en-US" dirty="0"/>
          </a:p>
        </p:txBody>
      </p:sp>
      <p:sp>
        <p:nvSpPr>
          <p:cNvPr id="27" name="TextBox 26"/>
          <p:cNvSpPr txBox="1"/>
          <p:nvPr/>
        </p:nvSpPr>
        <p:spPr>
          <a:xfrm>
            <a:off x="2209800" y="905470"/>
            <a:ext cx="4447179" cy="923330"/>
          </a:xfrm>
          <a:prstGeom prst="rect">
            <a:avLst/>
          </a:prstGeom>
          <a:noFill/>
        </p:spPr>
        <p:txBody>
          <a:bodyPr wrap="none" rtlCol="0">
            <a:spAutoFit/>
          </a:bodyPr>
          <a:lstStyle/>
          <a:p>
            <a:r>
              <a:rPr lang="en-US" dirty="0" smtClean="0">
                <a:hlinkClick r:id="rId3"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178722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Oval 23">
            <a:hlinkClick r:id="rId2" action="ppaction://hlinksldjump"/>
          </p:cNvPr>
          <p:cNvSpPr/>
          <p:nvPr/>
        </p:nvSpPr>
        <p:spPr>
          <a:xfrm>
            <a:off x="822960" y="2362200"/>
            <a:ext cx="2029326" cy="1752600"/>
          </a:xfrm>
          <a:prstGeom prst="ellipse">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2000" b="1" dirty="0" smtClean="0"/>
              <a:t>Speech Language Pathology</a:t>
            </a:r>
            <a:endParaRPr lang="en-US" sz="2000" b="1" dirty="0"/>
          </a:p>
        </p:txBody>
      </p:sp>
      <p:sp>
        <p:nvSpPr>
          <p:cNvPr id="26"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Speech Language Pathology</a:t>
            </a:r>
          </a:p>
        </p:txBody>
      </p:sp>
      <p:sp>
        <p:nvSpPr>
          <p:cNvPr id="2" name="TextBox 1"/>
          <p:cNvSpPr txBox="1"/>
          <p:nvPr/>
        </p:nvSpPr>
        <p:spPr>
          <a:xfrm>
            <a:off x="3048000" y="2156698"/>
            <a:ext cx="4572000" cy="2339102"/>
          </a:xfrm>
          <a:prstGeom prst="rect">
            <a:avLst/>
          </a:prstGeom>
          <a:noFill/>
        </p:spPr>
        <p:txBody>
          <a:bodyPr wrap="square" rtlCol="0">
            <a:spAutoFit/>
          </a:bodyPr>
          <a:lstStyle/>
          <a:p>
            <a:r>
              <a:rPr lang="en-US" sz="1600" b="1" u="sng" dirty="0"/>
              <a:t>Speech language pathology services</a:t>
            </a:r>
            <a:r>
              <a:rPr lang="en-US" sz="1600" b="1" dirty="0"/>
              <a:t> </a:t>
            </a:r>
            <a:r>
              <a:rPr lang="en-US" sz="1600" dirty="0"/>
              <a:t>address the needs of young children with disabilities or developmental delay, affecting either speech or language. Services include team members identifying and diagnosing children with speech or language impairments and providing speech and language services for the purpose of keeping, learning or improving communication skills. </a:t>
            </a:r>
          </a:p>
          <a:p>
            <a:endParaRPr lang="en-US" dirty="0"/>
          </a:p>
        </p:txBody>
      </p:sp>
      <p:sp>
        <p:nvSpPr>
          <p:cNvPr id="27" name="TextBox 26"/>
          <p:cNvSpPr txBox="1"/>
          <p:nvPr/>
        </p:nvSpPr>
        <p:spPr>
          <a:xfrm>
            <a:off x="2209800" y="905470"/>
            <a:ext cx="4447179" cy="923330"/>
          </a:xfrm>
          <a:prstGeom prst="rect">
            <a:avLst/>
          </a:prstGeom>
          <a:noFill/>
        </p:spPr>
        <p:txBody>
          <a:bodyPr wrap="none" rtlCol="0">
            <a:spAutoFit/>
          </a:bodyPr>
          <a:lstStyle/>
          <a:p>
            <a:r>
              <a:rPr lang="en-US" dirty="0" smtClean="0">
                <a:hlinkClick r:id="rId3"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3313831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520940" cy="548640"/>
          </a:xfrm>
        </p:spPr>
        <p:txBody>
          <a:bodyPr/>
          <a:lstStyle/>
          <a:p>
            <a:r>
              <a:rPr lang="en-US" dirty="0" smtClean="0">
                <a:ea typeface="PMingLiU"/>
                <a:cs typeface="Arial"/>
              </a:rPr>
              <a:t>Learning </a:t>
            </a:r>
            <a:r>
              <a:rPr lang="en-US" dirty="0">
                <a:ea typeface="PMingLiU"/>
                <a:cs typeface="Arial"/>
              </a:rPr>
              <a:t>Objective</a:t>
            </a:r>
            <a:endParaRPr lang="en-US" dirty="0"/>
          </a:p>
        </p:txBody>
      </p:sp>
      <p:sp>
        <p:nvSpPr>
          <p:cNvPr id="3" name="Content Placeholder 2"/>
          <p:cNvSpPr>
            <a:spLocks noGrp="1"/>
          </p:cNvSpPr>
          <p:nvPr>
            <p:ph idx="1"/>
          </p:nvPr>
        </p:nvSpPr>
        <p:spPr>
          <a:xfrm>
            <a:off x="4343400" y="2057400"/>
            <a:ext cx="4419600" cy="2743200"/>
          </a:xfrm>
        </p:spPr>
        <p:txBody>
          <a:bodyPr>
            <a:normAutofit fontScale="92500"/>
          </a:bodyPr>
          <a:lstStyle/>
          <a:p>
            <a:pPr marL="0" indent="0">
              <a:buNone/>
            </a:pPr>
            <a:r>
              <a:rPr lang="en-US" sz="2400" i="1" dirty="0" smtClean="0">
                <a:ea typeface="PMingLiU"/>
                <a:cs typeface="Arial"/>
              </a:rPr>
              <a:t>Collaboration Objective 2: </a:t>
            </a:r>
          </a:p>
          <a:p>
            <a:pPr marL="0" indent="0">
              <a:buNone/>
            </a:pPr>
            <a:r>
              <a:rPr lang="en-US" sz="2400" b="0" i="1" dirty="0" smtClean="0">
                <a:ea typeface="PMingLiU"/>
                <a:cs typeface="Arial"/>
              </a:rPr>
              <a:t>Students </a:t>
            </a:r>
            <a:r>
              <a:rPr lang="en-US" sz="2400" b="0" i="1" dirty="0">
                <a:ea typeface="PMingLiU"/>
                <a:cs typeface="Arial"/>
              </a:rPr>
              <a:t>will understand the </a:t>
            </a:r>
            <a:r>
              <a:rPr lang="en-US" sz="2400" b="0" i="1" dirty="0" smtClean="0">
                <a:ea typeface="PMingLiU"/>
                <a:cs typeface="Arial"/>
              </a:rPr>
              <a:t>integrated delivery of services and the roles </a:t>
            </a:r>
            <a:r>
              <a:rPr lang="en-US" sz="2400" b="0" i="1" dirty="0">
                <a:ea typeface="PMingLiU"/>
                <a:cs typeface="Arial"/>
              </a:rPr>
              <a:t>and </a:t>
            </a:r>
            <a:r>
              <a:rPr lang="en-US" sz="2400" b="0" i="1" dirty="0" smtClean="0">
                <a:ea typeface="PMingLiU"/>
                <a:cs typeface="Arial"/>
              </a:rPr>
              <a:t>responsibilities of </a:t>
            </a:r>
            <a:r>
              <a:rPr lang="en-US" sz="2400" b="0" i="1" dirty="0">
                <a:ea typeface="PMingLiU"/>
                <a:cs typeface="Arial"/>
              </a:rPr>
              <a:t>related service providers serving children with disabilities in inclusive settings.</a:t>
            </a:r>
          </a:p>
          <a:p>
            <a:endParaRPr lang="en-US" sz="2000" i="1" dirty="0"/>
          </a:p>
        </p:txBody>
      </p:sp>
      <p:cxnSp>
        <p:nvCxnSpPr>
          <p:cNvPr id="5" name="Straight Connector 4"/>
          <p:cNvCxnSpPr/>
          <p:nvPr/>
        </p:nvCxnSpPr>
        <p:spPr>
          <a:xfrm>
            <a:off x="4572000" y="1143000"/>
            <a:ext cx="144780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1" name="Straight Arrow Connector 10"/>
          <p:cNvCxnSpPr/>
          <p:nvPr/>
        </p:nvCxnSpPr>
        <p:spPr>
          <a:xfrm>
            <a:off x="6019800" y="1143000"/>
            <a:ext cx="0" cy="9144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417728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par>
                          <p:cTn id="11" fill="hold">
                            <p:stCondLst>
                              <p:cond delay="1300"/>
                            </p:stCondLst>
                            <p:childTnLst>
                              <p:par>
                                <p:cTn id="12" presetID="22" presetClass="entr" presetSubtype="8" fill="hold" nodeType="afterEffect">
                                  <p:stCondLst>
                                    <p:cond delay="6"/>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000"/>
                                        <p:tgtEl>
                                          <p:spTgt spid="5"/>
                                        </p:tgtEl>
                                      </p:cBhvr>
                                    </p:animEffect>
                                  </p:childTnLst>
                                </p:cTn>
                              </p:par>
                            </p:childTnLst>
                          </p:cTn>
                        </p:par>
                        <p:par>
                          <p:cTn id="15" fill="hold">
                            <p:stCondLst>
                              <p:cond delay="2306"/>
                            </p:stCondLst>
                            <p:childTnLst>
                              <p:par>
                                <p:cTn id="16" presetID="22" presetClass="entr" presetSubtype="1"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up)">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Oval 12">
            <a:hlinkClick r:id="rId2" action="ppaction://hlinksldjump"/>
          </p:cNvPr>
          <p:cNvSpPr/>
          <p:nvPr/>
        </p:nvSpPr>
        <p:spPr>
          <a:xfrm>
            <a:off x="685800" y="2053119"/>
            <a:ext cx="2209800" cy="1905000"/>
          </a:xfrm>
          <a:prstGeom prst="ellipse">
            <a:avLst/>
          </a:prstGeom>
          <a:solidFill>
            <a:schemeClr val="accent6">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2000" b="1" dirty="0" smtClean="0"/>
              <a:t>Transportation</a:t>
            </a:r>
            <a:endParaRPr lang="en-US" sz="2000" b="1" dirty="0"/>
          </a:p>
        </p:txBody>
      </p:sp>
      <p:sp>
        <p:nvSpPr>
          <p:cNvPr id="26"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Transportation</a:t>
            </a:r>
          </a:p>
        </p:txBody>
      </p:sp>
      <p:sp>
        <p:nvSpPr>
          <p:cNvPr id="2" name="TextBox 1"/>
          <p:cNvSpPr txBox="1"/>
          <p:nvPr/>
        </p:nvSpPr>
        <p:spPr>
          <a:xfrm>
            <a:off x="3070688" y="1958132"/>
            <a:ext cx="5294616" cy="2385268"/>
          </a:xfrm>
          <a:prstGeom prst="rect">
            <a:avLst/>
          </a:prstGeom>
          <a:noFill/>
        </p:spPr>
        <p:txBody>
          <a:bodyPr wrap="square" rtlCol="0">
            <a:spAutoFit/>
          </a:bodyPr>
          <a:lstStyle/>
          <a:p>
            <a:r>
              <a:rPr lang="en-US" sz="1600" dirty="0"/>
              <a:t>The Individuals with Disabilities Education Act (IDEA) defines </a:t>
            </a:r>
            <a:r>
              <a:rPr lang="en-US" sz="1600" b="1" i="1" dirty="0"/>
              <a:t>transportation</a:t>
            </a:r>
            <a:r>
              <a:rPr lang="en-US" sz="1600" i="1" dirty="0"/>
              <a:t> </a:t>
            </a:r>
            <a:r>
              <a:rPr lang="en-US" sz="1600" dirty="0"/>
              <a:t>as: </a:t>
            </a:r>
            <a:endParaRPr lang="en-US" sz="1600" dirty="0" smtClean="0"/>
          </a:p>
          <a:p>
            <a:r>
              <a:rPr lang="en-US" sz="1600" dirty="0" smtClean="0"/>
              <a:t>travel </a:t>
            </a:r>
            <a:r>
              <a:rPr lang="en-US" sz="1600" dirty="0"/>
              <a:t>to and from school and between schools; </a:t>
            </a:r>
            <a:endParaRPr lang="en-US" sz="1600" dirty="0" smtClean="0"/>
          </a:p>
          <a:p>
            <a:r>
              <a:rPr lang="en-US" sz="1600" dirty="0" smtClean="0"/>
              <a:t>specialized </a:t>
            </a:r>
            <a:r>
              <a:rPr lang="en-US" sz="1600" dirty="0"/>
              <a:t>equipment (such as special or adapted buses, lifts, and ramps), if required. </a:t>
            </a:r>
          </a:p>
          <a:p>
            <a:pPr>
              <a:spcBef>
                <a:spcPts val="600"/>
              </a:spcBef>
            </a:pPr>
            <a:r>
              <a:rPr lang="en-US" sz="1600" dirty="0"/>
              <a:t>Transportation as a related service may also mean providing modifications and supports so that a child may ride the regular school bus transporting children without disabilities</a:t>
            </a:r>
            <a:r>
              <a:rPr lang="en-US" sz="1600" dirty="0" smtClean="0"/>
              <a:t>.</a:t>
            </a:r>
            <a:endParaRPr lang="en-US" sz="1600" dirty="0"/>
          </a:p>
        </p:txBody>
      </p:sp>
      <p:sp>
        <p:nvSpPr>
          <p:cNvPr id="27" name="TextBox 26"/>
          <p:cNvSpPr txBox="1"/>
          <p:nvPr/>
        </p:nvSpPr>
        <p:spPr>
          <a:xfrm>
            <a:off x="2209800" y="905470"/>
            <a:ext cx="4447179" cy="923330"/>
          </a:xfrm>
          <a:prstGeom prst="rect">
            <a:avLst/>
          </a:prstGeom>
          <a:noFill/>
        </p:spPr>
        <p:txBody>
          <a:bodyPr wrap="none" rtlCol="0">
            <a:spAutoFit/>
          </a:bodyPr>
          <a:lstStyle/>
          <a:p>
            <a:r>
              <a:rPr lang="en-US" dirty="0" smtClean="0">
                <a:hlinkClick r:id="rId3"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2834615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60388"/>
            <a:ext cx="822960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chemeClr val="accent2">
                    <a:lumMod val="50000"/>
                  </a:schemeClr>
                </a:solidFill>
              </a:rPr>
              <a:t>Related Service Providers</a:t>
            </a:r>
            <a:endParaRPr lang="en-US" sz="2800" dirty="0">
              <a:solidFill>
                <a:schemeClr val="accent2">
                  <a:lumMod val="50000"/>
                </a:schemeClr>
              </a:solidFill>
            </a:endParaRPr>
          </a:p>
        </p:txBody>
      </p:sp>
      <p:sp>
        <p:nvSpPr>
          <p:cNvPr id="3" name="Content Placeholder 2"/>
          <p:cNvSpPr txBox="1">
            <a:spLocks/>
          </p:cNvSpPr>
          <p:nvPr/>
        </p:nvSpPr>
        <p:spPr>
          <a:xfrm>
            <a:off x="457200" y="1295400"/>
            <a:ext cx="4114800" cy="48307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Related Service Providers collaborate with Early Childhood Education personnel </a:t>
            </a:r>
            <a:r>
              <a:rPr lang="en-US" sz="2400" dirty="0" smtClean="0"/>
              <a:t>as part of a team in order to </a:t>
            </a:r>
            <a:r>
              <a:rPr lang="en-US" sz="2400" dirty="0" smtClean="0"/>
              <a:t>provide those services in early childhood settings.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9473" y="787277"/>
            <a:ext cx="1926105" cy="28956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0" y="2514600"/>
            <a:ext cx="2223516" cy="3223916"/>
          </a:xfrm>
          <a:prstGeom prst="rect">
            <a:avLst/>
          </a:prstGeom>
        </p:spPr>
      </p:pic>
    </p:spTree>
    <p:extLst>
      <p:ext uri="{BB962C8B-B14F-4D97-AF65-F5344CB8AC3E}">
        <p14:creationId xmlns:p14="http://schemas.microsoft.com/office/powerpoint/2010/main" val="69437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250"/>
                                        <p:tgtEl>
                                          <p:spTgt spid="7"/>
                                        </p:tgtEl>
                                      </p:cBhvr>
                                    </p:animEffect>
                                    <p:anim calcmode="lin" valueType="num">
                                      <p:cBhvr>
                                        <p:cTn id="8" dur="2250" fill="hold"/>
                                        <p:tgtEl>
                                          <p:spTgt spid="7"/>
                                        </p:tgtEl>
                                        <p:attrNameLst>
                                          <p:attrName>ppt_x</p:attrName>
                                        </p:attrNameLst>
                                      </p:cBhvr>
                                      <p:tavLst>
                                        <p:tav tm="0">
                                          <p:val>
                                            <p:strVal val="#ppt_x"/>
                                          </p:val>
                                        </p:tav>
                                        <p:tav tm="100000">
                                          <p:val>
                                            <p:strVal val="#ppt_x"/>
                                          </p:val>
                                        </p:tav>
                                      </p:tavLst>
                                    </p:anim>
                                    <p:anim calcmode="lin" valueType="num">
                                      <p:cBhvr>
                                        <p:cTn id="9" dur="225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nodeType="afterEffect">
                                  <p:stCondLst>
                                    <p:cond delay="5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600"/>
                                        <p:tgtEl>
                                          <p:spTgt spid="4"/>
                                        </p:tgtEl>
                                      </p:cBhvr>
                                    </p:animEffect>
                                    <p:anim calcmode="lin" valueType="num">
                                      <p:cBhvr>
                                        <p:cTn id="14" dur="2600" fill="hold"/>
                                        <p:tgtEl>
                                          <p:spTgt spid="4"/>
                                        </p:tgtEl>
                                        <p:attrNameLst>
                                          <p:attrName>ppt_x</p:attrName>
                                        </p:attrNameLst>
                                      </p:cBhvr>
                                      <p:tavLst>
                                        <p:tav tm="0">
                                          <p:val>
                                            <p:strVal val="#ppt_x"/>
                                          </p:val>
                                        </p:tav>
                                        <p:tav tm="100000">
                                          <p:val>
                                            <p:strVal val="#ppt_x"/>
                                          </p:val>
                                        </p:tav>
                                      </p:tavLst>
                                    </p:anim>
                                    <p:anim calcmode="lin" valueType="num">
                                      <p:cBhvr>
                                        <p:cTn id="15" dur="26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solidFill>
                  <a:schemeClr val="accent2">
                    <a:lumMod val="50000"/>
                  </a:schemeClr>
                </a:solidFill>
              </a:rPr>
              <a:t>Common Related Service Providers</a:t>
            </a:r>
            <a:endParaRPr lang="en-US" dirty="0">
              <a:solidFill>
                <a:schemeClr val="accent2">
                  <a:lumMod val="50000"/>
                </a:schemeClr>
              </a:solidFill>
            </a:endParaRPr>
          </a:p>
        </p:txBody>
      </p:sp>
      <p:sp>
        <p:nvSpPr>
          <p:cNvPr id="3" name="TextBox 2"/>
          <p:cNvSpPr txBox="1"/>
          <p:nvPr/>
        </p:nvSpPr>
        <p:spPr>
          <a:xfrm>
            <a:off x="609600" y="1676400"/>
            <a:ext cx="6781800" cy="3170099"/>
          </a:xfrm>
          <a:prstGeom prst="rect">
            <a:avLst/>
          </a:prstGeom>
          <a:noFill/>
        </p:spPr>
        <p:txBody>
          <a:bodyPr wrap="square" rtlCol="0">
            <a:spAutoFit/>
          </a:bodyPr>
          <a:lstStyle/>
          <a:p>
            <a:r>
              <a:rPr lang="en-US" sz="2800" dirty="0" smtClean="0"/>
              <a:t>Within Early Childhood Educational settings, some of the most common related services providers are:</a:t>
            </a:r>
            <a:endParaRPr lang="en-US" sz="2800" dirty="0"/>
          </a:p>
          <a:p>
            <a:pPr marL="914400" lvl="1" indent="-457200">
              <a:buFont typeface="Arial" pitchFamily="34" charset="0"/>
              <a:buChar char="•"/>
            </a:pPr>
            <a:r>
              <a:rPr lang="en-US" sz="2800" dirty="0"/>
              <a:t>Speech-language </a:t>
            </a:r>
            <a:r>
              <a:rPr lang="en-US" sz="2800" dirty="0" smtClean="0"/>
              <a:t>therapist</a:t>
            </a:r>
            <a:endParaRPr lang="en-US" sz="2800" dirty="0"/>
          </a:p>
          <a:p>
            <a:pPr marL="914400" lvl="1" indent="-457200">
              <a:buFont typeface="Arial" pitchFamily="34" charset="0"/>
              <a:buChar char="•"/>
            </a:pPr>
            <a:r>
              <a:rPr lang="en-US" sz="2800" dirty="0"/>
              <a:t>Occupational therapist</a:t>
            </a:r>
            <a:endParaRPr lang="en-US" sz="2800" dirty="0" smtClean="0"/>
          </a:p>
          <a:p>
            <a:pPr marL="914400" lvl="1" indent="-457200">
              <a:buFont typeface="Arial" pitchFamily="34" charset="0"/>
              <a:buChar char="•"/>
            </a:pPr>
            <a:r>
              <a:rPr lang="en-US" sz="2800" dirty="0" smtClean="0"/>
              <a:t>Physical </a:t>
            </a:r>
            <a:r>
              <a:rPr lang="en-US" sz="2800" dirty="0"/>
              <a:t>therapist</a:t>
            </a:r>
            <a:endParaRPr lang="en-US" sz="3200" dirty="0"/>
          </a:p>
          <a:p>
            <a:endParaRPr lang="en-US" sz="3200" dirty="0"/>
          </a:p>
        </p:txBody>
      </p:sp>
    </p:spTree>
    <p:extLst>
      <p:ext uri="{BB962C8B-B14F-4D97-AF65-F5344CB8AC3E}">
        <p14:creationId xmlns:p14="http://schemas.microsoft.com/office/powerpoint/2010/main" val="148738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520940" cy="548640"/>
          </a:xfrm>
        </p:spPr>
        <p:txBody>
          <a:bodyPr>
            <a:normAutofit/>
          </a:bodyPr>
          <a:lstStyle/>
          <a:p>
            <a:r>
              <a:rPr lang="en-US" dirty="0" smtClean="0"/>
              <a:t>Other </a:t>
            </a:r>
            <a:r>
              <a:rPr lang="en-US" dirty="0"/>
              <a:t>R</a:t>
            </a:r>
            <a:r>
              <a:rPr lang="en-US" dirty="0" smtClean="0"/>
              <a:t>elated S</a:t>
            </a:r>
            <a:r>
              <a:rPr lang="en-US" dirty="0"/>
              <a:t>ervices Personnel</a:t>
            </a:r>
          </a:p>
        </p:txBody>
      </p:sp>
      <p:sp>
        <p:nvSpPr>
          <p:cNvPr id="3" name="Content Placeholder 2"/>
          <p:cNvSpPr>
            <a:spLocks noGrp="1"/>
          </p:cNvSpPr>
          <p:nvPr>
            <p:ph idx="1"/>
          </p:nvPr>
        </p:nvSpPr>
        <p:spPr>
          <a:xfrm>
            <a:off x="685800" y="1219200"/>
            <a:ext cx="7696200" cy="3505200"/>
          </a:xfrm>
        </p:spPr>
        <p:txBody>
          <a:bodyPr>
            <a:normAutofit/>
          </a:bodyPr>
          <a:lstStyle/>
          <a:p>
            <a:pPr marL="0" indent="0">
              <a:buNone/>
            </a:pPr>
            <a:r>
              <a:rPr lang="en-US" sz="3600" b="1" dirty="0" smtClean="0">
                <a:cs typeface="Times New Roman"/>
              </a:rPr>
              <a:t>Low Incidence Disabilities</a:t>
            </a:r>
            <a:r>
              <a:rPr lang="en-US" sz="2400" b="0" dirty="0" smtClean="0">
                <a:cs typeface="Times New Roman"/>
              </a:rPr>
              <a:t>: </a:t>
            </a:r>
          </a:p>
          <a:p>
            <a:pPr marL="0" indent="0">
              <a:buNone/>
            </a:pPr>
            <a:r>
              <a:rPr lang="en-US" sz="2400" b="0" dirty="0" smtClean="0">
                <a:cs typeface="Times New Roman"/>
              </a:rPr>
              <a:t>There are related service providers who specialize in very low incident disabilities, for example, children who have: </a:t>
            </a:r>
          </a:p>
          <a:p>
            <a:pPr marL="515938" indent="0">
              <a:buNone/>
            </a:pPr>
            <a:r>
              <a:rPr lang="en-US" sz="2400" b="0" dirty="0" smtClean="0">
                <a:cs typeface="Times New Roman"/>
              </a:rPr>
              <a:t>Vision impairment </a:t>
            </a:r>
          </a:p>
          <a:p>
            <a:pPr marL="515938" indent="0">
              <a:buNone/>
            </a:pPr>
            <a:r>
              <a:rPr lang="en-US" sz="2400" b="0" dirty="0" smtClean="0">
                <a:cs typeface="Times New Roman"/>
              </a:rPr>
              <a:t>Hearing impairment</a:t>
            </a:r>
          </a:p>
          <a:p>
            <a:pPr marL="515938" indent="0">
              <a:buNone/>
            </a:pPr>
            <a:r>
              <a:rPr lang="en-US" sz="2400" b="0" dirty="0" smtClean="0">
                <a:cs typeface="Times New Roman"/>
              </a:rPr>
              <a:t>Deaf-blindness</a:t>
            </a:r>
            <a:endParaRPr lang="en-US" sz="2400" b="0" dirty="0" smtClean="0">
              <a:cs typeface="Times New Roman"/>
            </a:endParaRPr>
          </a:p>
          <a:p>
            <a:pPr marL="515938" indent="0">
              <a:buNone/>
            </a:pPr>
            <a:r>
              <a:rPr lang="en-US" sz="2400" b="0" dirty="0" smtClean="0">
                <a:cs typeface="Times New Roman"/>
              </a:rPr>
              <a:t>Brain </a:t>
            </a:r>
            <a:r>
              <a:rPr lang="en-US" sz="2400" b="0" dirty="0" smtClean="0">
                <a:cs typeface="Times New Roman"/>
              </a:rPr>
              <a:t>injury</a:t>
            </a:r>
          </a:p>
          <a:p>
            <a:pPr marL="0" indent="0">
              <a:buNone/>
            </a:pPr>
            <a:endParaRPr lang="en-US" sz="1200" dirty="0">
              <a:cs typeface="Times New Roman"/>
            </a:endParaRPr>
          </a:p>
          <a:p>
            <a:pPr marL="0" indent="0">
              <a:buNone/>
            </a:pPr>
            <a:endParaRPr lang="en-US" dirty="0">
              <a:ea typeface="Times New Roman"/>
              <a:cs typeface="Times New Roman"/>
            </a:endParaRPr>
          </a:p>
          <a:p>
            <a:pPr marL="0" indent="0">
              <a:buNone/>
            </a:pPr>
            <a:endParaRPr lang="en-US" dirty="0" smtClean="0">
              <a:ea typeface="Times New Roman"/>
              <a:cs typeface="Times New Roman"/>
            </a:endParaRPr>
          </a:p>
        </p:txBody>
      </p:sp>
    </p:spTree>
    <p:extLst>
      <p:ext uri="{BB962C8B-B14F-4D97-AF65-F5344CB8AC3E}">
        <p14:creationId xmlns:p14="http://schemas.microsoft.com/office/powerpoint/2010/main" val="395989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76400"/>
            <a:ext cx="9144000"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dirty="0">
                <a:solidFill>
                  <a:schemeClr val="accent2">
                    <a:lumMod val="50000"/>
                  </a:schemeClr>
                </a:solidFill>
              </a:rPr>
              <a:t>Early Intervention/Early Childhood Special Education (EI/ECSE</a:t>
            </a:r>
            <a:r>
              <a:rPr lang="en-US" dirty="0" smtClean="0">
                <a:solidFill>
                  <a:schemeClr val="accent2">
                    <a:lumMod val="50000"/>
                  </a:schemeClr>
                </a:solidFill>
              </a:rPr>
              <a:t>) Services</a:t>
            </a:r>
            <a:endParaRPr lang="en-US" dirty="0">
              <a:solidFill>
                <a:schemeClr val="accent2">
                  <a:lumMod val="50000"/>
                </a:schemeClr>
              </a:solidFill>
            </a:endParaRPr>
          </a:p>
        </p:txBody>
      </p:sp>
      <p:sp>
        <p:nvSpPr>
          <p:cNvPr id="3" name="TextBox 2"/>
          <p:cNvSpPr txBox="1"/>
          <p:nvPr/>
        </p:nvSpPr>
        <p:spPr>
          <a:xfrm>
            <a:off x="4953000" y="1189149"/>
            <a:ext cx="3810000" cy="4401205"/>
          </a:xfrm>
          <a:prstGeom prst="rect">
            <a:avLst/>
          </a:prstGeom>
          <a:noFill/>
        </p:spPr>
        <p:txBody>
          <a:bodyPr wrap="square" rtlCol="0">
            <a:spAutoFit/>
          </a:bodyPr>
          <a:lstStyle/>
          <a:p>
            <a:r>
              <a:rPr lang="en-US" sz="2000" dirty="0" smtClean="0"/>
              <a:t>EI/ECSE specialists collaborate with </a:t>
            </a:r>
            <a:r>
              <a:rPr lang="en-US" sz="2000" dirty="0"/>
              <a:t>the primary </a:t>
            </a:r>
            <a:r>
              <a:rPr lang="en-US" sz="2000" dirty="0" smtClean="0"/>
              <a:t>adults </a:t>
            </a:r>
            <a:r>
              <a:rPr lang="en-US" sz="2000" dirty="0"/>
              <a:t>in the child's life, </a:t>
            </a:r>
            <a:r>
              <a:rPr lang="en-US" sz="2000" dirty="0" smtClean="0"/>
              <a:t>including </a:t>
            </a:r>
            <a:r>
              <a:rPr lang="en-US" sz="2000" dirty="0"/>
              <a:t>ECE </a:t>
            </a:r>
            <a:r>
              <a:rPr lang="en-US" sz="2000" dirty="0" smtClean="0"/>
              <a:t>teachers, related </a:t>
            </a:r>
            <a:r>
              <a:rPr lang="en-US" sz="2000" dirty="0"/>
              <a:t>service </a:t>
            </a:r>
            <a:r>
              <a:rPr lang="en-US" sz="2000" dirty="0" smtClean="0"/>
              <a:t>personnel, and </a:t>
            </a:r>
            <a:r>
              <a:rPr lang="en-US" sz="2000" dirty="0"/>
              <a:t>parents or legal guardians.  </a:t>
            </a:r>
            <a:endParaRPr lang="en-US" sz="2000" dirty="0" smtClean="0"/>
          </a:p>
          <a:p>
            <a:endParaRPr lang="en-US" sz="2000" dirty="0"/>
          </a:p>
          <a:p>
            <a:r>
              <a:rPr lang="en-US" sz="2000" dirty="0" smtClean="0"/>
              <a:t>Through </a:t>
            </a:r>
            <a:r>
              <a:rPr lang="en-US" sz="2000" dirty="0"/>
              <a:t>collaborative consultation and </a:t>
            </a:r>
            <a:r>
              <a:rPr lang="en-US" sz="2000" dirty="0" smtClean="0"/>
              <a:t>coaching, </a:t>
            </a:r>
            <a:r>
              <a:rPr lang="en-US" sz="2000" dirty="0"/>
              <a:t>the EI/ECSE consultant supports the </a:t>
            </a:r>
            <a:r>
              <a:rPr lang="en-US" sz="2000" dirty="0" smtClean="0"/>
              <a:t>adults involved in planning</a:t>
            </a:r>
            <a:r>
              <a:rPr lang="en-US" sz="2000" dirty="0"/>
              <a:t>, implementing and evaluating the child's Individual Family Support Plan (IFSP) goals and outcomes.</a:t>
            </a:r>
            <a:endParaRPr lang="en-US" sz="2000" dirty="0">
              <a:cs typeface="Times New Roman"/>
            </a:endParaRPr>
          </a:p>
        </p:txBody>
      </p:sp>
      <p:graphicFrame>
        <p:nvGraphicFramePr>
          <p:cNvPr id="4" name="Diagram 3"/>
          <p:cNvGraphicFramePr/>
          <p:nvPr>
            <p:extLst>
              <p:ext uri="{D42A27DB-BD31-4B8C-83A1-F6EECF244321}">
                <p14:modId xmlns:p14="http://schemas.microsoft.com/office/powerpoint/2010/main" val="1242826908"/>
              </p:ext>
            </p:extLst>
          </p:nvPr>
        </p:nvGraphicFramePr>
        <p:xfrm>
          <a:off x="152400" y="1189149"/>
          <a:ext cx="4572000" cy="4754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985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3280" y="2667000"/>
            <a:ext cx="1664677"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71500" y="365760"/>
            <a:ext cx="7886700" cy="548640"/>
          </a:xfrm>
        </p:spPr>
        <p:txBody>
          <a:bodyPr>
            <a:noAutofit/>
          </a:bodyPr>
          <a:lstStyle/>
          <a:p>
            <a:r>
              <a:rPr lang="en-US" dirty="0" smtClean="0"/>
              <a:t>Integrated Delivery of Related Services</a:t>
            </a:r>
            <a:endParaRPr lang="en-US" dirty="0"/>
          </a:p>
        </p:txBody>
      </p:sp>
      <p:sp>
        <p:nvSpPr>
          <p:cNvPr id="3" name="Content Placeholder 2"/>
          <p:cNvSpPr>
            <a:spLocks noGrp="1"/>
          </p:cNvSpPr>
          <p:nvPr>
            <p:ph idx="1"/>
          </p:nvPr>
        </p:nvSpPr>
        <p:spPr>
          <a:xfrm>
            <a:off x="533400" y="1368826"/>
            <a:ext cx="5180989" cy="3663147"/>
          </a:xfrm>
        </p:spPr>
        <p:txBody>
          <a:bodyPr>
            <a:noAutofit/>
          </a:bodyPr>
          <a:lstStyle/>
          <a:p>
            <a:pPr marL="0" indent="0">
              <a:buNone/>
            </a:pPr>
            <a:r>
              <a:rPr lang="en-US" sz="2200" b="0" dirty="0" smtClean="0"/>
              <a:t>On the following slides, you will hear from some of the individuals who make up a child’s IFSP team, including  the EI/ECSE consultant and a variety of related service providers who will discuss:</a:t>
            </a:r>
          </a:p>
          <a:p>
            <a:pPr marL="354013" lvl="1" indent="-173038">
              <a:buFont typeface="Arial" pitchFamily="34" charset="0"/>
              <a:buChar char="•"/>
            </a:pPr>
            <a:r>
              <a:rPr lang="en-US" sz="2000" dirty="0" smtClean="0"/>
              <a:t>The services they provide </a:t>
            </a:r>
          </a:p>
          <a:p>
            <a:pPr marL="354013" lvl="1" indent="-173038">
              <a:buFont typeface="Arial" pitchFamily="34" charset="0"/>
              <a:buChar char="•"/>
            </a:pPr>
            <a:r>
              <a:rPr lang="en-US" sz="2000" dirty="0" smtClean="0"/>
              <a:t>How they work </a:t>
            </a:r>
            <a:r>
              <a:rPr lang="en-US" sz="2000" dirty="0" smtClean="0"/>
              <a:t>as a part of a team with families, EI/ECSE </a:t>
            </a:r>
            <a:r>
              <a:rPr lang="en-US" sz="2000" dirty="0" smtClean="0"/>
              <a:t>and ECE staff </a:t>
            </a:r>
          </a:p>
          <a:p>
            <a:pPr marL="354013" lvl="1" indent="-173038">
              <a:buFont typeface="Arial" pitchFamily="34" charset="0"/>
              <a:buChar char="•"/>
            </a:pPr>
            <a:r>
              <a:rPr lang="en-US" sz="2000" dirty="0" smtClean="0"/>
              <a:t>The benefits of working in an inclusive setting</a:t>
            </a:r>
          </a:p>
          <a:p>
            <a:pPr marL="0" indent="0">
              <a:buNone/>
            </a:pPr>
            <a:endParaRPr lang="en-US" sz="24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9943" y="1295400"/>
            <a:ext cx="1911350" cy="1230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389" y="2206929"/>
            <a:ext cx="1340066" cy="1033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5854" y="3505200"/>
            <a:ext cx="1482291"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206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50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1+#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7171"/>
                                        </p:tgtEl>
                                        <p:attrNameLst>
                                          <p:attrName>style.visibility</p:attrName>
                                        </p:attrNameLst>
                                      </p:cBhvr>
                                      <p:to>
                                        <p:strVal val="visible"/>
                                      </p:to>
                                    </p:set>
                                    <p:anim calcmode="lin" valueType="num">
                                      <p:cBhvr additive="base">
                                        <p:cTn id="11" dur="500" fill="hold"/>
                                        <p:tgtEl>
                                          <p:spTgt spid="7171"/>
                                        </p:tgtEl>
                                        <p:attrNameLst>
                                          <p:attrName>ppt_x</p:attrName>
                                        </p:attrNameLst>
                                      </p:cBhvr>
                                      <p:tavLst>
                                        <p:tav tm="0">
                                          <p:val>
                                            <p:strVal val="#ppt_x"/>
                                          </p:val>
                                        </p:tav>
                                        <p:tav tm="100000">
                                          <p:val>
                                            <p:strVal val="#ppt_x"/>
                                          </p:val>
                                        </p:tav>
                                      </p:tavLst>
                                    </p:anim>
                                    <p:anim calcmode="lin" valueType="num">
                                      <p:cBhvr additive="base">
                                        <p:cTn id="12" dur="500" fill="hold"/>
                                        <p:tgtEl>
                                          <p:spTgt spid="717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000"/>
                                  </p:stCondLst>
                                  <p:childTnLst>
                                    <p:set>
                                      <p:cBhvr>
                                        <p:cTn id="14" dur="1" fill="hold">
                                          <p:stCondLst>
                                            <p:cond delay="0"/>
                                          </p:stCondLst>
                                        </p:cTn>
                                        <p:tgtEl>
                                          <p:spTgt spid="7173"/>
                                        </p:tgtEl>
                                        <p:attrNameLst>
                                          <p:attrName>style.visibility</p:attrName>
                                        </p:attrNameLst>
                                      </p:cBhvr>
                                      <p:to>
                                        <p:strVal val="visible"/>
                                      </p:to>
                                    </p:set>
                                    <p:anim calcmode="lin" valueType="num">
                                      <p:cBhvr additive="base">
                                        <p:cTn id="15" dur="500" fill="hold"/>
                                        <p:tgtEl>
                                          <p:spTgt spid="7173"/>
                                        </p:tgtEl>
                                        <p:attrNameLst>
                                          <p:attrName>ppt_x</p:attrName>
                                        </p:attrNameLst>
                                      </p:cBhvr>
                                      <p:tavLst>
                                        <p:tav tm="0">
                                          <p:val>
                                            <p:strVal val="#ppt_x"/>
                                          </p:val>
                                        </p:tav>
                                        <p:tav tm="100000">
                                          <p:val>
                                            <p:strVal val="#ppt_x"/>
                                          </p:val>
                                        </p:tav>
                                      </p:tavLst>
                                    </p:anim>
                                    <p:anim calcmode="lin" valueType="num">
                                      <p:cBhvr additive="base">
                                        <p:cTn id="16" dur="500" fill="hold"/>
                                        <p:tgtEl>
                                          <p:spTgt spid="7173"/>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2500"/>
                                  </p:stCondLst>
                                  <p:childTnLst>
                                    <p:set>
                                      <p:cBhvr>
                                        <p:cTn id="18" dur="1" fill="hold">
                                          <p:stCondLst>
                                            <p:cond delay="0"/>
                                          </p:stCondLst>
                                        </p:cTn>
                                        <p:tgtEl>
                                          <p:spTgt spid="7172"/>
                                        </p:tgtEl>
                                        <p:attrNameLst>
                                          <p:attrName>style.visibility</p:attrName>
                                        </p:attrNameLst>
                                      </p:cBhvr>
                                      <p:to>
                                        <p:strVal val="visible"/>
                                      </p:to>
                                    </p:set>
                                    <p:anim calcmode="lin" valueType="num">
                                      <p:cBhvr additive="base">
                                        <p:cTn id="19" dur="500" fill="hold"/>
                                        <p:tgtEl>
                                          <p:spTgt spid="7172"/>
                                        </p:tgtEl>
                                        <p:attrNameLst>
                                          <p:attrName>ppt_x</p:attrName>
                                        </p:attrNameLst>
                                      </p:cBhvr>
                                      <p:tavLst>
                                        <p:tav tm="0">
                                          <p:val>
                                            <p:strVal val="1+#ppt_w/2"/>
                                          </p:val>
                                        </p:tav>
                                        <p:tav tm="100000">
                                          <p:val>
                                            <p:strVal val="#ppt_x"/>
                                          </p:val>
                                        </p:tav>
                                      </p:tavLst>
                                    </p:anim>
                                    <p:anim calcmode="lin" valueType="num">
                                      <p:cBhvr additive="base">
                                        <p:cTn id="20" dur="500" fill="hold"/>
                                        <p:tgtEl>
                                          <p:spTgt spid="71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a:xfrm>
            <a:off x="457200" y="609600"/>
            <a:ext cx="8229600" cy="5715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chemeClr val="accent2">
                    <a:lumMod val="50000"/>
                  </a:schemeClr>
                </a:solidFill>
              </a:rPr>
              <a:t>EI/ECSE Specialist</a:t>
            </a:r>
            <a:endParaRPr lang="en-US" sz="2800" dirty="0">
              <a:solidFill>
                <a:schemeClr val="accent2">
                  <a:lumMod val="50000"/>
                </a:schemeClr>
              </a:solidFill>
            </a:endParaRPr>
          </a:p>
        </p:txBody>
      </p:sp>
      <p:sp>
        <p:nvSpPr>
          <p:cNvPr id="3" name="Content Placeholder 9"/>
          <p:cNvSpPr txBox="1">
            <a:spLocks/>
          </p:cNvSpPr>
          <p:nvPr/>
        </p:nvSpPr>
        <p:spPr>
          <a:xfrm>
            <a:off x="457200" y="1219200"/>
            <a:ext cx="8229600" cy="373380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The EI/ECSE specialist typically coordinates and consults with the child’s team of educators, related services and family members. </a:t>
            </a:r>
          </a:p>
          <a:p>
            <a:pPr marL="0" indent="0">
              <a:buNone/>
            </a:pPr>
            <a:r>
              <a:rPr lang="en-US" sz="2400" dirty="0" smtClean="0"/>
              <a:t>This role is crucial in terms of bringing everyone together from the point of initial assessment to determine eligibility for Special Education services and developing and implementing </a:t>
            </a:r>
            <a:r>
              <a:rPr lang="en-US" sz="2400" dirty="0"/>
              <a:t>the child’s Individualized Family Service Plan (IFSP</a:t>
            </a:r>
            <a:r>
              <a:rPr lang="en-US" sz="2400" dirty="0" smtClean="0"/>
              <a:t>), through monitoring child progress and making program changes.</a:t>
            </a:r>
          </a:p>
          <a:p>
            <a:endParaRPr lang="en-US" sz="2400" dirty="0"/>
          </a:p>
        </p:txBody>
      </p:sp>
    </p:spTree>
    <p:extLst>
      <p:ext uri="{BB962C8B-B14F-4D97-AF65-F5344CB8AC3E}">
        <p14:creationId xmlns:p14="http://schemas.microsoft.com/office/powerpoint/2010/main" val="248426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4239" y="5374784"/>
            <a:ext cx="6858000" cy="369332"/>
          </a:xfrm>
          <a:prstGeom prst="rect">
            <a:avLst/>
          </a:prstGeom>
        </p:spPr>
        <p:txBody>
          <a:bodyPr wrap="square">
            <a:spAutoFit/>
          </a:bodyPr>
          <a:lstStyle/>
          <a:p>
            <a:pPr algn="ctr"/>
            <a:r>
              <a:rPr lang="en-US" dirty="0">
                <a:hlinkClick r:id="rId4"/>
              </a:rPr>
              <a:t>Ellen Dockery-</a:t>
            </a:r>
            <a:r>
              <a:rPr lang="en-US" dirty="0" err="1">
                <a:hlinkClick r:id="rId4"/>
              </a:rPr>
              <a:t>Reger</a:t>
            </a:r>
            <a:r>
              <a:rPr lang="en-US" dirty="0">
                <a:hlinkClick r:id="rId4"/>
              </a:rPr>
              <a:t> – EI/ECSE Specialist   (8:33)</a:t>
            </a:r>
            <a:endParaRPr lang="en-US" dirty="0"/>
          </a:p>
        </p:txBody>
      </p:sp>
      <p:sp>
        <p:nvSpPr>
          <p:cNvPr id="3" name="TextBox 2"/>
          <p:cNvSpPr txBox="1"/>
          <p:nvPr/>
        </p:nvSpPr>
        <p:spPr>
          <a:xfrm>
            <a:off x="2514600" y="5943600"/>
            <a:ext cx="3584892" cy="369332"/>
          </a:xfrm>
          <a:prstGeom prst="rect">
            <a:avLst/>
          </a:prstGeom>
          <a:noFill/>
        </p:spPr>
        <p:txBody>
          <a:bodyPr wrap="none" rtlCol="0">
            <a:spAutoFit/>
          </a:bodyPr>
          <a:lstStyle/>
          <a:p>
            <a:r>
              <a:rPr lang="en-US" dirty="0" smtClean="0"/>
              <a:t>Click above link to view in YouTube.</a:t>
            </a:r>
            <a:endParaRPr lang="en-US" dirty="0"/>
          </a:p>
        </p:txBody>
      </p:sp>
    </p:spTree>
    <p:controls>
      <mc:AlternateContent xmlns:mc="http://schemas.openxmlformats.org/markup-compatibility/2006">
        <mc:Choice xmlns:v="urn:schemas-microsoft-com:vml" Requires="v">
          <p:control spid="3090" name="ShockwaveFlash1" r:id="rId2" imgW="6323810" imgH="4352381"/>
        </mc:Choice>
        <mc:Fallback>
          <p:control name="ShockwaveFlash1" r:id="rId2" imgW="6323810" imgH="4352381">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609600"/>
                  <a:ext cx="6324600" cy="43529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8905092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chemeClr val="accent2">
                    <a:lumMod val="50000"/>
                  </a:schemeClr>
                </a:solidFill>
              </a:rPr>
              <a:t>The EI/ECSE Consultant’s Role</a:t>
            </a:r>
            <a:endParaRPr lang="en-US" sz="2800" dirty="0">
              <a:solidFill>
                <a:schemeClr val="accent2">
                  <a:lumMod val="50000"/>
                </a:schemeClr>
              </a:solidFill>
            </a:endParaRPr>
          </a:p>
        </p:txBody>
      </p:sp>
      <p:sp>
        <p:nvSpPr>
          <p:cNvPr id="3" name="Content Placeholder 4"/>
          <p:cNvSpPr txBox="1">
            <a:spLocks/>
          </p:cNvSpPr>
          <p:nvPr/>
        </p:nvSpPr>
        <p:spPr>
          <a:xfrm>
            <a:off x="457200" y="990600"/>
            <a:ext cx="8229600" cy="373379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
              </a:spcAft>
            </a:pPr>
            <a:r>
              <a:rPr lang="en-US" sz="2400" dirty="0" smtClean="0"/>
              <a:t>Schedules and facilitates IFSP meetings</a:t>
            </a:r>
          </a:p>
          <a:p>
            <a:pPr>
              <a:spcBef>
                <a:spcPts val="0"/>
              </a:spcBef>
              <a:spcAft>
                <a:spcPts val="40"/>
              </a:spcAft>
            </a:pPr>
            <a:r>
              <a:rPr lang="en-US" sz="2400" dirty="0" smtClean="0"/>
              <a:t>Provides service coordination of the child’s IFSP and related services</a:t>
            </a:r>
          </a:p>
          <a:p>
            <a:pPr>
              <a:spcBef>
                <a:spcPts val="0"/>
              </a:spcBef>
              <a:spcAft>
                <a:spcPts val="40"/>
              </a:spcAft>
            </a:pPr>
            <a:r>
              <a:rPr lang="en-US" sz="2400" dirty="0" smtClean="0"/>
              <a:t>Ensures services are provided</a:t>
            </a:r>
          </a:p>
          <a:p>
            <a:pPr>
              <a:spcBef>
                <a:spcPts val="0"/>
              </a:spcBef>
              <a:spcAft>
                <a:spcPts val="40"/>
              </a:spcAft>
            </a:pPr>
            <a:r>
              <a:rPr lang="en-US" sz="2400" dirty="0" smtClean="0"/>
              <a:t>Observes and provides feedback about the classroom environment and staff</a:t>
            </a:r>
          </a:p>
          <a:p>
            <a:pPr>
              <a:spcBef>
                <a:spcPts val="0"/>
              </a:spcBef>
              <a:spcAft>
                <a:spcPts val="40"/>
              </a:spcAft>
            </a:pPr>
            <a:r>
              <a:rPr lang="en-US" sz="2400" dirty="0" smtClean="0"/>
              <a:t>Consults with and models individualized,  intervention strategies for ECE providers</a:t>
            </a:r>
          </a:p>
          <a:p>
            <a:pPr>
              <a:spcBef>
                <a:spcPts val="0"/>
              </a:spcBef>
              <a:spcAft>
                <a:spcPts val="40"/>
              </a:spcAft>
            </a:pPr>
            <a:r>
              <a:rPr lang="en-US" sz="2400" dirty="0" smtClean="0"/>
              <a:t>Facilitates or conducts evaluation and data collection</a:t>
            </a:r>
          </a:p>
          <a:p>
            <a:pPr>
              <a:spcBef>
                <a:spcPts val="0"/>
              </a:spcBef>
              <a:spcAft>
                <a:spcPts val="40"/>
              </a:spcAft>
            </a:pPr>
            <a:r>
              <a:rPr lang="en-US" sz="2400" dirty="0" smtClean="0"/>
              <a:t>Makes program changes based on child progress</a:t>
            </a:r>
          </a:p>
        </p:txBody>
      </p:sp>
    </p:spTree>
    <p:extLst>
      <p:ext uri="{BB962C8B-B14F-4D97-AF65-F5344CB8AC3E}">
        <p14:creationId xmlns:p14="http://schemas.microsoft.com/office/powerpoint/2010/main" val="72055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70269" y="3226117"/>
            <a:ext cx="8381999" cy="186346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t>Speech sound production</a:t>
            </a:r>
          </a:p>
          <a:p>
            <a:r>
              <a:rPr lang="en-US" sz="2200" dirty="0" smtClean="0"/>
              <a:t>Resonance (airflow for speech)</a:t>
            </a:r>
          </a:p>
          <a:p>
            <a:r>
              <a:rPr lang="en-US" sz="2200" dirty="0"/>
              <a:t>Comprehension also know as receptive language</a:t>
            </a:r>
          </a:p>
          <a:p>
            <a:r>
              <a:rPr lang="en-US" sz="2200" dirty="0"/>
              <a:t>Expression including sounds, words and sentences within appropriate context</a:t>
            </a:r>
          </a:p>
          <a:p>
            <a:r>
              <a:rPr lang="en-US" sz="2200" dirty="0"/>
              <a:t>Feeding and </a:t>
            </a:r>
            <a:r>
              <a:rPr lang="en-US" sz="2200" dirty="0" smtClean="0"/>
              <a:t>swallowing</a:t>
            </a:r>
            <a:endParaRPr lang="en-US" dirty="0" smtClean="0"/>
          </a:p>
          <a:p>
            <a:endParaRPr lang="en-US" dirty="0" smtClean="0"/>
          </a:p>
        </p:txBody>
      </p:sp>
      <p:sp>
        <p:nvSpPr>
          <p:cNvPr id="4" name="Content Placeholder 3"/>
          <p:cNvSpPr txBox="1">
            <a:spLocks/>
          </p:cNvSpPr>
          <p:nvPr/>
        </p:nvSpPr>
        <p:spPr>
          <a:xfrm>
            <a:off x="2819400" y="4038600"/>
            <a:ext cx="5867400" cy="20875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5" name="TextBox 4"/>
          <p:cNvSpPr txBox="1"/>
          <p:nvPr/>
        </p:nvSpPr>
        <p:spPr>
          <a:xfrm>
            <a:off x="3733800" y="5410200"/>
            <a:ext cx="5029200" cy="923330"/>
          </a:xfrm>
          <a:prstGeom prst="rect">
            <a:avLst/>
          </a:prstGeom>
          <a:noFill/>
        </p:spPr>
        <p:txBody>
          <a:bodyPr wrap="square" rtlCol="0">
            <a:spAutoFit/>
          </a:bodyPr>
          <a:lstStyle/>
          <a:p>
            <a:r>
              <a:rPr lang="en-US" dirty="0" smtClean="0"/>
              <a:t>Resources:</a:t>
            </a:r>
          </a:p>
          <a:p>
            <a:r>
              <a:rPr lang="en-US" dirty="0" smtClean="0">
                <a:hlinkClick r:id="rId2"/>
              </a:rPr>
              <a:t>American Speech-Language-Hearing Association</a:t>
            </a:r>
            <a:endParaRPr lang="en-US" dirty="0" smtClean="0"/>
          </a:p>
          <a:p>
            <a:endParaRPr lang="en-US" dirty="0"/>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3008" y="1081373"/>
            <a:ext cx="1664677"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92807" y="381000"/>
            <a:ext cx="8053670" cy="523220"/>
          </a:xfrm>
          <a:prstGeom prst="rect">
            <a:avLst/>
          </a:prstGeom>
        </p:spPr>
        <p:txBody>
          <a:bodyPr wrap="square">
            <a:spAutoFit/>
          </a:bodyPr>
          <a:lstStyle/>
          <a:p>
            <a:r>
              <a:rPr lang="en-US" sz="2800" b="1" dirty="0">
                <a:solidFill>
                  <a:schemeClr val="accent2">
                    <a:lumMod val="50000"/>
                  </a:schemeClr>
                </a:solidFill>
              </a:rPr>
              <a:t>Speech and Language Pathologist’s Role</a:t>
            </a:r>
          </a:p>
        </p:txBody>
      </p:sp>
      <p:sp>
        <p:nvSpPr>
          <p:cNvPr id="7" name="Rectangle 6"/>
          <p:cNvSpPr/>
          <p:nvPr/>
        </p:nvSpPr>
        <p:spPr>
          <a:xfrm>
            <a:off x="396026" y="932127"/>
            <a:ext cx="6385774" cy="2277547"/>
          </a:xfrm>
          <a:prstGeom prst="rect">
            <a:avLst/>
          </a:prstGeom>
        </p:spPr>
        <p:txBody>
          <a:bodyPr wrap="square">
            <a:spAutoFit/>
          </a:bodyPr>
          <a:lstStyle/>
          <a:p>
            <a:pPr>
              <a:spcAft>
                <a:spcPts val="600"/>
              </a:spcAft>
            </a:pPr>
            <a:r>
              <a:rPr lang="en-US" sz="2200" dirty="0"/>
              <a:t>Identify children with speech or language impairments</a:t>
            </a:r>
          </a:p>
          <a:p>
            <a:pPr>
              <a:spcAft>
                <a:spcPts val="600"/>
              </a:spcAft>
            </a:pPr>
            <a:r>
              <a:rPr lang="en-US" sz="2200" dirty="0"/>
              <a:t>Counsel and guide parents and teachers</a:t>
            </a:r>
          </a:p>
          <a:p>
            <a:pPr>
              <a:spcAft>
                <a:spcPts val="600"/>
              </a:spcAft>
            </a:pPr>
            <a:r>
              <a:rPr lang="en-US" sz="2200" dirty="0"/>
              <a:t>Provide speech and language services that address typical and atypical communication and swallowing issues in the following areas:</a:t>
            </a:r>
          </a:p>
        </p:txBody>
      </p:sp>
    </p:spTree>
    <p:extLst>
      <p:ext uri="{BB962C8B-B14F-4D97-AF65-F5344CB8AC3E}">
        <p14:creationId xmlns:p14="http://schemas.microsoft.com/office/powerpoint/2010/main" val="389798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066799"/>
          </a:xfrm>
        </p:spPr>
        <p:txBody>
          <a:bodyPr/>
          <a:lstStyle/>
          <a:p>
            <a:r>
              <a:rPr lang="en-US" dirty="0" smtClean="0"/>
              <a:t>What is Inclusion?</a:t>
            </a:r>
            <a:endParaRPr lang="en-US" dirty="0"/>
          </a:p>
        </p:txBody>
      </p:sp>
      <p:sp>
        <p:nvSpPr>
          <p:cNvPr id="3" name="Content Placeholder 2"/>
          <p:cNvSpPr>
            <a:spLocks noGrp="1"/>
          </p:cNvSpPr>
          <p:nvPr>
            <p:ph idx="1"/>
          </p:nvPr>
        </p:nvSpPr>
        <p:spPr>
          <a:xfrm>
            <a:off x="2133600" y="1295400"/>
            <a:ext cx="5638800" cy="4267200"/>
          </a:xfrm>
        </p:spPr>
        <p:txBody>
          <a:bodyPr>
            <a:normAutofit fontScale="92500" lnSpcReduction="20000"/>
          </a:bodyPr>
          <a:lstStyle/>
          <a:p>
            <a:pPr marL="0" indent="0">
              <a:buNone/>
            </a:pPr>
            <a:r>
              <a:rPr lang="en-US" sz="2200" b="0" dirty="0" smtClean="0"/>
              <a:t>Early </a:t>
            </a:r>
            <a:r>
              <a:rPr lang="en-US" sz="2200" b="0" dirty="0"/>
              <a:t>childhood inclusion embodies the values, </a:t>
            </a:r>
            <a:r>
              <a:rPr lang="en-US" sz="2200" b="0" dirty="0" smtClean="0"/>
              <a:t>policies</a:t>
            </a:r>
            <a:r>
              <a:rPr lang="en-US" sz="2200" b="0" dirty="0"/>
              <a:t>, and practices that support the right of </a:t>
            </a:r>
            <a:r>
              <a:rPr lang="en-US" sz="2200" b="0" dirty="0" smtClean="0"/>
              <a:t>every </a:t>
            </a:r>
            <a:r>
              <a:rPr lang="en-US" sz="2200" b="0" dirty="0"/>
              <a:t>infant and young child and his or her </a:t>
            </a:r>
            <a:r>
              <a:rPr lang="en-US" sz="2200" b="0" dirty="0" smtClean="0"/>
              <a:t>family</a:t>
            </a:r>
            <a:r>
              <a:rPr lang="en-US" sz="2200" b="0" dirty="0"/>
              <a:t>, regardless of ability, to participate in a broad </a:t>
            </a:r>
            <a:r>
              <a:rPr lang="en-US" sz="2200" b="0" dirty="0" smtClean="0"/>
              <a:t>range </a:t>
            </a:r>
            <a:r>
              <a:rPr lang="en-US" sz="2200" b="0" dirty="0"/>
              <a:t>of activities and contexts as full members of </a:t>
            </a:r>
            <a:r>
              <a:rPr lang="en-US" sz="2200" b="0" dirty="0" smtClean="0"/>
              <a:t>families</a:t>
            </a:r>
            <a:r>
              <a:rPr lang="en-US" sz="2200" b="0" dirty="0"/>
              <a:t>, communities, and society. The desired </a:t>
            </a:r>
            <a:r>
              <a:rPr lang="en-US" sz="2200" b="0" dirty="0" smtClean="0"/>
              <a:t>results </a:t>
            </a:r>
            <a:r>
              <a:rPr lang="en-US" sz="2200" b="0" dirty="0"/>
              <a:t>of inclusive experiences for children with and </a:t>
            </a:r>
            <a:r>
              <a:rPr lang="en-US" sz="2200" b="0" dirty="0" smtClean="0"/>
              <a:t>without </a:t>
            </a:r>
            <a:r>
              <a:rPr lang="en-US" sz="2200" b="0" dirty="0"/>
              <a:t>disabilities and their families include a </a:t>
            </a:r>
            <a:r>
              <a:rPr lang="en-US" sz="2200" b="0" dirty="0" smtClean="0"/>
              <a:t>sense </a:t>
            </a:r>
            <a:r>
              <a:rPr lang="en-US" sz="2200" b="0" dirty="0"/>
              <a:t>of belonging and membership, positive social </a:t>
            </a:r>
            <a:r>
              <a:rPr lang="en-US" sz="2200" b="0" dirty="0" smtClean="0"/>
              <a:t>relationships </a:t>
            </a:r>
            <a:r>
              <a:rPr lang="en-US" sz="2200" b="0" dirty="0"/>
              <a:t>and friendships, and development </a:t>
            </a:r>
            <a:r>
              <a:rPr lang="en-US" sz="2200" b="0" dirty="0" smtClean="0"/>
              <a:t>and </a:t>
            </a:r>
            <a:r>
              <a:rPr lang="en-US" sz="2200" b="0" dirty="0"/>
              <a:t>learning to reach their full potential. The </a:t>
            </a:r>
            <a:r>
              <a:rPr lang="en-US" sz="2200" b="0" dirty="0" smtClean="0"/>
              <a:t>defining </a:t>
            </a:r>
            <a:r>
              <a:rPr lang="en-US" sz="2200" b="0" dirty="0"/>
              <a:t>features of inclusion that can be used to identify </a:t>
            </a:r>
            <a:r>
              <a:rPr lang="en-US" sz="2200" b="0" dirty="0" smtClean="0"/>
              <a:t>high </a:t>
            </a:r>
            <a:r>
              <a:rPr lang="en-US" sz="2200" b="0" dirty="0"/>
              <a:t>quality early childhood programs and services </a:t>
            </a:r>
            <a:r>
              <a:rPr lang="en-US" sz="2200" b="0" dirty="0" smtClean="0"/>
              <a:t>are </a:t>
            </a:r>
            <a:r>
              <a:rPr lang="en-US" sz="2200" b="0" dirty="0"/>
              <a:t>access, participation, and </a:t>
            </a:r>
            <a:r>
              <a:rPr lang="en-US" sz="2200" b="0" dirty="0" smtClean="0"/>
              <a:t>supports.</a:t>
            </a:r>
            <a:endParaRPr lang="en-US" sz="2200" b="0" dirty="0"/>
          </a:p>
          <a:p>
            <a:pPr marL="0" indent="0">
              <a:buNone/>
            </a:pPr>
            <a:r>
              <a:rPr lang="en-US" dirty="0" smtClean="0"/>
              <a:t>			</a:t>
            </a:r>
          </a:p>
        </p:txBody>
      </p:sp>
      <p:pic>
        <p:nvPicPr>
          <p:cNvPr id="5122" name="Picture 2" descr="http://cainclusion.org/camap/images/resources/DECnaey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1371599"/>
            <a:ext cx="137160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3600" y="990600"/>
            <a:ext cx="6057900" cy="4038600"/>
          </a:xfrm>
          <a:prstGeom prst="rect">
            <a:avLst/>
          </a:prstGeom>
        </p:spPr>
      </p:pic>
      <p:sp>
        <p:nvSpPr>
          <p:cNvPr id="5" name="Rectangle 4"/>
          <p:cNvSpPr/>
          <p:nvPr/>
        </p:nvSpPr>
        <p:spPr>
          <a:xfrm>
            <a:off x="2395186" y="5638800"/>
            <a:ext cx="4353628" cy="369332"/>
          </a:xfrm>
          <a:prstGeom prst="rect">
            <a:avLst/>
          </a:prstGeom>
        </p:spPr>
        <p:txBody>
          <a:bodyPr wrap="none">
            <a:spAutoFit/>
          </a:bodyPr>
          <a:lstStyle/>
          <a:p>
            <a:pPr algn="r"/>
            <a:r>
              <a:rPr lang="en-US" dirty="0">
                <a:hlinkClick r:id="rId5"/>
              </a:rPr>
              <a:t>DEC/NAEYC joint position statement, 2009</a:t>
            </a:r>
            <a:endParaRPr lang="en-US" sz="2900" dirty="0"/>
          </a:p>
        </p:txBody>
      </p:sp>
    </p:spTree>
    <p:extLst>
      <p:ext uri="{BB962C8B-B14F-4D97-AF65-F5344CB8AC3E}">
        <p14:creationId xmlns:p14="http://schemas.microsoft.com/office/powerpoint/2010/main" val="46058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10" presetClass="exit" presetSubtype="0" fill="hold" nodeType="afterEffect">
                                  <p:stCondLst>
                                    <p:cond delay="500"/>
                                  </p:stCondLst>
                                  <p:childTnLst>
                                    <p:animEffect transition="out" filter="fade">
                                      <p:cBhvr>
                                        <p:cTn id="10" dur="1250"/>
                                        <p:tgtEl>
                                          <p:spTgt spid="4"/>
                                        </p:tgtEl>
                                      </p:cBhvr>
                                    </p:animEffect>
                                    <p:set>
                                      <p:cBhvr>
                                        <p:cTn id="11" dur="1" fill="hold">
                                          <p:stCondLst>
                                            <p:cond delay="124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5791200"/>
            <a:ext cx="6172200" cy="369332"/>
          </a:xfrm>
          <a:prstGeom prst="rect">
            <a:avLst/>
          </a:prstGeom>
        </p:spPr>
        <p:txBody>
          <a:bodyPr wrap="square">
            <a:spAutoFit/>
          </a:bodyPr>
          <a:lstStyle/>
          <a:p>
            <a:pPr algn="ctr"/>
            <a:r>
              <a:rPr lang="en-US" dirty="0">
                <a:hlinkClick r:id="rId4"/>
              </a:rPr>
              <a:t>Sharon de </a:t>
            </a:r>
            <a:r>
              <a:rPr lang="en-US" dirty="0" err="1">
                <a:hlinkClick r:id="rId4"/>
              </a:rPr>
              <a:t>Laveaga</a:t>
            </a:r>
            <a:r>
              <a:rPr lang="en-US" dirty="0">
                <a:hlinkClick r:id="rId4"/>
              </a:rPr>
              <a:t> – Speech-Language Specialist   (9:34)</a:t>
            </a:r>
            <a:endParaRPr lang="en-US" dirty="0"/>
          </a:p>
        </p:txBody>
      </p:sp>
    </p:spTree>
    <p:controls>
      <mc:AlternateContent xmlns:mc="http://schemas.openxmlformats.org/markup-compatibility/2006">
        <mc:Choice xmlns:v="urn:schemas-microsoft-com:vml" Requires="v">
          <p:control spid="4114" name="ShockwaveFlash1" r:id="rId2" imgW="6171429" imgH="4495238"/>
        </mc:Choice>
        <mc:Fallback>
          <p:control name="ShockwaveFlash1" r:id="rId2" imgW="6171429" imgH="4495238">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990600"/>
                  <a:ext cx="6172200" cy="4495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6879384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a:xfrm>
            <a:off x="457200" y="1219200"/>
            <a:ext cx="6477000" cy="17907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address fine motor skills and </a:t>
            </a:r>
            <a:r>
              <a:rPr lang="en-US" sz="2400" dirty="0"/>
              <a:t>sensory integration </a:t>
            </a:r>
            <a:r>
              <a:rPr lang="en-US" sz="2400" dirty="0" smtClean="0"/>
              <a:t>such as:</a:t>
            </a:r>
          </a:p>
          <a:p>
            <a:r>
              <a:rPr lang="en-US" sz="2400" dirty="0" smtClean="0"/>
              <a:t>Self-help skills such as eating snack or putting on a jacket</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3330" y="1447800"/>
            <a:ext cx="1799925"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505200" y="5334000"/>
            <a:ext cx="4800600" cy="646331"/>
          </a:xfrm>
          <a:prstGeom prst="rect">
            <a:avLst/>
          </a:prstGeom>
          <a:noFill/>
        </p:spPr>
        <p:txBody>
          <a:bodyPr wrap="square" rtlCol="0">
            <a:spAutoFit/>
          </a:bodyPr>
          <a:lstStyle/>
          <a:p>
            <a:r>
              <a:rPr lang="en-US" dirty="0" smtClean="0"/>
              <a:t>Resources:</a:t>
            </a:r>
          </a:p>
          <a:p>
            <a:r>
              <a:rPr lang="en-US" dirty="0" smtClean="0">
                <a:hlinkClick r:id="rId4"/>
              </a:rPr>
              <a:t>American Occupational Therapy Association</a:t>
            </a:r>
            <a:endParaRPr lang="en-US" dirty="0"/>
          </a:p>
        </p:txBody>
      </p:sp>
      <p:sp>
        <p:nvSpPr>
          <p:cNvPr id="2" name="Rectangle 1"/>
          <p:cNvSpPr/>
          <p:nvPr/>
        </p:nvSpPr>
        <p:spPr>
          <a:xfrm>
            <a:off x="457200" y="457200"/>
            <a:ext cx="4785926" cy="523220"/>
          </a:xfrm>
          <a:prstGeom prst="rect">
            <a:avLst/>
          </a:prstGeom>
        </p:spPr>
        <p:txBody>
          <a:bodyPr wrap="none">
            <a:spAutoFit/>
          </a:bodyPr>
          <a:lstStyle/>
          <a:p>
            <a:r>
              <a:rPr lang="en-US" sz="2800" b="1" dirty="0">
                <a:solidFill>
                  <a:schemeClr val="accent2">
                    <a:lumMod val="50000"/>
                  </a:schemeClr>
                </a:solidFill>
              </a:rPr>
              <a:t>Occupational Therapist’s Role:</a:t>
            </a:r>
          </a:p>
        </p:txBody>
      </p:sp>
      <p:sp>
        <p:nvSpPr>
          <p:cNvPr id="6" name="Rectangle 5"/>
          <p:cNvSpPr/>
          <p:nvPr/>
        </p:nvSpPr>
        <p:spPr>
          <a:xfrm>
            <a:off x="457198" y="2783175"/>
            <a:ext cx="8396055" cy="2169825"/>
          </a:xfrm>
          <a:prstGeom prst="rect">
            <a:avLst/>
          </a:prstGeom>
        </p:spPr>
        <p:txBody>
          <a:bodyPr wrap="square">
            <a:spAutoFit/>
          </a:bodyPr>
          <a:lstStyle/>
          <a:p>
            <a:pPr marL="342900" indent="-342900">
              <a:spcAft>
                <a:spcPts val="600"/>
              </a:spcAft>
              <a:buFont typeface="Arial" panose="020B0604020202020204" pitchFamily="34" charset="0"/>
              <a:buChar char="•"/>
            </a:pPr>
            <a:r>
              <a:rPr lang="en-US" sz="2400" dirty="0"/>
              <a:t>Fine motor skills such as holding a crayon and drawing, or cutting with a pair of scissors </a:t>
            </a:r>
          </a:p>
          <a:p>
            <a:pPr marL="342900" indent="-342900">
              <a:spcAft>
                <a:spcPts val="600"/>
              </a:spcAft>
              <a:buFont typeface="Arial" panose="020B0604020202020204" pitchFamily="34" charset="0"/>
              <a:buChar char="•"/>
            </a:pPr>
            <a:r>
              <a:rPr lang="en-US" sz="2400" dirty="0"/>
              <a:t>Sensory-motor processing – using their senses and muscles</a:t>
            </a:r>
          </a:p>
          <a:p>
            <a:pPr marL="342900" indent="-342900">
              <a:spcAft>
                <a:spcPts val="600"/>
              </a:spcAft>
              <a:buFont typeface="Arial" panose="020B0604020202020204" pitchFamily="34" charset="0"/>
              <a:buChar char="•"/>
            </a:pPr>
            <a:r>
              <a:rPr lang="en-US" sz="2400" dirty="0"/>
              <a:t>Functional mobility (moving safely around the classroom)</a:t>
            </a:r>
          </a:p>
          <a:p>
            <a:pPr marL="342900" indent="-342900">
              <a:spcAft>
                <a:spcPts val="600"/>
              </a:spcAft>
              <a:buFont typeface="Arial" panose="020B0604020202020204" pitchFamily="34" charset="0"/>
              <a:buChar char="•"/>
            </a:pPr>
            <a:r>
              <a:rPr lang="en-US" sz="2400" dirty="0"/>
              <a:t>Positioning (sitting in a chair at snack time or sitting at circle)</a:t>
            </a:r>
          </a:p>
        </p:txBody>
      </p:sp>
    </p:spTree>
    <p:extLst>
      <p:ext uri="{BB962C8B-B14F-4D97-AF65-F5344CB8AC3E}">
        <p14:creationId xmlns:p14="http://schemas.microsoft.com/office/powerpoint/2010/main" val="361223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496995"/>
            <a:ext cx="5257800" cy="369332"/>
          </a:xfrm>
          <a:prstGeom prst="rect">
            <a:avLst/>
          </a:prstGeom>
        </p:spPr>
        <p:txBody>
          <a:bodyPr wrap="square">
            <a:spAutoFit/>
          </a:bodyPr>
          <a:lstStyle/>
          <a:p>
            <a:pPr algn="ctr"/>
            <a:r>
              <a:rPr lang="en-US" dirty="0" err="1">
                <a:hlinkClick r:id="rId4"/>
              </a:rPr>
              <a:t>Minaz</a:t>
            </a:r>
            <a:r>
              <a:rPr lang="en-US" dirty="0">
                <a:hlinkClick r:id="rId4"/>
              </a:rPr>
              <a:t> </a:t>
            </a:r>
            <a:r>
              <a:rPr lang="en-US" dirty="0" err="1">
                <a:hlinkClick r:id="rId4"/>
              </a:rPr>
              <a:t>Chauthani</a:t>
            </a:r>
            <a:r>
              <a:rPr lang="en-US" dirty="0">
                <a:hlinkClick r:id="rId4"/>
              </a:rPr>
              <a:t> – Occupational Therapist   (8:34)</a:t>
            </a:r>
            <a:endParaRPr lang="en-US" dirty="0"/>
          </a:p>
        </p:txBody>
      </p:sp>
    </p:spTree>
    <p:controls>
      <mc:AlternateContent xmlns:mc="http://schemas.openxmlformats.org/markup-compatibility/2006">
        <mc:Choice xmlns:v="urn:schemas-microsoft-com:vml" Requires="v">
          <p:control spid="1043" name="ShockwaveFlash1" r:id="rId2" imgW="6323810" imgH="4114286"/>
        </mc:Choice>
        <mc:Fallback>
          <p:control name="ShockwaveFlash1" r:id="rId2" imgW="6323810" imgH="4114286">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066800"/>
                  <a:ext cx="6324600" cy="411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7301997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a:xfrm>
            <a:off x="457200" y="1219200"/>
            <a:ext cx="8305800" cy="3657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400" dirty="0" smtClean="0"/>
              <a:t>Provide </a:t>
            </a:r>
            <a:r>
              <a:rPr lang="en-US" sz="2400" dirty="0"/>
              <a:t>treatment to increase joint function, muscle strength, mobility and endurance</a:t>
            </a:r>
          </a:p>
          <a:p>
            <a:pPr lvl="0"/>
            <a:r>
              <a:rPr lang="en-US" sz="2400" dirty="0"/>
              <a:t>Address gross motor skills that rely on the large muscle of the body involved in physical movement and range of motion</a:t>
            </a:r>
          </a:p>
          <a:p>
            <a:pPr lvl="0"/>
            <a:r>
              <a:rPr lang="en-US" sz="2400" dirty="0"/>
              <a:t>Help improve the student’s posture, gait and body awareness </a:t>
            </a:r>
          </a:p>
          <a:p>
            <a:pPr lvl="0"/>
            <a:r>
              <a:rPr lang="en-US" sz="2400" dirty="0"/>
              <a:t>Monitor the function, fit and proper use of mobility aids and devices</a:t>
            </a:r>
          </a:p>
        </p:txBody>
      </p:sp>
      <p:sp>
        <p:nvSpPr>
          <p:cNvPr id="2" name="TextBox 1"/>
          <p:cNvSpPr txBox="1"/>
          <p:nvPr/>
        </p:nvSpPr>
        <p:spPr>
          <a:xfrm>
            <a:off x="3733800" y="5334000"/>
            <a:ext cx="4495800" cy="923330"/>
          </a:xfrm>
          <a:prstGeom prst="rect">
            <a:avLst/>
          </a:prstGeom>
          <a:noFill/>
        </p:spPr>
        <p:txBody>
          <a:bodyPr wrap="square" rtlCol="0">
            <a:spAutoFit/>
          </a:bodyPr>
          <a:lstStyle/>
          <a:p>
            <a:r>
              <a:rPr lang="en-US" dirty="0" smtClean="0"/>
              <a:t>Resource:</a:t>
            </a:r>
          </a:p>
          <a:p>
            <a:r>
              <a:rPr lang="en-US" dirty="0">
                <a:hlinkClick r:id="rId3"/>
              </a:rPr>
              <a:t>American Physical Therapy Association Section on Pediatrics</a:t>
            </a:r>
            <a:endParaRPr lang="en-US" dirty="0"/>
          </a:p>
        </p:txBody>
      </p:sp>
      <p:sp>
        <p:nvSpPr>
          <p:cNvPr id="4" name="Rectangle 3"/>
          <p:cNvSpPr/>
          <p:nvPr/>
        </p:nvSpPr>
        <p:spPr>
          <a:xfrm>
            <a:off x="533400" y="533400"/>
            <a:ext cx="4027256" cy="523220"/>
          </a:xfrm>
          <a:prstGeom prst="rect">
            <a:avLst/>
          </a:prstGeom>
        </p:spPr>
        <p:txBody>
          <a:bodyPr wrap="none">
            <a:spAutoFit/>
          </a:bodyPr>
          <a:lstStyle/>
          <a:p>
            <a:r>
              <a:rPr lang="en-US" sz="2800" b="1" dirty="0">
                <a:solidFill>
                  <a:schemeClr val="accent2">
                    <a:lumMod val="50000"/>
                  </a:schemeClr>
                </a:solidFill>
              </a:rPr>
              <a:t>Physical Therapist’s Role:</a:t>
            </a:r>
          </a:p>
        </p:txBody>
      </p:sp>
    </p:spTree>
    <p:extLst>
      <p:ext uri="{BB962C8B-B14F-4D97-AF65-F5344CB8AC3E}">
        <p14:creationId xmlns:p14="http://schemas.microsoft.com/office/powerpoint/2010/main" val="303878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66842"/>
            <a:ext cx="8153400" cy="3416320"/>
          </a:xfrm>
          <a:prstGeom prst="rect">
            <a:avLst/>
          </a:prstGeom>
        </p:spPr>
        <p:txBody>
          <a:bodyPr wrap="square">
            <a:spAutoFit/>
          </a:bodyPr>
          <a:lstStyle/>
          <a:p>
            <a:r>
              <a:rPr lang="en-US" dirty="0"/>
              <a:t>The OT and PT are highly trained professionals who are important team members when a child has significant delays in feeding, fine or gross motor or sensory concerns. </a:t>
            </a:r>
          </a:p>
          <a:p>
            <a:endParaRPr lang="en-US" dirty="0" smtClean="0"/>
          </a:p>
          <a:p>
            <a:r>
              <a:rPr lang="en-US" dirty="0" smtClean="0"/>
              <a:t>It </a:t>
            </a:r>
            <a:r>
              <a:rPr lang="en-US" dirty="0"/>
              <a:t>is important to learn techniques and methods of handling young children directly from these therapist </a:t>
            </a:r>
            <a:r>
              <a:rPr lang="en-US" b="1" u="sng" dirty="0"/>
              <a:t>before</a:t>
            </a:r>
            <a:r>
              <a:rPr lang="en-US" dirty="0"/>
              <a:t> trying them in the classroom. </a:t>
            </a:r>
          </a:p>
          <a:p>
            <a:endParaRPr lang="en-US" dirty="0" smtClean="0"/>
          </a:p>
          <a:p>
            <a:r>
              <a:rPr lang="en-US" dirty="0" smtClean="0"/>
              <a:t>It </a:t>
            </a:r>
            <a:r>
              <a:rPr lang="en-US" dirty="0"/>
              <a:t>is also important to realize that methods of sensory integration are </a:t>
            </a:r>
            <a:r>
              <a:rPr lang="en-US" b="1" dirty="0"/>
              <a:t>not </a:t>
            </a:r>
            <a:r>
              <a:rPr lang="en-US" dirty="0"/>
              <a:t>considered evidenced-based practices because more research is needed as to their effectiveness. Therefore the use of sensory integration techniques or sensory diets should be used with caution and under the direct supervision of an experienced therapist.</a:t>
            </a:r>
          </a:p>
        </p:txBody>
      </p:sp>
    </p:spTree>
    <p:extLst>
      <p:ext uri="{BB962C8B-B14F-4D97-AF65-F5344CB8AC3E}">
        <p14:creationId xmlns:p14="http://schemas.microsoft.com/office/powerpoint/2010/main" val="15145222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224746"/>
            <a:ext cx="8534400" cy="3194853"/>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Observing and evaluating the child in </a:t>
            </a:r>
          </a:p>
          <a:p>
            <a:pPr marL="0" indent="347663">
              <a:buNone/>
            </a:pPr>
            <a:r>
              <a:rPr lang="en-US" sz="2800" dirty="0" smtClean="0"/>
              <a:t>his environment.</a:t>
            </a:r>
          </a:p>
          <a:p>
            <a:r>
              <a:rPr lang="en-US" sz="2800" dirty="0" smtClean="0"/>
              <a:t>Meeting and brainstorming with the child's team including family members.</a:t>
            </a:r>
          </a:p>
          <a:p>
            <a:r>
              <a:rPr lang="en-US" sz="2800" dirty="0" smtClean="0"/>
              <a:t>Providing support for the child in the preschool environment  or family home</a:t>
            </a:r>
            <a:r>
              <a:rPr lang="en-US" sz="2800" dirty="0"/>
              <a:t>. </a:t>
            </a:r>
            <a:endParaRPr lang="en-US" sz="2800" dirty="0" smtClean="0"/>
          </a:p>
          <a:p>
            <a:r>
              <a:rPr lang="en-US" sz="2800" dirty="0" smtClean="0"/>
              <a:t>Conducting</a:t>
            </a:r>
            <a:r>
              <a:rPr lang="en-US" sz="2800" dirty="0"/>
              <a:t>  </a:t>
            </a:r>
            <a:r>
              <a:rPr lang="en-US" sz="2800" dirty="0" smtClean="0"/>
              <a:t>training, modeling and follow up assistance for </a:t>
            </a:r>
            <a:r>
              <a:rPr lang="en-US" sz="2800" dirty="0"/>
              <a:t>teams.</a:t>
            </a:r>
          </a:p>
          <a:p>
            <a:r>
              <a:rPr lang="en-US" sz="2800" dirty="0" smtClean="0"/>
              <a:t>Observing and discussing </a:t>
            </a:r>
            <a:r>
              <a:rPr lang="en-US" sz="2800" dirty="0"/>
              <a:t>implementation of strategies</a:t>
            </a:r>
            <a:r>
              <a:rPr lang="en-US" dirty="0"/>
              <a:t>.</a:t>
            </a:r>
          </a:p>
          <a:p>
            <a:endParaRPr lang="en-US" dirty="0" smtClean="0"/>
          </a:p>
          <a:p>
            <a:pPr marL="0" indent="0">
              <a:buNone/>
            </a:pPr>
            <a:endParaRPr lang="en-US" dirty="0"/>
          </a:p>
          <a:p>
            <a:pPr marL="0" indent="0">
              <a:buNone/>
            </a:pPr>
            <a:endParaRPr lang="en-US" dirty="0" smtClean="0"/>
          </a:p>
          <a:p>
            <a:endParaRPr lang="en-US" dirty="0" smtClean="0"/>
          </a:p>
          <a:p>
            <a:pPr>
              <a:buFont typeface="Arial" pitchFamily="34" charset="0"/>
              <a:buNone/>
            </a:pPr>
            <a:endParaRPr lang="en-US" dirty="0" smtClean="0"/>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020" y="609600"/>
            <a:ext cx="1911350" cy="1230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3162748" y="5196729"/>
            <a:ext cx="5056120" cy="1200329"/>
          </a:xfrm>
          <a:prstGeom prst="rect">
            <a:avLst/>
          </a:prstGeom>
          <a:noFill/>
        </p:spPr>
        <p:txBody>
          <a:bodyPr wrap="square" rtlCol="0">
            <a:spAutoFit/>
          </a:bodyPr>
          <a:lstStyle/>
          <a:p>
            <a:r>
              <a:rPr lang="en-US" dirty="0" smtClean="0"/>
              <a:t>Resources:</a:t>
            </a:r>
          </a:p>
          <a:p>
            <a:r>
              <a:rPr lang="en-US" dirty="0">
                <a:hlinkClick r:id="rId3"/>
              </a:rPr>
              <a:t>Oregon </a:t>
            </a:r>
            <a:r>
              <a:rPr lang="en-US" dirty="0" err="1" smtClean="0">
                <a:hlinkClick r:id="rId3"/>
              </a:rPr>
              <a:t>Deafblind</a:t>
            </a:r>
            <a:r>
              <a:rPr lang="en-US" dirty="0" smtClean="0">
                <a:hlinkClick r:id="rId3"/>
              </a:rPr>
              <a:t> </a:t>
            </a:r>
            <a:r>
              <a:rPr lang="en-US" dirty="0">
                <a:hlinkClick r:id="rId3"/>
              </a:rPr>
              <a:t>Project</a:t>
            </a:r>
            <a:endParaRPr lang="en-US" dirty="0"/>
          </a:p>
          <a:p>
            <a:r>
              <a:rPr lang="en-US" dirty="0" smtClean="0">
                <a:hlinkClick r:id="rId4"/>
              </a:rPr>
              <a:t>National Center on Deaf-Blindness</a:t>
            </a:r>
            <a:endParaRPr lang="en-US" dirty="0" smtClean="0"/>
          </a:p>
          <a:p>
            <a:endParaRPr lang="en-US" dirty="0"/>
          </a:p>
        </p:txBody>
      </p:sp>
      <p:sp>
        <p:nvSpPr>
          <p:cNvPr id="2" name="Rectangle 1"/>
          <p:cNvSpPr/>
          <p:nvPr/>
        </p:nvSpPr>
        <p:spPr>
          <a:xfrm>
            <a:off x="644542" y="608458"/>
            <a:ext cx="4243919" cy="553998"/>
          </a:xfrm>
          <a:prstGeom prst="rect">
            <a:avLst/>
          </a:prstGeom>
        </p:spPr>
        <p:txBody>
          <a:bodyPr wrap="none">
            <a:spAutoFit/>
          </a:bodyPr>
          <a:lstStyle/>
          <a:p>
            <a:r>
              <a:rPr lang="en-US" sz="3000" b="1" dirty="0">
                <a:solidFill>
                  <a:schemeClr val="accent2">
                    <a:lumMod val="50000"/>
                  </a:schemeClr>
                </a:solidFill>
              </a:rPr>
              <a:t>Sensory Specialist’s Role</a:t>
            </a:r>
          </a:p>
        </p:txBody>
      </p:sp>
    </p:spTree>
    <p:extLst>
      <p:ext uri="{BB962C8B-B14F-4D97-AF65-F5344CB8AC3E}">
        <p14:creationId xmlns:p14="http://schemas.microsoft.com/office/powerpoint/2010/main" val="38590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5486400"/>
            <a:ext cx="5715000" cy="369332"/>
          </a:xfrm>
          <a:prstGeom prst="rect">
            <a:avLst/>
          </a:prstGeom>
        </p:spPr>
        <p:txBody>
          <a:bodyPr wrap="square">
            <a:spAutoFit/>
          </a:bodyPr>
          <a:lstStyle/>
          <a:p>
            <a:pPr algn="ctr"/>
            <a:r>
              <a:rPr lang="en-US" dirty="0">
                <a:hlinkClick r:id="rId5"/>
              </a:rPr>
              <a:t>Lyn Ayer – Director, Oregon </a:t>
            </a:r>
            <a:r>
              <a:rPr lang="en-US" dirty="0" err="1">
                <a:hlinkClick r:id="rId5"/>
              </a:rPr>
              <a:t>Deafblind</a:t>
            </a:r>
            <a:r>
              <a:rPr lang="en-US" dirty="0">
                <a:hlinkClick r:id="rId5"/>
              </a:rPr>
              <a:t> Project   (7:22)</a:t>
            </a:r>
            <a:endParaRPr lang="en-US" dirty="0"/>
          </a:p>
        </p:txBody>
      </p:sp>
    </p:spTree>
    <p:controls>
      <mc:AlternateContent xmlns:mc="http://schemas.openxmlformats.org/markup-compatibility/2006">
        <mc:Choice xmlns:v="urn:schemas-microsoft-com:vml" Requires="v">
          <p:control spid="2066" name="ShockwaveFlash1" r:id="rId2" imgW="6477904" imgH="3734321"/>
        </mc:Choice>
        <mc:Fallback>
          <p:control name="ShockwaveFlash1" r:id="rId2" imgW="6477904" imgH="3734321">
            <p:pic>
              <p:nvPicPr>
                <p:cNvPr id="0" name="ShockwaveFlash1"/>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1066800"/>
                  <a:ext cx="6478588" cy="3733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9854877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smtClean="0"/>
              <a:t>Integrated Delivery  of Related </a:t>
            </a:r>
            <a:r>
              <a:rPr lang="en-US" dirty="0"/>
              <a:t>S</a:t>
            </a:r>
            <a:r>
              <a:rPr lang="en-US" dirty="0" smtClean="0"/>
              <a:t>ervices </a:t>
            </a:r>
            <a:endParaRPr lang="en-US" dirty="0"/>
          </a:p>
        </p:txBody>
      </p:sp>
      <p:sp>
        <p:nvSpPr>
          <p:cNvPr id="3" name="Content Placeholder 2"/>
          <p:cNvSpPr>
            <a:spLocks noGrp="1"/>
          </p:cNvSpPr>
          <p:nvPr>
            <p:ph idx="1"/>
          </p:nvPr>
        </p:nvSpPr>
        <p:spPr>
          <a:xfrm>
            <a:off x="609600" y="1100628"/>
            <a:ext cx="7734300" cy="3579849"/>
          </a:xfrm>
        </p:spPr>
        <p:txBody>
          <a:bodyPr/>
          <a:lstStyle/>
          <a:p>
            <a:pPr marL="457200" lvl="1" indent="0">
              <a:buNone/>
            </a:pPr>
            <a:endParaRPr lang="en-US" dirty="0" smtClean="0"/>
          </a:p>
          <a:p>
            <a:pPr marL="6350" lvl="1" indent="0">
              <a:buNone/>
            </a:pPr>
            <a:r>
              <a:rPr lang="en-US" sz="2000" dirty="0" smtClean="0"/>
              <a:t>Key features of integrated (across disciplines) delivery of related services include:</a:t>
            </a:r>
          </a:p>
          <a:p>
            <a:pPr marL="1084263" lvl="2" indent="-163513"/>
            <a:r>
              <a:rPr lang="en-US" sz="2400" dirty="0" smtClean="0"/>
              <a:t>Collective responsibility</a:t>
            </a:r>
          </a:p>
          <a:p>
            <a:pPr marL="1084263" lvl="2" indent="-163513"/>
            <a:r>
              <a:rPr lang="en-US" sz="2400" dirty="0" smtClean="0"/>
              <a:t>Functional Practices and Interventions</a:t>
            </a:r>
          </a:p>
          <a:p>
            <a:pPr marL="1084263" lvl="2" indent="-163513"/>
            <a:r>
              <a:rPr lang="en-US" sz="2400" dirty="0" smtClean="0"/>
              <a:t>Practical </a:t>
            </a:r>
          </a:p>
          <a:p>
            <a:pPr marL="1084263" lvl="2" indent="-163513"/>
            <a:r>
              <a:rPr lang="en-US" sz="2400" dirty="0" smtClean="0"/>
              <a:t>Integrated</a:t>
            </a:r>
          </a:p>
          <a:p>
            <a:pPr marL="914400" lvl="2" indent="0">
              <a:buNone/>
            </a:pPr>
            <a:endParaRPr lang="en-US" dirty="0" smtClean="0"/>
          </a:p>
          <a:p>
            <a:pPr marL="914400" lvl="2"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l"/>
            <a:r>
              <a:rPr lang="en-US" sz="3600" dirty="0" smtClean="0">
                <a:solidFill>
                  <a:schemeClr val="accent2">
                    <a:lumMod val="50000"/>
                  </a:schemeClr>
                </a:solidFill>
              </a:rPr>
              <a:t>Collective Responsibility</a:t>
            </a:r>
            <a:endParaRPr lang="en-US" sz="3600" dirty="0">
              <a:solidFill>
                <a:schemeClr val="accent2">
                  <a:lumMod val="50000"/>
                </a:schemeClr>
              </a:solidFill>
            </a:endParaRPr>
          </a:p>
        </p:txBody>
      </p:sp>
      <p:sp>
        <p:nvSpPr>
          <p:cNvPr id="3" name="Content Placeholder 2"/>
          <p:cNvSpPr>
            <a:spLocks noGrp="1"/>
          </p:cNvSpPr>
          <p:nvPr>
            <p:ph idx="1"/>
          </p:nvPr>
        </p:nvSpPr>
        <p:spPr>
          <a:xfrm>
            <a:off x="822960" y="1100628"/>
            <a:ext cx="7940040" cy="3776172"/>
          </a:xfrm>
        </p:spPr>
        <p:txBody>
          <a:bodyPr>
            <a:normAutofit fontScale="92500" lnSpcReduction="10000"/>
          </a:bodyPr>
          <a:lstStyle/>
          <a:p>
            <a:r>
              <a:rPr lang="en-US" sz="2600" b="0" dirty="0" smtClean="0"/>
              <a:t>DO put it all together</a:t>
            </a:r>
          </a:p>
          <a:p>
            <a:r>
              <a:rPr lang="en-US" sz="2600" b="0" dirty="0" smtClean="0"/>
              <a:t>DON’T think “</a:t>
            </a:r>
            <a:r>
              <a:rPr lang="en-US" sz="2600" dirty="0" smtClean="0"/>
              <a:t>yours</a:t>
            </a:r>
            <a:r>
              <a:rPr lang="en-US" sz="2600" b="0" dirty="0" smtClean="0"/>
              <a:t>” versus “</a:t>
            </a:r>
            <a:r>
              <a:rPr lang="en-US" sz="2600" dirty="0" smtClean="0"/>
              <a:t>mine</a:t>
            </a:r>
            <a:r>
              <a:rPr lang="en-US" sz="2600" b="0" dirty="0" smtClean="0"/>
              <a:t>”</a:t>
            </a:r>
          </a:p>
          <a:p>
            <a:endParaRPr lang="en-US" sz="2600" b="0" dirty="0" smtClean="0"/>
          </a:p>
          <a:p>
            <a:r>
              <a:rPr lang="en-US" sz="2600" b="0" dirty="0" smtClean="0"/>
              <a:t>Different perspectives make for better decisions</a:t>
            </a:r>
          </a:p>
          <a:p>
            <a:pPr indent="4763"/>
            <a:r>
              <a:rPr lang="en-US" sz="2600" b="0" dirty="0" smtClean="0"/>
              <a:t>Team members include individuals (EI/ECSE consultants, early childhood educators, related service personnel, family members) who engage in the assessment and program planning process to implement evidenced-based practices and interventions  services.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0"/>
            <a:ext cx="7520940" cy="304800"/>
          </a:xfrm>
        </p:spPr>
        <p:txBody>
          <a:bodyPr>
            <a:noAutofit/>
          </a:bodyPr>
          <a:lstStyle/>
          <a:p>
            <a:pPr lvl="2" algn="l"/>
            <a:r>
              <a:rPr lang="en-US" sz="3600" dirty="0" smtClean="0">
                <a:solidFill>
                  <a:schemeClr val="accent2">
                    <a:lumMod val="50000"/>
                  </a:schemeClr>
                </a:solidFill>
              </a:rPr>
              <a:t/>
            </a:r>
            <a:br>
              <a:rPr lang="en-US" sz="3600" dirty="0" smtClean="0">
                <a:solidFill>
                  <a:schemeClr val="accent2">
                    <a:lumMod val="50000"/>
                  </a:schemeClr>
                </a:solidFill>
              </a:rPr>
            </a:br>
            <a:r>
              <a:rPr lang="en-US" sz="3600" dirty="0" smtClean="0">
                <a:solidFill>
                  <a:schemeClr val="accent2">
                    <a:lumMod val="50000"/>
                  </a:schemeClr>
                </a:solidFill>
              </a:rPr>
              <a:t>Functional Practices &amp; Interventions</a:t>
            </a:r>
            <a:br>
              <a:rPr lang="en-US" sz="3600" dirty="0" smtClean="0">
                <a:solidFill>
                  <a:schemeClr val="accent2">
                    <a:lumMod val="50000"/>
                  </a:schemeClr>
                </a:solidFill>
              </a:rPr>
            </a:br>
            <a:r>
              <a:rPr lang="en-US" sz="3600" dirty="0" smtClean="0">
                <a:solidFill>
                  <a:schemeClr val="accent2">
                    <a:lumMod val="50000"/>
                  </a:schemeClr>
                </a:solidFill>
              </a:rPr>
              <a:t/>
            </a:r>
            <a:br>
              <a:rPr lang="en-US" sz="3600" dirty="0" smtClean="0">
                <a:solidFill>
                  <a:schemeClr val="accent2">
                    <a:lumMod val="50000"/>
                  </a:schemeClr>
                </a:solidFill>
              </a:rPr>
            </a:br>
            <a:endParaRPr lang="en-US" sz="3600"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US" sz="2400" b="0" dirty="0" smtClean="0"/>
              <a:t>Practices and interventions should:</a:t>
            </a:r>
          </a:p>
          <a:p>
            <a:pPr>
              <a:buFont typeface="Arial" panose="020B0604020202020204" pitchFamily="34" charset="0"/>
              <a:buChar char="•"/>
            </a:pPr>
            <a:r>
              <a:rPr lang="en-US" sz="2400" b="0" dirty="0" smtClean="0"/>
              <a:t>promote child engagement, independence, and social relationships</a:t>
            </a:r>
          </a:p>
          <a:p>
            <a:pPr>
              <a:buFont typeface="Arial" panose="020B0604020202020204" pitchFamily="34" charset="0"/>
              <a:buChar char="•"/>
            </a:pPr>
            <a:r>
              <a:rPr lang="en-US" sz="2400" b="0" dirty="0" smtClean="0"/>
              <a:t>occur in the context in which the child lives and plays</a:t>
            </a:r>
          </a:p>
          <a:p>
            <a:pPr>
              <a:buFont typeface="Arial" panose="020B0604020202020204" pitchFamily="34" charset="0"/>
              <a:buChar char="•"/>
            </a:pPr>
            <a:r>
              <a:rPr lang="en-US" sz="2400" b="0" dirty="0" smtClean="0"/>
              <a:t>be purposeful and useful to the child and family</a:t>
            </a:r>
          </a:p>
          <a:p>
            <a:pPr>
              <a:buFont typeface="Arial" panose="020B0604020202020204" pitchFamily="34" charset="0"/>
              <a:buChar char="•"/>
            </a:pPr>
            <a:r>
              <a:rPr lang="en-US" sz="2400" b="0" dirty="0" smtClean="0"/>
              <a:t>be delivered during natural opportunities and within daily routines.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8229600" cy="1143000"/>
          </a:xfrm>
        </p:spPr>
        <p:txBody>
          <a:bodyPr>
            <a:normAutofit/>
          </a:bodyPr>
          <a:lstStyle/>
          <a:p>
            <a:r>
              <a:rPr lang="en-US" dirty="0" smtClean="0"/>
              <a:t>What is an Inclusive Setting?</a:t>
            </a:r>
            <a:endParaRPr lang="en-US" dirty="0"/>
          </a:p>
        </p:txBody>
      </p:sp>
      <p:sp>
        <p:nvSpPr>
          <p:cNvPr id="4" name="TextBox 3"/>
          <p:cNvSpPr txBox="1"/>
          <p:nvPr/>
        </p:nvSpPr>
        <p:spPr>
          <a:xfrm>
            <a:off x="740596" y="2419529"/>
            <a:ext cx="4114800" cy="1938992"/>
          </a:xfrm>
          <a:prstGeom prst="rect">
            <a:avLst/>
          </a:prstGeom>
          <a:noFill/>
        </p:spPr>
        <p:txBody>
          <a:bodyPr wrap="square" rtlCol="0">
            <a:spAutoFit/>
          </a:bodyPr>
          <a:lstStyle/>
          <a:p>
            <a:r>
              <a:rPr lang="en-US" sz="2400" dirty="0" smtClean="0"/>
              <a:t>An </a:t>
            </a:r>
            <a:r>
              <a:rPr lang="en-US" sz="2400" u="sng" dirty="0" smtClean="0"/>
              <a:t>inclusive</a:t>
            </a:r>
            <a:r>
              <a:rPr lang="en-US" sz="2400" dirty="0" smtClean="0"/>
              <a:t> early childhood setting is one in which ALL children have </a:t>
            </a:r>
            <a:r>
              <a:rPr lang="en-US" sz="2400" u="sng" dirty="0" smtClean="0"/>
              <a:t>access</a:t>
            </a:r>
            <a:r>
              <a:rPr lang="en-US" sz="2400" dirty="0" smtClean="0"/>
              <a:t> to ALL age appropriate activities and learning opportunities. </a:t>
            </a:r>
            <a:endParaRPr lang="en-US" sz="24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2209800"/>
            <a:ext cx="2717348" cy="4085110"/>
          </a:xfrm>
          <a:prstGeom prst="rect">
            <a:avLst/>
          </a:prstGeom>
        </p:spPr>
      </p:pic>
    </p:spTree>
    <p:extLst>
      <p:ext uri="{BB962C8B-B14F-4D97-AF65-F5344CB8AC3E}">
        <p14:creationId xmlns:p14="http://schemas.microsoft.com/office/powerpoint/2010/main" val="220352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750" fill="hold"/>
                                        <p:tgtEl>
                                          <p:spTgt spid="9"/>
                                        </p:tgtEl>
                                        <p:attrNameLst>
                                          <p:attrName>ppt_w</p:attrName>
                                        </p:attrNameLst>
                                      </p:cBhvr>
                                      <p:tavLst>
                                        <p:tav tm="0">
                                          <p:val>
                                            <p:fltVal val="0"/>
                                          </p:val>
                                        </p:tav>
                                        <p:tav tm="100000">
                                          <p:val>
                                            <p:strVal val="#ppt_w"/>
                                          </p:val>
                                        </p:tav>
                                      </p:tavLst>
                                    </p:anim>
                                    <p:anim calcmode="lin" valueType="num">
                                      <p:cBhvr>
                                        <p:cTn id="12" dur="1750" fill="hold"/>
                                        <p:tgtEl>
                                          <p:spTgt spid="9"/>
                                        </p:tgtEl>
                                        <p:attrNameLst>
                                          <p:attrName>ppt_h</p:attrName>
                                        </p:attrNameLst>
                                      </p:cBhvr>
                                      <p:tavLst>
                                        <p:tav tm="0">
                                          <p:val>
                                            <p:fltVal val="0"/>
                                          </p:val>
                                        </p:tav>
                                        <p:tav tm="100000">
                                          <p:val>
                                            <p:strVal val="#ppt_h"/>
                                          </p:val>
                                        </p:tav>
                                      </p:tavLst>
                                    </p:anim>
                                    <p:anim calcmode="lin" valueType="num">
                                      <p:cBhvr>
                                        <p:cTn id="13" dur="1750" fill="hold"/>
                                        <p:tgtEl>
                                          <p:spTgt spid="9"/>
                                        </p:tgtEl>
                                        <p:attrNameLst>
                                          <p:attrName>style.rotation</p:attrName>
                                        </p:attrNameLst>
                                      </p:cBhvr>
                                      <p:tavLst>
                                        <p:tav tm="0">
                                          <p:val>
                                            <p:fltVal val="90"/>
                                          </p:val>
                                        </p:tav>
                                        <p:tav tm="100000">
                                          <p:val>
                                            <p:fltVal val="0"/>
                                          </p:val>
                                        </p:tav>
                                      </p:tavLst>
                                    </p:anim>
                                    <p:animEffect transition="in" filter="fade">
                                      <p:cBhvr>
                                        <p:cTn id="14" dur="1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a:r>
              <a:rPr lang="en-US" dirty="0" smtClean="0"/>
              <a:t/>
            </a:r>
            <a:br>
              <a:rPr lang="en-US" dirty="0" smtClean="0"/>
            </a:br>
            <a:r>
              <a:rPr lang="en-US" sz="4000" dirty="0" smtClean="0">
                <a:solidFill>
                  <a:schemeClr val="accent2">
                    <a:lumMod val="50000"/>
                  </a:schemeClr>
                </a:solidFill>
              </a:rPr>
              <a:t>Practical</a:t>
            </a:r>
            <a:r>
              <a:rPr lang="en-US" dirty="0" smtClean="0">
                <a:solidFill>
                  <a:schemeClr val="accent2">
                    <a:lumMod val="50000"/>
                  </a:schemeClr>
                </a:solidFill>
              </a:rPr>
              <a:t> </a:t>
            </a:r>
          </a:p>
        </p:txBody>
      </p:sp>
      <p:sp>
        <p:nvSpPr>
          <p:cNvPr id="3" name="Content Placeholder 2"/>
          <p:cNvSpPr>
            <a:spLocks noGrp="1"/>
          </p:cNvSpPr>
          <p:nvPr>
            <p:ph idx="1"/>
          </p:nvPr>
        </p:nvSpPr>
        <p:spPr/>
        <p:txBody>
          <a:bodyPr>
            <a:normAutofit/>
          </a:bodyPr>
          <a:lstStyle/>
          <a:p>
            <a:pPr marL="50800" indent="0"/>
            <a:r>
              <a:rPr lang="en-US" sz="2400" b="0" dirty="0" smtClean="0"/>
              <a:t>All practitioners and family members can implement these practices and interventions.</a:t>
            </a:r>
          </a:p>
          <a:p>
            <a:pPr marL="50800" indent="0"/>
            <a:r>
              <a:rPr lang="en-US" sz="2400" b="0" dirty="0" smtClean="0"/>
              <a:t>Activities and strategies are meaningful in the context of the caregivers daily routines</a:t>
            </a:r>
          </a:p>
          <a:p>
            <a:pPr marL="0" indent="0">
              <a:buNone/>
            </a:pPr>
            <a:endParaRPr lang="en-US" sz="2400" b="0" dirty="0" smtClean="0"/>
          </a:p>
          <a:p>
            <a:pPr marL="46038" indent="4763"/>
            <a:r>
              <a:rPr lang="en-US" sz="2400" b="0" dirty="0" smtClean="0"/>
              <a:t>Practices </a:t>
            </a:r>
            <a:r>
              <a:rPr lang="en-US" sz="2400" b="0" dirty="0"/>
              <a:t>and interventions focus </a:t>
            </a:r>
            <a:r>
              <a:rPr lang="en-US" sz="2400" b="0" dirty="0" smtClean="0"/>
              <a:t>on the goals the team has created for the child.</a:t>
            </a:r>
          </a:p>
          <a:p>
            <a:pPr marL="0" indent="0">
              <a:buNone/>
            </a:pPr>
            <a:endParaRPr lang="en-US" sz="1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92162"/>
          </a:xfrm>
        </p:spPr>
        <p:txBody>
          <a:bodyPr>
            <a:normAutofit/>
          </a:bodyPr>
          <a:lstStyle/>
          <a:p>
            <a:r>
              <a:rPr lang="en-US" dirty="0" smtClean="0"/>
              <a:t>Benefits of Integration of Related Services  </a:t>
            </a:r>
            <a:endParaRPr lang="en-US" dirty="0"/>
          </a:p>
        </p:txBody>
      </p:sp>
      <p:sp>
        <p:nvSpPr>
          <p:cNvPr id="3" name="Content Placeholder 2"/>
          <p:cNvSpPr>
            <a:spLocks noGrp="1"/>
          </p:cNvSpPr>
          <p:nvPr>
            <p:ph idx="1"/>
          </p:nvPr>
        </p:nvSpPr>
        <p:spPr>
          <a:xfrm>
            <a:off x="822960" y="1437620"/>
            <a:ext cx="7940040" cy="3591580"/>
          </a:xfrm>
        </p:spPr>
        <p:txBody>
          <a:bodyPr>
            <a:normAutofit fontScale="85000" lnSpcReduction="10000"/>
          </a:bodyPr>
          <a:lstStyle/>
          <a:p>
            <a:pPr lvl="1"/>
            <a:r>
              <a:rPr lang="en-US" sz="2000" b="1" dirty="0" smtClean="0"/>
              <a:t>More </a:t>
            </a:r>
            <a:r>
              <a:rPr lang="en-US" sz="2000" b="1" dirty="0"/>
              <a:t>holistic and </a:t>
            </a:r>
            <a:r>
              <a:rPr lang="en-US" sz="2000" b="1" dirty="0" smtClean="0"/>
              <a:t>complete</a:t>
            </a:r>
          </a:p>
          <a:p>
            <a:pPr lvl="1"/>
            <a:endParaRPr lang="en-US" sz="2000" b="1" dirty="0"/>
          </a:p>
          <a:p>
            <a:pPr lvl="1"/>
            <a:r>
              <a:rPr lang="en-US" sz="2000" b="1" dirty="0" smtClean="0"/>
              <a:t>More efficient</a:t>
            </a:r>
          </a:p>
          <a:p>
            <a:pPr lvl="1"/>
            <a:endParaRPr lang="en-US" sz="2000" b="1" dirty="0" smtClean="0"/>
          </a:p>
          <a:p>
            <a:pPr lvl="1"/>
            <a:r>
              <a:rPr lang="en-US" sz="2000" b="1" dirty="0" smtClean="0"/>
              <a:t>More cost effective</a:t>
            </a:r>
          </a:p>
          <a:p>
            <a:pPr lvl="1"/>
            <a:endParaRPr lang="en-US" sz="2000" b="1" dirty="0" smtClean="0"/>
          </a:p>
          <a:p>
            <a:pPr lvl="1"/>
            <a:r>
              <a:rPr lang="en-US" sz="2000" b="1" dirty="0" smtClean="0"/>
              <a:t>Benefit both children with disabilities as well as their typically developing peers</a:t>
            </a:r>
          </a:p>
          <a:p>
            <a:pPr lvl="1"/>
            <a:endParaRPr lang="en-US" sz="2000" b="1" dirty="0" smtClean="0"/>
          </a:p>
          <a:p>
            <a:pPr lvl="1"/>
            <a:r>
              <a:rPr lang="en-US" sz="2000" b="1" dirty="0" smtClean="0"/>
              <a:t>Help </a:t>
            </a:r>
            <a:r>
              <a:rPr lang="en-US" sz="2000" b="1" dirty="0"/>
              <a:t>to support families who will be life long teachers for their child</a:t>
            </a:r>
            <a:r>
              <a:rPr lang="en-US" sz="2000" b="1" dirty="0" smtClean="0"/>
              <a:t>.</a:t>
            </a:r>
          </a:p>
          <a:p>
            <a:pPr lvl="1"/>
            <a:endParaRPr lang="en-US" sz="2000" b="1" dirty="0"/>
          </a:p>
          <a:p>
            <a:pPr lvl="1"/>
            <a:r>
              <a:rPr lang="en-US" sz="2000" b="1" dirty="0" smtClean="0"/>
              <a:t>Children </a:t>
            </a:r>
            <a:r>
              <a:rPr lang="en-US" sz="2000" b="1" dirty="0"/>
              <a:t>view each other as </a:t>
            </a:r>
            <a:r>
              <a:rPr lang="en-US" sz="2000" b="1" dirty="0" smtClean="0"/>
              <a:t>equals</a:t>
            </a:r>
          </a:p>
          <a:p>
            <a:pPr lvl="1"/>
            <a:endParaRPr lang="en-US" sz="2000" b="1" dirty="0"/>
          </a:p>
          <a:p>
            <a:pPr lvl="1"/>
            <a:r>
              <a:rPr lang="en-US" sz="2000" b="1" dirty="0"/>
              <a:t>Children learn to support one another from peer to peer.</a:t>
            </a:r>
            <a:endParaRPr lang="en-US" sz="2000" b="1" dirty="0" smtClean="0"/>
          </a:p>
          <a:p>
            <a:pPr marL="457200" lvl="1" indent="0">
              <a:buNone/>
            </a:pPr>
            <a:endParaRPr lang="en-US" b="1" dirty="0" smtClean="0"/>
          </a:p>
          <a:p>
            <a:pPr lvl="1">
              <a:buNone/>
            </a:pPr>
            <a:endParaRPr lang="en-US" b="1" dirty="0" smtClean="0"/>
          </a:p>
          <a:p>
            <a:endParaRPr lang="en-US" dirty="0"/>
          </a:p>
        </p:txBody>
      </p:sp>
      <p:sp>
        <p:nvSpPr>
          <p:cNvPr id="4" name="Rectangle 3"/>
          <p:cNvSpPr/>
          <p:nvPr/>
        </p:nvSpPr>
        <p:spPr>
          <a:xfrm>
            <a:off x="609600" y="914400"/>
            <a:ext cx="4976940" cy="523220"/>
          </a:xfrm>
          <a:prstGeom prst="rect">
            <a:avLst/>
          </a:prstGeom>
        </p:spPr>
        <p:txBody>
          <a:bodyPr wrap="none">
            <a:spAutoFit/>
          </a:bodyPr>
          <a:lstStyle/>
          <a:p>
            <a:r>
              <a:rPr lang="en-US" sz="2800" b="1" dirty="0"/>
              <a:t>Practices and interventions 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1000"/>
                                  </p:stCondLst>
                                  <p:iterate type="wd">
                                    <p:tmPct val="10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par>
                                <p:cTn id="11" presetID="10" presetClass="entr" presetSubtype="0" fill="hold" grpId="0" nodeType="withEffect">
                                  <p:stCondLst>
                                    <p:cond delay="1000"/>
                                  </p:stCondLst>
                                  <p:iterate type="wd">
                                    <p:tmPct val="10000"/>
                                  </p:iterate>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childTnLst>
                                </p:cTn>
                              </p:par>
                              <p:par>
                                <p:cTn id="14" presetID="10" presetClass="entr" presetSubtype="0" fill="hold" grpId="0" nodeType="withEffect">
                                  <p:stCondLst>
                                    <p:cond delay="1000"/>
                                  </p:stCondLst>
                                  <p:iterate type="wd">
                                    <p:tmPct val="10000"/>
                                  </p:iterate>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1000"/>
                                        <p:tgtEl>
                                          <p:spTgt spid="3">
                                            <p:txEl>
                                              <p:pRg st="6" end="6"/>
                                            </p:txEl>
                                          </p:spTgt>
                                        </p:tgtEl>
                                      </p:cBhvr>
                                    </p:animEffect>
                                  </p:childTnLst>
                                </p:cTn>
                              </p:par>
                              <p:par>
                                <p:cTn id="17" presetID="10" presetClass="entr" presetSubtype="0" fill="hold" grpId="0" nodeType="withEffect">
                                  <p:stCondLst>
                                    <p:cond delay="1000"/>
                                  </p:stCondLst>
                                  <p:iterate type="wd">
                                    <p:tmPct val="10000"/>
                                  </p:iterate>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1000"/>
                                        <p:tgtEl>
                                          <p:spTgt spid="3">
                                            <p:txEl>
                                              <p:pRg st="8" end="8"/>
                                            </p:txEl>
                                          </p:spTgt>
                                        </p:tgtEl>
                                      </p:cBhvr>
                                    </p:animEffect>
                                  </p:childTnLst>
                                </p:cTn>
                              </p:par>
                              <p:par>
                                <p:cTn id="20" presetID="10" presetClass="entr" presetSubtype="0" fill="hold" grpId="0" nodeType="withEffect">
                                  <p:stCondLst>
                                    <p:cond delay="1000"/>
                                  </p:stCondLst>
                                  <p:iterate type="wd">
                                    <p:tmPct val="10000"/>
                                  </p:iterate>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1000"/>
                                        <p:tgtEl>
                                          <p:spTgt spid="3">
                                            <p:txEl>
                                              <p:pRg st="10" end="10"/>
                                            </p:txEl>
                                          </p:spTgt>
                                        </p:tgtEl>
                                      </p:cBhvr>
                                    </p:animEffect>
                                  </p:childTnLst>
                                </p:cTn>
                              </p:par>
                              <p:par>
                                <p:cTn id="23" presetID="10" presetClass="entr" presetSubtype="0" fill="hold" grpId="0" nodeType="withEffect">
                                  <p:stCondLst>
                                    <p:cond delay="1000"/>
                                  </p:stCondLst>
                                  <p:iterate type="wd">
                                    <p:tmPct val="10000"/>
                                  </p:iterate>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fade">
                                      <p:cBhvr>
                                        <p:cTn id="25" dur="1000"/>
                                        <p:tgtEl>
                                          <p:spTgt spid="3">
                                            <p:txEl>
                                              <p:pRg st="12" end="12"/>
                                            </p:txEl>
                                          </p:spTgt>
                                        </p:tgtEl>
                                      </p:cBhvr>
                                    </p:animEffect>
                                  </p:childTnLst>
                                </p:cTn>
                              </p:par>
                              <p:par>
                                <p:cTn id="26" presetID="22" presetClass="entr" presetSubtype="8" fill="hold" grpId="0" nodeType="withEffect">
                                  <p:stCondLst>
                                    <p:cond delay="1000"/>
                                  </p:stCondLst>
                                  <p:childTnLst>
                                    <p:set>
                                      <p:cBhvr>
                                        <p:cTn id="27" dur="1" fill="hold">
                                          <p:stCondLst>
                                            <p:cond delay="0"/>
                                          </p:stCondLst>
                                        </p:cTn>
                                        <p:tgtEl>
                                          <p:spTgt spid="2"/>
                                        </p:tgtEl>
                                        <p:attrNameLst>
                                          <p:attrName>style.visibility</p:attrName>
                                        </p:attrNameLst>
                                      </p:cBhvr>
                                      <p:to>
                                        <p:strVal val="visible"/>
                                      </p:to>
                                    </p:set>
                                    <p:animEffect transition="in" filter="wipe(left)">
                                      <p:cBhvr>
                                        <p:cTn id="28"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429000" y="5638800"/>
            <a:ext cx="5232400" cy="979244"/>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580" indent="0">
              <a:buFont typeface="Arial" pitchFamily="34" charset="0"/>
              <a:buNone/>
            </a:pPr>
            <a:r>
              <a:rPr lang="en-US" sz="1400" i="1" dirty="0" smtClean="0"/>
              <a:t>This enhancement was developed under a grant from the U.S. Department of Education, Office of Special Education Programs (#H325N100017).  The contents do not necessarily represent the policy of the Teaching Research Institute or the US Department of Education, nor do they in any way constitute an endorsement by the funding agency . </a:t>
            </a:r>
            <a:endParaRPr lang="en-US" sz="14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3897885"/>
            <a:ext cx="1110230" cy="942462"/>
          </a:xfrm>
          <a:prstGeom prst="rect">
            <a:avLst/>
          </a:prstGeom>
        </p:spPr>
      </p:pic>
      <p:sp>
        <p:nvSpPr>
          <p:cNvPr id="8" name="Rectangle 7"/>
          <p:cNvSpPr/>
          <p:nvPr/>
        </p:nvSpPr>
        <p:spPr>
          <a:xfrm>
            <a:off x="2318770" y="5181600"/>
            <a:ext cx="6825230" cy="307777"/>
          </a:xfrm>
          <a:prstGeom prst="rect">
            <a:avLst/>
          </a:prstGeom>
        </p:spPr>
        <p:txBody>
          <a:bodyPr wrap="square">
            <a:spAutoFit/>
          </a:bodyPr>
          <a:lstStyle/>
          <a:p>
            <a:pPr algn="ctr"/>
            <a:r>
              <a:rPr lang="en-US" sz="1400" dirty="0"/>
              <a:t>Center on </a:t>
            </a:r>
            <a:r>
              <a:rPr lang="en-US" sz="1400" dirty="0" smtClean="0"/>
              <a:t>Early Learning | </a:t>
            </a:r>
            <a:r>
              <a:rPr lang="en-US" sz="1400" dirty="0"/>
              <a:t>The Teaching Research Institute | Western Oregon University</a:t>
            </a:r>
          </a:p>
        </p:txBody>
      </p:sp>
      <p:pic>
        <p:nvPicPr>
          <p:cNvPr id="9"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8680" y="2286000"/>
            <a:ext cx="6640178" cy="107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676400" y="3897885"/>
            <a:ext cx="5029200" cy="369332"/>
          </a:xfrm>
          <a:prstGeom prst="rect">
            <a:avLst/>
          </a:prstGeom>
          <a:noFill/>
        </p:spPr>
        <p:txBody>
          <a:bodyPr wrap="square" rtlCol="0">
            <a:spAutoFit/>
          </a:bodyPr>
          <a:lstStyle/>
          <a:p>
            <a:r>
              <a:rPr lang="en-US" dirty="0" smtClean="0"/>
              <a:t>For more information and resources go to:</a:t>
            </a:r>
          </a:p>
        </p:txBody>
      </p:sp>
      <p:sp>
        <p:nvSpPr>
          <p:cNvPr id="5" name="TextBox 4"/>
          <p:cNvSpPr txBox="1"/>
          <p:nvPr/>
        </p:nvSpPr>
        <p:spPr>
          <a:xfrm>
            <a:off x="1752600" y="4267217"/>
            <a:ext cx="4292600" cy="369332"/>
          </a:xfrm>
          <a:prstGeom prst="rect">
            <a:avLst/>
          </a:prstGeom>
          <a:noFill/>
        </p:spPr>
        <p:txBody>
          <a:bodyPr wrap="square" rtlCol="0">
            <a:spAutoFit/>
          </a:bodyPr>
          <a:lstStyle/>
          <a:p>
            <a:r>
              <a:rPr lang="en-US" dirty="0" smtClean="0">
                <a:hlinkClick r:id="rId5"/>
              </a:rPr>
              <a:t>Project PEPI Resources page.</a:t>
            </a:r>
            <a:endParaRPr lang="en-US" dirty="0"/>
          </a:p>
        </p:txBody>
      </p:sp>
    </p:spTree>
    <p:extLst>
      <p:ext uri="{BB962C8B-B14F-4D97-AF65-F5344CB8AC3E}">
        <p14:creationId xmlns:p14="http://schemas.microsoft.com/office/powerpoint/2010/main" val="2933685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180" y="516255"/>
            <a:ext cx="6111240" cy="548640"/>
          </a:xfrm>
        </p:spPr>
        <p:txBody>
          <a:bodyPr/>
          <a:lstStyle/>
          <a:p>
            <a:pPr algn="r"/>
            <a:r>
              <a:rPr lang="en-US" dirty="0" smtClean="0"/>
              <a:t>Universal Design for learning</a:t>
            </a:r>
            <a:endParaRPr lang="en-US" dirty="0"/>
          </a:p>
        </p:txBody>
      </p:sp>
      <p:sp>
        <p:nvSpPr>
          <p:cNvPr id="4" name="Content Placeholder 3"/>
          <p:cNvSpPr txBox="1">
            <a:spLocks noGrp="1"/>
          </p:cNvSpPr>
          <p:nvPr>
            <p:ph idx="1"/>
          </p:nvPr>
        </p:nvSpPr>
        <p:spPr>
          <a:xfrm>
            <a:off x="609600" y="1472148"/>
            <a:ext cx="8001000" cy="3785652"/>
          </a:xfrm>
          <a:prstGeom prst="rect">
            <a:avLst/>
          </a:prstGeom>
          <a:noFill/>
        </p:spPr>
        <p:txBody>
          <a:bodyPr wrap="square" rtlCol="0">
            <a:spAutoFit/>
          </a:bodyPr>
          <a:lstStyle/>
          <a:p>
            <a:pPr marL="115888" indent="-3175"/>
            <a:r>
              <a:rPr lang="en-US" sz="2000" b="0" dirty="0" smtClean="0"/>
              <a:t>Universal Design for Learning  (UDL) supports </a:t>
            </a:r>
            <a:r>
              <a:rPr lang="en-US" sz="2000" b="0" dirty="0"/>
              <a:t>practices that provide multiple and varied formats and technology to help ensure that all children have access including physical and structural access. </a:t>
            </a:r>
            <a:endParaRPr lang="en-US" sz="2000" b="0" dirty="0" smtClean="0"/>
          </a:p>
          <a:p>
            <a:pPr marL="115888" indent="-3175"/>
            <a:endParaRPr lang="en-US" sz="2000" b="0" dirty="0"/>
          </a:p>
          <a:p>
            <a:pPr marL="115888" indent="-3175"/>
            <a:r>
              <a:rPr lang="en-US" sz="2000" b="0" dirty="0"/>
              <a:t>The universal design of early learning </a:t>
            </a:r>
            <a:r>
              <a:rPr lang="en-US" sz="2000" b="0" dirty="0">
                <a:solidFill>
                  <a:srgbClr val="0070C0"/>
                </a:solidFill>
              </a:rPr>
              <a:t>“suggests that instead of creating a curriculum and then adapting it to meet the needs of individual children in the program, it is better to start off with an instructional design which provides learners with a variety of ways to access and process information and demonstrate what they have learned” (</a:t>
            </a:r>
            <a:r>
              <a:rPr lang="en-US" sz="2000" b="0" dirty="0" err="1">
                <a:solidFill>
                  <a:srgbClr val="0070C0"/>
                </a:solidFill>
              </a:rPr>
              <a:t>Blagojevic</a:t>
            </a:r>
            <a:r>
              <a:rPr lang="en-US" sz="2000" b="0" dirty="0">
                <a:solidFill>
                  <a:srgbClr val="0070C0"/>
                </a:solidFill>
              </a:rPr>
              <a:t>, </a:t>
            </a:r>
            <a:r>
              <a:rPr lang="en-US" sz="2000" b="0" dirty="0" err="1">
                <a:solidFill>
                  <a:srgbClr val="0070C0"/>
                </a:solidFill>
              </a:rPr>
              <a:t>Twomey</a:t>
            </a:r>
            <a:r>
              <a:rPr lang="en-US" sz="2000" b="0" dirty="0">
                <a:solidFill>
                  <a:srgbClr val="0070C0"/>
                </a:solidFill>
              </a:rPr>
              <a:t>, &amp; </a:t>
            </a:r>
            <a:r>
              <a:rPr lang="en-US" sz="2000" b="0" dirty="0" err="1">
                <a:solidFill>
                  <a:srgbClr val="0070C0"/>
                </a:solidFill>
              </a:rPr>
              <a:t>Labas</a:t>
            </a:r>
            <a:r>
              <a:rPr lang="en-US" sz="2000" b="0" dirty="0">
                <a:solidFill>
                  <a:srgbClr val="0070C0"/>
                </a:solidFill>
              </a:rPr>
              <a:t> 2002).</a:t>
            </a:r>
          </a:p>
          <a:p>
            <a:pPr marL="115888" indent="-3175"/>
            <a:endParaRPr lang="en-US" sz="2000" b="0" dirty="0" smtClean="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304800"/>
            <a:ext cx="828675"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733800" y="5257800"/>
            <a:ext cx="5105400" cy="646331"/>
          </a:xfrm>
          <a:prstGeom prst="rect">
            <a:avLst/>
          </a:prstGeom>
          <a:noFill/>
        </p:spPr>
        <p:txBody>
          <a:bodyPr wrap="square" rtlCol="0">
            <a:spAutoFit/>
          </a:bodyPr>
          <a:lstStyle/>
          <a:p>
            <a:r>
              <a:rPr lang="en-US" dirty="0" smtClean="0"/>
              <a:t>Resources:</a:t>
            </a:r>
          </a:p>
          <a:p>
            <a:r>
              <a:rPr lang="en-US" dirty="0" smtClean="0">
                <a:hlinkClick r:id="rId4"/>
              </a:rPr>
              <a:t>The Universal Design of Early Education</a:t>
            </a:r>
            <a:endParaRPr lang="en-US" dirty="0"/>
          </a:p>
        </p:txBody>
      </p:sp>
      <p:sp>
        <p:nvSpPr>
          <p:cNvPr id="6" name="TextBox 5"/>
          <p:cNvSpPr txBox="1"/>
          <p:nvPr/>
        </p:nvSpPr>
        <p:spPr>
          <a:xfrm>
            <a:off x="3733800" y="6019800"/>
            <a:ext cx="5181600" cy="369332"/>
          </a:xfrm>
          <a:prstGeom prst="rect">
            <a:avLst/>
          </a:prstGeom>
          <a:noFill/>
        </p:spPr>
        <p:txBody>
          <a:bodyPr wrap="square" rtlCol="0">
            <a:spAutoFit/>
          </a:bodyPr>
          <a:lstStyle/>
          <a:p>
            <a:r>
              <a:rPr lang="en-US" dirty="0" smtClean="0">
                <a:hlinkClick r:id="rId5"/>
              </a:rPr>
              <a:t>National Center on Universal Design for Learning</a:t>
            </a:r>
            <a:endParaRPr lang="en-US" dirty="0"/>
          </a:p>
        </p:txBody>
      </p:sp>
    </p:spTree>
    <p:extLst>
      <p:ext uri="{BB962C8B-B14F-4D97-AF65-F5344CB8AC3E}">
        <p14:creationId xmlns:p14="http://schemas.microsoft.com/office/powerpoint/2010/main" val="133025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953000"/>
            <a:ext cx="9144000" cy="213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304800"/>
            <a:ext cx="8915400" cy="1143000"/>
          </a:xfrm>
        </p:spPr>
        <p:txBody>
          <a:bodyPr>
            <a:normAutofit/>
          </a:bodyPr>
          <a:lstStyle/>
          <a:p>
            <a:r>
              <a:rPr lang="en-US" kern="1100" spc="-100" dirty="0"/>
              <a:t>What is </a:t>
            </a:r>
            <a:r>
              <a:rPr lang="en-US" kern="1100" spc="-100" dirty="0" smtClean="0"/>
              <a:t>Integrated </a:t>
            </a:r>
            <a:r>
              <a:rPr lang="en-US" kern="1100" spc="-100" dirty="0"/>
              <a:t>D</a:t>
            </a:r>
            <a:r>
              <a:rPr lang="en-US" kern="1100" spc="-100" dirty="0" smtClean="0"/>
              <a:t>elivery </a:t>
            </a:r>
            <a:r>
              <a:rPr lang="en-US" kern="1100" spc="-100" dirty="0"/>
              <a:t>of </a:t>
            </a:r>
            <a:r>
              <a:rPr lang="en-US" kern="1100" spc="-100" dirty="0" smtClean="0"/>
              <a:t>Related </a:t>
            </a:r>
            <a:r>
              <a:rPr lang="en-US" kern="1100" spc="-100" dirty="0"/>
              <a:t>S</a:t>
            </a:r>
            <a:r>
              <a:rPr lang="en-US" kern="1100" spc="-100" dirty="0" smtClean="0"/>
              <a:t>ervices? </a:t>
            </a:r>
            <a:endParaRPr lang="en-US" kern="1100" spc="-100" dirty="0"/>
          </a:p>
        </p:txBody>
      </p:sp>
      <p:sp>
        <p:nvSpPr>
          <p:cNvPr id="3" name="Content Placeholder 2"/>
          <p:cNvSpPr>
            <a:spLocks noGrp="1"/>
          </p:cNvSpPr>
          <p:nvPr>
            <p:ph idx="1"/>
          </p:nvPr>
        </p:nvSpPr>
        <p:spPr>
          <a:xfrm>
            <a:off x="457200" y="1447800"/>
            <a:ext cx="8382000" cy="1295400"/>
          </a:xfrm>
        </p:spPr>
        <p:txBody>
          <a:bodyPr>
            <a:normAutofit/>
          </a:bodyPr>
          <a:lstStyle/>
          <a:p>
            <a:pPr marL="0" indent="0">
              <a:spcAft>
                <a:spcPts val="1200"/>
              </a:spcAft>
            </a:pPr>
            <a:r>
              <a:rPr lang="en-US" sz="2200" b="0" dirty="0" smtClean="0"/>
              <a:t>Related services provided as a part of the day to day instructional design of the child care program and delivered </a:t>
            </a:r>
            <a:r>
              <a:rPr lang="en-US" sz="2200" b="0" u="sng" dirty="0" smtClean="0"/>
              <a:t>within</a:t>
            </a:r>
            <a:r>
              <a:rPr lang="en-US" sz="2200" b="0" dirty="0" smtClean="0"/>
              <a:t> the regular classroom setting rather than in isolation. </a:t>
            </a:r>
          </a:p>
          <a:p>
            <a:pPr marL="1025525">
              <a:spcAft>
                <a:spcPts val="1200"/>
              </a:spcAft>
              <a:buFont typeface="Arial" panose="020B0604020202020204" pitchFamily="34" charset="0"/>
              <a:buChar char="•"/>
            </a:pPr>
            <a:endParaRPr lang="en-US" sz="2200" b="0" dirty="0" smtClean="0"/>
          </a:p>
          <a:p>
            <a:pPr marL="1995488" indent="0">
              <a:buNone/>
            </a:pPr>
            <a:endParaRPr lang="en-US" sz="2400" b="0" dirty="0" smtClean="0"/>
          </a:p>
        </p:txBody>
      </p:sp>
      <p:sp>
        <p:nvSpPr>
          <p:cNvPr id="5" name="Rectangle 4"/>
          <p:cNvSpPr/>
          <p:nvPr/>
        </p:nvSpPr>
        <p:spPr>
          <a:xfrm>
            <a:off x="1143000" y="2971800"/>
            <a:ext cx="7524108" cy="2616101"/>
          </a:xfrm>
          <a:prstGeom prst="rect">
            <a:avLst/>
          </a:prstGeom>
        </p:spPr>
        <p:txBody>
          <a:bodyPr wrap="square">
            <a:spAutoFit/>
          </a:bodyPr>
          <a:lstStyle/>
          <a:p>
            <a:pPr marL="339725" indent="-339725">
              <a:spcAft>
                <a:spcPts val="1200"/>
              </a:spcAft>
              <a:buFont typeface="Arial" panose="020B0604020202020204" pitchFamily="34" charset="0"/>
              <a:buChar char="•"/>
            </a:pPr>
            <a:r>
              <a:rPr lang="en-US" dirty="0"/>
              <a:t>Targeted skills are woven into the child’s daily schedule as functional skills within naturally occurring activities</a:t>
            </a:r>
          </a:p>
          <a:p>
            <a:pPr marL="339725" indent="-339725">
              <a:spcAft>
                <a:spcPts val="1200"/>
              </a:spcAft>
              <a:buFont typeface="Arial" panose="020B0604020202020204" pitchFamily="34" charset="0"/>
              <a:buChar char="•"/>
            </a:pPr>
            <a:r>
              <a:rPr lang="en-US" dirty="0"/>
              <a:t>Early childhood educators work side-by side with the related service providers and learn to embed the instructional techniques into every part of the child’s day.</a:t>
            </a:r>
          </a:p>
          <a:p>
            <a:pPr marL="339725" indent="-339725">
              <a:spcAft>
                <a:spcPts val="1200"/>
              </a:spcAft>
              <a:buFont typeface="Arial" panose="020B0604020202020204" pitchFamily="34" charset="0"/>
              <a:buChar char="•"/>
            </a:pPr>
            <a:r>
              <a:rPr lang="en-US" dirty="0"/>
              <a:t>Instruction is embedded into every part of the child’s day. Services are delivered in an integrated manner, maximizing the sharing of knowledge and methods across disciplines.</a:t>
            </a:r>
          </a:p>
        </p:txBody>
      </p:sp>
    </p:spTree>
    <p:extLst>
      <p:ext uri="{BB962C8B-B14F-4D97-AF65-F5344CB8AC3E}">
        <p14:creationId xmlns:p14="http://schemas.microsoft.com/office/powerpoint/2010/main" val="76579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725630"/>
            <a:ext cx="9144000"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6000" y="3733800"/>
            <a:ext cx="4446270" cy="548640"/>
          </a:xfrm>
        </p:spPr>
        <p:txBody>
          <a:bodyPr/>
          <a:lstStyle/>
          <a:p>
            <a:r>
              <a:rPr lang="en-US" dirty="0" smtClean="0">
                <a:solidFill>
                  <a:schemeClr val="accent2">
                    <a:lumMod val="50000"/>
                  </a:schemeClr>
                </a:solidFill>
              </a:rPr>
              <a:t>What are </a:t>
            </a:r>
            <a:br>
              <a:rPr lang="en-US" dirty="0" smtClean="0">
                <a:solidFill>
                  <a:schemeClr val="accent2">
                    <a:lumMod val="50000"/>
                  </a:schemeClr>
                </a:solidFill>
              </a:rPr>
            </a:br>
            <a:r>
              <a:rPr lang="en-US" dirty="0" smtClean="0">
                <a:solidFill>
                  <a:schemeClr val="accent2">
                    <a:lumMod val="50000"/>
                  </a:schemeClr>
                </a:solidFill>
              </a:rPr>
              <a:t>Related </a:t>
            </a:r>
            <a:br>
              <a:rPr lang="en-US" dirty="0" smtClean="0">
                <a:solidFill>
                  <a:schemeClr val="accent2">
                    <a:lumMod val="50000"/>
                  </a:schemeClr>
                </a:solidFill>
              </a:rPr>
            </a:br>
            <a:r>
              <a:rPr lang="en-US" dirty="0" smtClean="0">
                <a:solidFill>
                  <a:schemeClr val="accent2">
                    <a:lumMod val="50000"/>
                  </a:schemeClr>
                </a:solidFill>
              </a:rPr>
              <a:t>Services?</a:t>
            </a:r>
            <a:endParaRPr lang="en-US" dirty="0">
              <a:solidFill>
                <a:schemeClr val="accent2">
                  <a:lumMod val="50000"/>
                </a:schemeClr>
              </a:solidFill>
            </a:endParaRPr>
          </a:p>
        </p:txBody>
      </p:sp>
      <p:sp>
        <p:nvSpPr>
          <p:cNvPr id="4" name="TextBox 3"/>
          <p:cNvSpPr txBox="1"/>
          <p:nvPr/>
        </p:nvSpPr>
        <p:spPr>
          <a:xfrm>
            <a:off x="421060" y="228600"/>
            <a:ext cx="8458200" cy="830997"/>
          </a:xfrm>
          <a:prstGeom prst="rect">
            <a:avLst/>
          </a:prstGeom>
          <a:noFill/>
        </p:spPr>
        <p:txBody>
          <a:bodyPr wrap="square" rtlCol="0">
            <a:spAutoFit/>
          </a:bodyPr>
          <a:lstStyle/>
          <a:p>
            <a:r>
              <a:rPr lang="en-US" sz="1600" dirty="0" smtClean="0">
                <a:solidFill>
                  <a:prstClr val="black"/>
                </a:solidFill>
              </a:rPr>
              <a:t>Related services are those supports for children with special needs that may be provided by people with specific training.  Within the Individuals with Disabilities Education Act (</a:t>
            </a:r>
            <a:r>
              <a:rPr lang="en-US" sz="1600" i="1" dirty="0" smtClean="0">
                <a:solidFill>
                  <a:prstClr val="black"/>
                </a:solidFill>
              </a:rPr>
              <a:t>IDEA)</a:t>
            </a:r>
            <a:r>
              <a:rPr lang="en-US" sz="1600" dirty="0" smtClean="0">
                <a:solidFill>
                  <a:prstClr val="black"/>
                </a:solidFill>
              </a:rPr>
              <a:t> </a:t>
            </a:r>
            <a:r>
              <a:rPr lang="en-US" sz="1600" dirty="0">
                <a:solidFill>
                  <a:prstClr val="black"/>
                </a:solidFill>
              </a:rPr>
              <a:t>there are many related </a:t>
            </a:r>
            <a:r>
              <a:rPr lang="en-US" sz="1600" dirty="0" smtClean="0">
                <a:solidFill>
                  <a:prstClr val="black"/>
                </a:solidFill>
              </a:rPr>
              <a:t>services representing </a:t>
            </a:r>
            <a:r>
              <a:rPr lang="en-US" sz="1600" dirty="0">
                <a:solidFill>
                  <a:prstClr val="black"/>
                </a:solidFill>
              </a:rPr>
              <a:t>different </a:t>
            </a:r>
            <a:r>
              <a:rPr lang="en-US" sz="1600" dirty="0" smtClean="0">
                <a:solidFill>
                  <a:prstClr val="black"/>
                </a:solidFill>
              </a:rPr>
              <a:t>disciplines, </a:t>
            </a:r>
            <a:r>
              <a:rPr lang="en-US" sz="1600" dirty="0">
                <a:solidFill>
                  <a:prstClr val="black"/>
                </a:solidFill>
              </a:rPr>
              <a:t>including</a:t>
            </a:r>
            <a:r>
              <a:rPr lang="en-US" sz="1600" dirty="0" smtClean="0">
                <a:solidFill>
                  <a:prstClr val="black"/>
                </a:solidFill>
              </a:rPr>
              <a:t>: </a:t>
            </a:r>
            <a:endParaRPr lang="en-US" sz="1600" dirty="0"/>
          </a:p>
        </p:txBody>
      </p:sp>
      <p:sp>
        <p:nvSpPr>
          <p:cNvPr id="9" name="Oval 8">
            <a:hlinkClick r:id="rId3" action="ppaction://hlinksldjump"/>
          </p:cNvPr>
          <p:cNvSpPr/>
          <p:nvPr/>
        </p:nvSpPr>
        <p:spPr>
          <a:xfrm>
            <a:off x="381000" y="1905000"/>
            <a:ext cx="1752600" cy="1447800"/>
          </a:xfrm>
          <a:prstGeom prst="ellipse">
            <a:avLst/>
          </a:prstGeom>
          <a:solidFill>
            <a:schemeClr val="accent6">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1550" b="1" dirty="0" smtClean="0"/>
              <a:t>Transportation</a:t>
            </a:r>
            <a:endParaRPr lang="en-US" sz="1550" b="1" dirty="0"/>
          </a:p>
        </p:txBody>
      </p:sp>
      <p:sp>
        <p:nvSpPr>
          <p:cNvPr id="11" name="Oval 10">
            <a:hlinkClick r:id="rId4" action="ppaction://hlinksldjump"/>
          </p:cNvPr>
          <p:cNvSpPr/>
          <p:nvPr/>
        </p:nvSpPr>
        <p:spPr>
          <a:xfrm>
            <a:off x="3086100" y="1143000"/>
            <a:ext cx="1828800" cy="1524000"/>
          </a:xfrm>
          <a:prstGeom prst="ellipse">
            <a:avLst/>
          </a:prstGeom>
          <a:solidFill>
            <a:schemeClr val="accent4">
              <a:lumMod val="75000"/>
            </a:schemeClr>
          </a:solidFill>
        </p:spPr>
        <p:style>
          <a:lnRef idx="0">
            <a:schemeClr val="accent4"/>
          </a:lnRef>
          <a:fillRef idx="3">
            <a:schemeClr val="accent4"/>
          </a:fillRef>
          <a:effectRef idx="3">
            <a:schemeClr val="accent4"/>
          </a:effectRef>
          <a:fontRef idx="minor">
            <a:schemeClr val="lt1"/>
          </a:fontRef>
        </p:style>
        <p:txBody>
          <a:bodyPr lIns="0" rIns="0" rtlCol="0" anchor="ctr">
            <a:normAutofit/>
          </a:bodyPr>
          <a:lstStyle/>
          <a:p>
            <a:pPr algn="ctr"/>
            <a:r>
              <a:rPr lang="en-US" sz="1600" b="1" dirty="0"/>
              <a:t>Audiology</a:t>
            </a:r>
          </a:p>
        </p:txBody>
      </p:sp>
      <p:sp>
        <p:nvSpPr>
          <p:cNvPr id="13" name="Oval 12">
            <a:hlinkClick r:id="rId5" action="ppaction://hlinksldjump"/>
          </p:cNvPr>
          <p:cNvSpPr/>
          <p:nvPr/>
        </p:nvSpPr>
        <p:spPr>
          <a:xfrm>
            <a:off x="4650160" y="1066800"/>
            <a:ext cx="1676400" cy="1447800"/>
          </a:xfrm>
          <a:prstGeom prst="ellipse">
            <a:avLst/>
          </a:prstGeom>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US" sz="1600" b="1" dirty="0"/>
              <a:t>Early Identification</a:t>
            </a:r>
          </a:p>
        </p:txBody>
      </p:sp>
      <p:sp>
        <p:nvSpPr>
          <p:cNvPr id="14" name="Oval 13">
            <a:hlinkClick r:id="rId6" action="ppaction://hlinksldjump"/>
          </p:cNvPr>
          <p:cNvSpPr/>
          <p:nvPr/>
        </p:nvSpPr>
        <p:spPr>
          <a:xfrm>
            <a:off x="6248400" y="1268857"/>
            <a:ext cx="1676400" cy="1447800"/>
          </a:xfrm>
          <a:prstGeom prst="ellipse">
            <a:avLst/>
          </a:prstGeom>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en-US" sz="1600" b="1" dirty="0"/>
              <a:t>Interpreting Services</a:t>
            </a:r>
          </a:p>
        </p:txBody>
      </p:sp>
      <p:sp>
        <p:nvSpPr>
          <p:cNvPr id="16" name="Oval 15">
            <a:hlinkClick r:id="rId7" action="ppaction://hlinksldjump"/>
          </p:cNvPr>
          <p:cNvSpPr/>
          <p:nvPr/>
        </p:nvSpPr>
        <p:spPr>
          <a:xfrm>
            <a:off x="6629400" y="4343400"/>
            <a:ext cx="1676400" cy="1447800"/>
          </a:xfrm>
          <a:prstGeom prst="ellipse">
            <a:avLst/>
          </a:prstGeom>
          <a:solidFill>
            <a:schemeClr val="bg2">
              <a:lumMod val="25000"/>
            </a:schemeClr>
          </a:solidFill>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US" sz="1600" b="1" dirty="0" smtClean="0"/>
              <a:t>Occupational Therapy</a:t>
            </a:r>
            <a:endParaRPr lang="en-US" sz="1600" b="1" dirty="0"/>
          </a:p>
        </p:txBody>
      </p:sp>
      <p:sp>
        <p:nvSpPr>
          <p:cNvPr id="18" name="Oval 17">
            <a:hlinkClick r:id="rId8" action="ppaction://hlinksldjump"/>
          </p:cNvPr>
          <p:cNvSpPr/>
          <p:nvPr/>
        </p:nvSpPr>
        <p:spPr>
          <a:xfrm>
            <a:off x="7086600" y="3276600"/>
            <a:ext cx="1676400" cy="1447800"/>
          </a:xfrm>
          <a:prstGeom prst="ellipse">
            <a:avLst/>
          </a:prstGeom>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1600" b="1" dirty="0" smtClean="0"/>
              <a:t>Orientation &amp; Mobility</a:t>
            </a:r>
            <a:endParaRPr lang="en-US" sz="1600" b="1" dirty="0"/>
          </a:p>
        </p:txBody>
      </p:sp>
      <p:sp>
        <p:nvSpPr>
          <p:cNvPr id="17" name="Oval 16">
            <a:hlinkClick r:id="rId9" action="ppaction://hlinksldjump"/>
          </p:cNvPr>
          <p:cNvSpPr/>
          <p:nvPr/>
        </p:nvSpPr>
        <p:spPr>
          <a:xfrm>
            <a:off x="1981200" y="4724400"/>
            <a:ext cx="1676400" cy="1447800"/>
          </a:xfrm>
          <a:prstGeom prst="ellipse">
            <a:avLst/>
          </a:prstGeom>
          <a:solidFill>
            <a:schemeClr val="accent2">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1600" b="1" dirty="0" smtClean="0"/>
              <a:t>Psychological Services</a:t>
            </a:r>
            <a:endParaRPr lang="en-US" sz="1600" b="1" dirty="0"/>
          </a:p>
        </p:txBody>
      </p:sp>
      <p:sp>
        <p:nvSpPr>
          <p:cNvPr id="19" name="Oval 18">
            <a:hlinkClick r:id="rId10" action="ppaction://hlinksldjump"/>
          </p:cNvPr>
          <p:cNvSpPr/>
          <p:nvPr/>
        </p:nvSpPr>
        <p:spPr>
          <a:xfrm>
            <a:off x="3505200" y="4648200"/>
            <a:ext cx="1676400" cy="1447800"/>
          </a:xfrm>
          <a:prstGeom prst="ellipse">
            <a:avLst/>
          </a:prstGeom>
          <a:solidFill>
            <a:schemeClr val="accent4">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1600" b="1" dirty="0" smtClean="0"/>
              <a:t>Physical Therapy</a:t>
            </a:r>
            <a:endParaRPr lang="en-US" sz="1600" b="1" dirty="0"/>
          </a:p>
        </p:txBody>
      </p:sp>
      <p:sp>
        <p:nvSpPr>
          <p:cNvPr id="20" name="Oval 19">
            <a:hlinkClick r:id="rId11" action="ppaction://hlinksldjump"/>
          </p:cNvPr>
          <p:cNvSpPr/>
          <p:nvPr/>
        </p:nvSpPr>
        <p:spPr>
          <a:xfrm>
            <a:off x="5078250" y="4724400"/>
            <a:ext cx="1676400" cy="1447800"/>
          </a:xfrm>
          <a:prstGeom prst="ellipse">
            <a:avLst/>
          </a:prstGeom>
          <a:solidFill>
            <a:schemeClr val="accent5">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1600" b="1" dirty="0" smtClean="0"/>
              <a:t>Parent Counseling</a:t>
            </a:r>
            <a:endParaRPr lang="en-US" sz="1600" b="1" dirty="0"/>
          </a:p>
        </p:txBody>
      </p:sp>
      <p:sp>
        <p:nvSpPr>
          <p:cNvPr id="21" name="Oval 20">
            <a:hlinkClick r:id="rId12" action="ppaction://hlinksldjump"/>
          </p:cNvPr>
          <p:cNvSpPr/>
          <p:nvPr/>
        </p:nvSpPr>
        <p:spPr>
          <a:xfrm>
            <a:off x="535540" y="4267200"/>
            <a:ext cx="1676400" cy="1447800"/>
          </a:xfrm>
          <a:prstGeom prst="ellipse">
            <a:avLst/>
          </a:prstGeom>
          <a:solidFill>
            <a:schemeClr val="accent3">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1600" b="1" dirty="0" smtClean="0"/>
              <a:t>Social Work Services</a:t>
            </a:r>
            <a:endParaRPr lang="en-US" sz="1600" b="1" dirty="0"/>
          </a:p>
        </p:txBody>
      </p:sp>
      <p:sp>
        <p:nvSpPr>
          <p:cNvPr id="22" name="Oval 21">
            <a:hlinkClick r:id="rId13" action="ppaction://hlinksldjump"/>
          </p:cNvPr>
          <p:cNvSpPr/>
          <p:nvPr/>
        </p:nvSpPr>
        <p:spPr>
          <a:xfrm>
            <a:off x="304800" y="3048000"/>
            <a:ext cx="1676400" cy="1447800"/>
          </a:xfrm>
          <a:prstGeom prst="ellipse">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1600" b="1" dirty="0" smtClean="0"/>
              <a:t>Speech Language Pathology</a:t>
            </a:r>
            <a:endParaRPr lang="en-US" sz="1600" b="1" dirty="0"/>
          </a:p>
        </p:txBody>
      </p:sp>
      <p:sp>
        <p:nvSpPr>
          <p:cNvPr id="23" name="Oval 22">
            <a:hlinkClick r:id="rId14" action="ppaction://hlinksldjump"/>
          </p:cNvPr>
          <p:cNvSpPr/>
          <p:nvPr/>
        </p:nvSpPr>
        <p:spPr>
          <a:xfrm>
            <a:off x="1600200" y="1066800"/>
            <a:ext cx="1676400" cy="1447800"/>
          </a:xfrm>
          <a:prstGeom prst="ellipse">
            <a:avLst/>
          </a:prstGeom>
          <a:solidFill>
            <a:srgbClr val="800000"/>
          </a:solid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US" sz="1600" b="1" dirty="0" smtClean="0"/>
              <a:t>Assistive Technology</a:t>
            </a:r>
            <a:endParaRPr lang="en-US" sz="1600" b="1" dirty="0"/>
          </a:p>
        </p:txBody>
      </p:sp>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078249" y="3344238"/>
            <a:ext cx="1601023" cy="1079645"/>
          </a:xfrm>
          <a:prstGeom prst="rect">
            <a:avLst/>
          </a:prstGeom>
        </p:spPr>
      </p:pic>
      <p:sp>
        <p:nvSpPr>
          <p:cNvPr id="15" name="Oval 14">
            <a:hlinkClick r:id="rId16" action="ppaction://hlinksldjump"/>
          </p:cNvPr>
          <p:cNvSpPr/>
          <p:nvPr/>
        </p:nvSpPr>
        <p:spPr>
          <a:xfrm>
            <a:off x="7246211" y="2209800"/>
            <a:ext cx="1669189" cy="1447800"/>
          </a:xfrm>
          <a:prstGeom prst="ellipse">
            <a:avLst/>
          </a:prstGeom>
          <a:solidFill>
            <a:schemeClr val="accent1">
              <a:lumMod val="75000"/>
            </a:schemeClr>
          </a:solidFill>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en-US" sz="1600" b="1" dirty="0"/>
              <a:t>Medical Services &amp; Nursing</a:t>
            </a:r>
          </a:p>
          <a:p>
            <a:pPr algn="ctr"/>
            <a:endParaRPr lang="en-US" sz="1600" b="1" dirty="0"/>
          </a:p>
        </p:txBody>
      </p:sp>
      <p:sp>
        <p:nvSpPr>
          <p:cNvPr id="3" name="TextBox 2"/>
          <p:cNvSpPr txBox="1"/>
          <p:nvPr/>
        </p:nvSpPr>
        <p:spPr>
          <a:xfrm>
            <a:off x="1676400" y="6324600"/>
            <a:ext cx="7010400" cy="369332"/>
          </a:xfrm>
          <a:prstGeom prst="rect">
            <a:avLst/>
          </a:prstGeom>
          <a:noFill/>
        </p:spPr>
        <p:txBody>
          <a:bodyPr wrap="square" rtlCol="0">
            <a:spAutoFit/>
          </a:bodyPr>
          <a:lstStyle/>
          <a:p>
            <a:r>
              <a:rPr lang="en-US" dirty="0" smtClean="0">
                <a:solidFill>
                  <a:srgbClr val="000099"/>
                </a:solidFill>
              </a:rPr>
              <a:t>Click space bar to skip related services and  continue with PowerPoint</a:t>
            </a:r>
            <a:endParaRPr lang="en-US" dirty="0">
              <a:solidFill>
                <a:srgbClr val="000099"/>
              </a:solidFill>
            </a:endParaRPr>
          </a:p>
        </p:txBody>
      </p:sp>
    </p:spTree>
    <p:extLst>
      <p:ext uri="{BB962C8B-B14F-4D97-AF65-F5344CB8AC3E}">
        <p14:creationId xmlns:p14="http://schemas.microsoft.com/office/powerpoint/2010/main" val="139271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2.77778E-6 3.37497E-6 C -0.00712 -0.00741 -0.01163 -0.02013 -0.02066 -0.02406 C -0.02812 -0.03354 -0.03663 -0.04187 -0.04687 -0.04534 C -0.05468 -0.05529 -0.046 -0.04557 -0.05764 -0.05251 C -0.06267 -0.05575 -0.06753 -0.0613 -0.07222 -0.065 C -0.07968 -0.07079 -0.08732 -0.07356 -0.09462 -0.07888 C -0.09791 -0.08143 -0.10225 -0.08351 -0.10538 -0.08629 C -0.10764 -0.08814 -0.10902 -0.09091 -0.11111 -0.09276 C -0.11527 -0.09623 -0.12135 -0.09623 -0.12604 -0.09878 C -0.13455 -0.10387 -0.14357 -0.1078 -0.15225 -0.11243 C -0.15937 -0.11659 -0.17066 -0.11728 -0.17864 -0.12006 C -0.19896 -0.127 -0.21909 -0.13648 -0.2401 -0.1388 C -0.24635 -0.13995 -0.25087 -0.1418 -0.25659 -0.14527 C -0.25798 -0.14597 -0.2592 -0.14689 -0.26059 -0.14759 C -0.2625 -0.14874 -0.26649 -0.15013 -0.26649 -0.1499 C -0.27291 -0.15568 -0.26493 -0.14921 -0.27413 -0.15383 C -0.27517 -0.15429 -0.27604 -0.15568 -0.27708 -0.15638 C -0.2783 -0.1573 -0.27968 -0.15823 -0.28107 -0.15892 C -0.28559 -0.16077 -0.2901 -0.1617 -0.29462 -0.16401 C -0.2967 -0.16771 -0.29531 -0.16771 -0.29757 -0.16771 " pathEditMode="relative" rAng="0" ptsTypes="fffffffffffffffffffA">
                                      <p:cBhvr>
                                        <p:cTn id="6" dur="1000" fill="hold"/>
                                        <p:tgtEl>
                                          <p:spTgt spid="7"/>
                                        </p:tgtEl>
                                        <p:attrNameLst>
                                          <p:attrName>ppt_x</p:attrName>
                                          <p:attrName>ppt_y</p:attrName>
                                        </p:attrNameLst>
                                      </p:cBhvr>
                                      <p:rCtr x="-14878" y="-839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extBox 10"/>
          <p:cNvSpPr txBox="1"/>
          <p:nvPr/>
        </p:nvSpPr>
        <p:spPr>
          <a:xfrm>
            <a:off x="2286000" y="1659047"/>
            <a:ext cx="6705600" cy="3370153"/>
          </a:xfrm>
          <a:prstGeom prst="rect">
            <a:avLst/>
          </a:prstGeom>
          <a:noFill/>
        </p:spPr>
        <p:txBody>
          <a:bodyPr wrap="square" rtlCol="0">
            <a:spAutoFit/>
          </a:bodyPr>
          <a:lstStyle/>
          <a:p>
            <a:r>
              <a:rPr lang="en-US" sz="1600" b="1" u="sng" dirty="0"/>
              <a:t>Assistive Technology (AT) services</a:t>
            </a:r>
            <a:r>
              <a:rPr lang="en-US" sz="1600" dirty="0"/>
              <a:t> enable infants and young children with disabilities or developmental delay to participate fully in typical early childhood settings and in daily routines and activities by facilitating the child’s mobility, communication and other primary life </a:t>
            </a:r>
            <a:r>
              <a:rPr lang="en-US" sz="1600" dirty="0" smtClean="0"/>
              <a:t>functions.  </a:t>
            </a:r>
            <a:r>
              <a:rPr lang="en-US" sz="1600" dirty="0"/>
              <a:t>Services include selecting, designing, fitting, adapting, maintaining, repairing, or replacing AT devices. Other services include instructing and/or assisting a child with disabilities and the child’s family and professionals involved in the child’s care and development. </a:t>
            </a:r>
            <a:endParaRPr lang="en-US" sz="1600" dirty="0" smtClean="0"/>
          </a:p>
          <a:p>
            <a:pPr>
              <a:spcBef>
                <a:spcPts val="600"/>
              </a:spcBef>
            </a:pPr>
            <a:r>
              <a:rPr lang="en-US" sz="1600" dirty="0" smtClean="0"/>
              <a:t>An AT device </a:t>
            </a:r>
            <a:r>
              <a:rPr lang="en-US" sz="1600" dirty="0"/>
              <a:t>means any item, piece of equipment or product system that is used to maintain or improve the development of children with disabilities. These devices can be relatively simple and inexpensive such as bath seats or easy to hold spoons to complex communication devices and power wheelchairs that are often labeled “high tech”.</a:t>
            </a:r>
          </a:p>
        </p:txBody>
      </p:sp>
      <p:sp>
        <p:nvSpPr>
          <p:cNvPr id="12" name="TextBox 11"/>
          <p:cNvSpPr txBox="1"/>
          <p:nvPr/>
        </p:nvSpPr>
        <p:spPr>
          <a:xfrm>
            <a:off x="2209801" y="801469"/>
            <a:ext cx="5257800" cy="646331"/>
          </a:xfrm>
          <a:prstGeom prst="rect">
            <a:avLst/>
          </a:prstGeom>
          <a:noFill/>
        </p:spPr>
        <p:txBody>
          <a:bodyPr wrap="square" rtlCol="0">
            <a:spAutoFit/>
          </a:bodyPr>
          <a:lstStyle/>
          <a:p>
            <a:r>
              <a:rPr lang="en-US" dirty="0" smtClean="0">
                <a:hlinkClick r:id="rId2" action="ppaction://hlinksldjump"/>
              </a:rPr>
              <a:t>Return </a:t>
            </a:r>
            <a:r>
              <a:rPr lang="en-US" dirty="0" smtClean="0"/>
              <a:t>to Related Services </a:t>
            </a:r>
            <a:r>
              <a:rPr lang="en-US" dirty="0" smtClean="0"/>
              <a:t>page or </a:t>
            </a:r>
          </a:p>
          <a:p>
            <a:r>
              <a:rPr lang="en-US" dirty="0" smtClean="0"/>
              <a:t>click space bar to see more r</a:t>
            </a:r>
            <a:r>
              <a:rPr lang="en-US" dirty="0" smtClean="0"/>
              <a:t>elated services</a:t>
            </a:r>
            <a:endParaRPr lang="en-US" dirty="0"/>
          </a:p>
        </p:txBody>
      </p:sp>
      <p:sp>
        <p:nvSpPr>
          <p:cNvPr id="13" name="Oval 12"/>
          <p:cNvSpPr/>
          <p:nvPr/>
        </p:nvSpPr>
        <p:spPr>
          <a:xfrm>
            <a:off x="304800" y="2240973"/>
            <a:ext cx="1905000" cy="1645227"/>
          </a:xfrm>
          <a:prstGeom prst="ellipse">
            <a:avLst/>
          </a:prstGeom>
          <a:solidFill>
            <a:srgbClr val="800000"/>
          </a:solid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US" sz="2000" b="1" dirty="0" smtClean="0"/>
              <a:t>Assistive Technology</a:t>
            </a:r>
            <a:endParaRPr lang="en-US" sz="2000" b="1" dirty="0"/>
          </a:p>
        </p:txBody>
      </p:sp>
      <p:sp>
        <p:nvSpPr>
          <p:cNvPr id="14"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Assistive Technology Services</a:t>
            </a:r>
          </a:p>
        </p:txBody>
      </p:sp>
    </p:spTree>
    <p:extLst>
      <p:ext uri="{BB962C8B-B14F-4D97-AF65-F5344CB8AC3E}">
        <p14:creationId xmlns:p14="http://schemas.microsoft.com/office/powerpoint/2010/main" val="12419575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Oval 4"/>
          <p:cNvSpPr/>
          <p:nvPr/>
        </p:nvSpPr>
        <p:spPr>
          <a:xfrm>
            <a:off x="763712" y="2456653"/>
            <a:ext cx="1828800" cy="1678969"/>
          </a:xfrm>
          <a:prstGeom prst="ellipse">
            <a:avLst/>
          </a:prstGeom>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en-US" sz="2400" b="1" dirty="0" smtClean="0">
                <a:solidFill>
                  <a:schemeClr val="tx1"/>
                </a:solidFill>
              </a:rPr>
              <a:t>Audiology</a:t>
            </a:r>
            <a:endParaRPr lang="en-US" sz="2400" b="1" dirty="0">
              <a:solidFill>
                <a:schemeClr val="tx1"/>
              </a:solidFill>
            </a:endParaRPr>
          </a:p>
        </p:txBody>
      </p:sp>
      <p:sp>
        <p:nvSpPr>
          <p:cNvPr id="11" name="TextBox 10"/>
          <p:cNvSpPr txBox="1"/>
          <p:nvPr/>
        </p:nvSpPr>
        <p:spPr>
          <a:xfrm>
            <a:off x="3360298" y="2209800"/>
            <a:ext cx="4983602" cy="2139047"/>
          </a:xfrm>
          <a:prstGeom prst="rect">
            <a:avLst/>
          </a:prstGeom>
          <a:noFill/>
        </p:spPr>
        <p:txBody>
          <a:bodyPr wrap="square" rtlCol="0">
            <a:spAutoFit/>
          </a:bodyPr>
          <a:lstStyle/>
          <a:p>
            <a:r>
              <a:rPr lang="en-US" sz="1600" b="1" u="sng" dirty="0"/>
              <a:t>Audiology</a:t>
            </a:r>
            <a:r>
              <a:rPr lang="en-US" sz="1600" dirty="0"/>
              <a:t> </a:t>
            </a:r>
            <a:r>
              <a:rPr lang="en-US" sz="1600" dirty="0" smtClean="0"/>
              <a:t> supports </a:t>
            </a:r>
            <a:r>
              <a:rPr lang="en-US" sz="1600" dirty="0"/>
              <a:t>the needs of young children with hearing loss. Services include (but are not limited to) determining the range, nature, and degree of a child’s hearing loss and hearing ability.  </a:t>
            </a:r>
            <a:endParaRPr lang="en-US" sz="1600" dirty="0" smtClean="0"/>
          </a:p>
          <a:p>
            <a:pPr>
              <a:spcBef>
                <a:spcPts val="600"/>
              </a:spcBef>
            </a:pPr>
            <a:r>
              <a:rPr lang="en-US" sz="1600" dirty="0" smtClean="0"/>
              <a:t>The </a:t>
            </a:r>
            <a:r>
              <a:rPr lang="en-US" sz="1600" dirty="0"/>
              <a:t>audiologist is an important team member who works closely with physicians and early intervention specialists for fitting devices such as hearing aids (add resource of devices).</a:t>
            </a:r>
          </a:p>
        </p:txBody>
      </p:sp>
      <p:sp>
        <p:nvSpPr>
          <p:cNvPr id="6" name="Title 1"/>
          <p:cNvSpPr txBox="1">
            <a:spLocks/>
          </p:cNvSpPr>
          <p:nvPr/>
        </p:nvSpPr>
        <p:spPr>
          <a:xfrm>
            <a:off x="822960" y="219524"/>
            <a:ext cx="7520940" cy="548640"/>
          </a:xfrm>
          <a:prstGeom prst="rect">
            <a:avLst/>
          </a:prstGeom>
        </p:spPr>
        <p:txBody>
          <a:bodyP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lvl="2" algn="l"/>
            <a:r>
              <a:rPr lang="en-US" sz="2800" b="1" kern="0" dirty="0" smtClean="0">
                <a:solidFill>
                  <a:schemeClr val="accent2">
                    <a:lumMod val="50000"/>
                  </a:schemeClr>
                </a:solidFill>
              </a:rPr>
              <a:t>Audiology</a:t>
            </a:r>
          </a:p>
        </p:txBody>
      </p:sp>
      <p:sp>
        <p:nvSpPr>
          <p:cNvPr id="7" name="TextBox 6"/>
          <p:cNvSpPr txBox="1"/>
          <p:nvPr/>
        </p:nvSpPr>
        <p:spPr>
          <a:xfrm>
            <a:off x="2209800" y="905470"/>
            <a:ext cx="4447179" cy="923330"/>
          </a:xfrm>
          <a:prstGeom prst="rect">
            <a:avLst/>
          </a:prstGeom>
          <a:noFill/>
        </p:spPr>
        <p:txBody>
          <a:bodyPr wrap="none" rtlCol="0">
            <a:spAutoFit/>
          </a:bodyPr>
          <a:lstStyle/>
          <a:p>
            <a:r>
              <a:rPr lang="en-US" dirty="0" smtClean="0">
                <a:hlinkClick r:id="rId2" action="ppaction://hlinksldjump"/>
              </a:rPr>
              <a:t>Return </a:t>
            </a:r>
            <a:r>
              <a:rPr lang="en-US" dirty="0" smtClean="0"/>
              <a:t>to Related Services </a:t>
            </a:r>
            <a:r>
              <a:rPr lang="en-US" dirty="0"/>
              <a:t>page or </a:t>
            </a:r>
          </a:p>
          <a:p>
            <a:r>
              <a:rPr lang="en-US" dirty="0"/>
              <a:t>click space bar to see more related services</a:t>
            </a:r>
          </a:p>
          <a:p>
            <a:endParaRPr lang="en-US" dirty="0"/>
          </a:p>
        </p:txBody>
      </p:sp>
    </p:spTree>
    <p:extLst>
      <p:ext uri="{BB962C8B-B14F-4D97-AF65-F5344CB8AC3E}">
        <p14:creationId xmlns:p14="http://schemas.microsoft.com/office/powerpoint/2010/main" val="775051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1">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4404"/>
      </a:folHlink>
    </a:clrScheme>
    <a:fontScheme name="Custom 1">
      <a:majorFont>
        <a:latin typeface="Franklin Gothic Demi"/>
        <a:ea typeface=""/>
        <a:cs typeface=""/>
      </a:majorFont>
      <a:minorFont>
        <a:latin typeface="Franklin Gothic Book"/>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4962</TotalTime>
  <Words>3006</Words>
  <Application>Microsoft Office PowerPoint</Application>
  <PresentationFormat>On-screen Show (4:3)</PresentationFormat>
  <Paragraphs>281</Paragraphs>
  <Slides>42</Slides>
  <Notes>16</Notes>
  <HiddenSlides>13</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Angles</vt:lpstr>
      <vt:lpstr>Integrated Delivery of Related Services for Children with Disabilities  in an Inclusive Setting</vt:lpstr>
      <vt:lpstr>Learning Objective</vt:lpstr>
      <vt:lpstr>What is Inclusion?</vt:lpstr>
      <vt:lpstr>What is an Inclusive Setting?</vt:lpstr>
      <vt:lpstr>Universal Design for learning</vt:lpstr>
      <vt:lpstr>What is Integrated Delivery of Related Services? </vt:lpstr>
      <vt:lpstr>What are  Related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Common Related Service Providers</vt:lpstr>
      <vt:lpstr>Other Related Services Personnel</vt:lpstr>
      <vt:lpstr>Early Intervention/Early Childhood Special Education (EI/ECSE) Services</vt:lpstr>
      <vt:lpstr>Integrated Delivery of Related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Integrated Delivery  of Related Services </vt:lpstr>
      <vt:lpstr>Collective Responsibility</vt:lpstr>
      <vt:lpstr> Functional Practices &amp; Interventions  </vt:lpstr>
      <vt:lpstr> Practical </vt:lpstr>
      <vt:lpstr>Benefits of Integration of Related Services  </vt:lpstr>
      <vt:lpstr>PowerPoint Presentation</vt:lpstr>
    </vt:vector>
  </TitlesOfParts>
  <Company>Western Oregon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on Integrated Delivery of Related services</dc:title>
  <dc:creator>Tom Udell</dc:creator>
  <cp:lastModifiedBy>Windows User</cp:lastModifiedBy>
  <cp:revision>220</cp:revision>
  <dcterms:created xsi:type="dcterms:W3CDTF">2012-11-16T20:02:06Z</dcterms:created>
  <dcterms:modified xsi:type="dcterms:W3CDTF">2015-05-19T19:18:30Z</dcterms:modified>
</cp:coreProperties>
</file>