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1"/>
  </p:notesMasterIdLst>
  <p:sldIdLst>
    <p:sldId id="281" r:id="rId2"/>
    <p:sldId id="319" r:id="rId3"/>
    <p:sldId id="318" r:id="rId4"/>
    <p:sldId id="295" r:id="rId5"/>
    <p:sldId id="320" r:id="rId6"/>
    <p:sldId id="282" r:id="rId7"/>
    <p:sldId id="283" r:id="rId8"/>
    <p:sldId id="256" r:id="rId9"/>
    <p:sldId id="285" r:id="rId10"/>
    <p:sldId id="284" r:id="rId11"/>
    <p:sldId id="339" r:id="rId12"/>
    <p:sldId id="286" r:id="rId13"/>
    <p:sldId id="287" r:id="rId14"/>
    <p:sldId id="288" r:id="rId15"/>
    <p:sldId id="289" r:id="rId16"/>
    <p:sldId id="290" r:id="rId17"/>
    <p:sldId id="291" r:id="rId18"/>
    <p:sldId id="260" r:id="rId19"/>
    <p:sldId id="261" r:id="rId20"/>
    <p:sldId id="262" r:id="rId21"/>
    <p:sldId id="316" r:id="rId22"/>
    <p:sldId id="305" r:id="rId23"/>
    <p:sldId id="264" r:id="rId24"/>
    <p:sldId id="265" r:id="rId25"/>
    <p:sldId id="266" r:id="rId26"/>
    <p:sldId id="268" r:id="rId27"/>
    <p:sldId id="269" r:id="rId28"/>
    <p:sldId id="306" r:id="rId29"/>
    <p:sldId id="307" r:id="rId30"/>
    <p:sldId id="308" r:id="rId31"/>
    <p:sldId id="309" r:id="rId32"/>
    <p:sldId id="310" r:id="rId33"/>
    <p:sldId id="311" r:id="rId34"/>
    <p:sldId id="312" r:id="rId35"/>
    <p:sldId id="313" r:id="rId36"/>
    <p:sldId id="274" r:id="rId37"/>
    <p:sldId id="275" r:id="rId38"/>
    <p:sldId id="276" r:id="rId39"/>
    <p:sldId id="337" r:id="rId40"/>
    <p:sldId id="292" r:id="rId41"/>
    <p:sldId id="298" r:id="rId42"/>
    <p:sldId id="327" r:id="rId43"/>
    <p:sldId id="328" r:id="rId44"/>
    <p:sldId id="329" r:id="rId45"/>
    <p:sldId id="330" r:id="rId46"/>
    <p:sldId id="331" r:id="rId47"/>
    <p:sldId id="332" r:id="rId48"/>
    <p:sldId id="333" r:id="rId49"/>
    <p:sldId id="334" r:id="rId50"/>
    <p:sldId id="335" r:id="rId51"/>
    <p:sldId id="323" r:id="rId52"/>
    <p:sldId id="336" r:id="rId53"/>
    <p:sldId id="299" r:id="rId54"/>
    <p:sldId id="300" r:id="rId55"/>
    <p:sldId id="301" r:id="rId56"/>
    <p:sldId id="302" r:id="rId57"/>
    <p:sldId id="303" r:id="rId58"/>
    <p:sldId id="304" r:id="rId59"/>
    <p:sldId id="324"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CS" initials="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8" autoAdjust="0"/>
    <p:restoredTop sz="41193" autoAdjust="0"/>
  </p:normalViewPr>
  <p:slideViewPr>
    <p:cSldViewPr>
      <p:cViewPr>
        <p:scale>
          <a:sx n="80" d="100"/>
          <a:sy n="80" d="100"/>
        </p:scale>
        <p:origin x="-696" y="4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F9E50A-3B45-4F49-8F09-FAFBA721B33E}" type="doc">
      <dgm:prSet loTypeId="urn:microsoft.com/office/officeart/2005/8/layout/default#1" loCatId="process" qsTypeId="urn:microsoft.com/office/officeart/2005/8/quickstyle/simple1" qsCatId="simple" csTypeId="urn:microsoft.com/office/officeart/2005/8/colors/colorful1#2" csCatId="colorful" phldr="1"/>
      <dgm:spPr/>
      <dgm:t>
        <a:bodyPr/>
        <a:lstStyle/>
        <a:p>
          <a:endParaRPr lang="en-US"/>
        </a:p>
      </dgm:t>
    </dgm:pt>
    <dgm:pt modelId="{0A14EBA7-50C6-B64F-91F7-DBAEFE7C3669}">
      <dgm:prSet phldrT="[Text]" custT="1"/>
      <dgm:spPr/>
      <dgm:t>
        <a:bodyPr/>
        <a:lstStyle/>
        <a:p>
          <a:r>
            <a:rPr lang="en-US" sz="2400" dirty="0" smtClean="0"/>
            <a:t>Developing Rapport</a:t>
          </a:r>
          <a:endParaRPr lang="en-US" sz="2400" dirty="0"/>
        </a:p>
      </dgm:t>
    </dgm:pt>
    <dgm:pt modelId="{63EC501D-5096-5642-8737-DB993D650E25}" type="parTrans" cxnId="{5F507F20-52A3-9F45-AFB6-CA9AD49B5463}">
      <dgm:prSet/>
      <dgm:spPr/>
      <dgm:t>
        <a:bodyPr/>
        <a:lstStyle/>
        <a:p>
          <a:endParaRPr lang="en-US"/>
        </a:p>
      </dgm:t>
    </dgm:pt>
    <dgm:pt modelId="{8A072BB2-B7FC-DA45-A3B9-8360CD768CF7}" type="sibTrans" cxnId="{5F507F20-52A3-9F45-AFB6-CA9AD49B5463}">
      <dgm:prSet/>
      <dgm:spPr/>
      <dgm:t>
        <a:bodyPr/>
        <a:lstStyle/>
        <a:p>
          <a:endParaRPr lang="en-US"/>
        </a:p>
      </dgm:t>
    </dgm:pt>
    <dgm:pt modelId="{D9F04217-CA14-5C41-A405-C5CF75EB2BE9}">
      <dgm:prSet phldrT="[Text]"/>
      <dgm:spPr/>
      <dgm:t>
        <a:bodyPr/>
        <a:lstStyle/>
        <a:p>
          <a:r>
            <a:rPr lang="en-US" dirty="0" smtClean="0"/>
            <a:t>Restate what parent says</a:t>
          </a:r>
          <a:endParaRPr lang="en-US" dirty="0"/>
        </a:p>
      </dgm:t>
    </dgm:pt>
    <dgm:pt modelId="{613E884F-A5E5-214E-B241-9E09CACA864B}" type="parTrans" cxnId="{B99C879D-BB72-EF4A-926B-CB9F5D7D8E69}">
      <dgm:prSet/>
      <dgm:spPr/>
      <dgm:t>
        <a:bodyPr/>
        <a:lstStyle/>
        <a:p>
          <a:endParaRPr lang="en-US"/>
        </a:p>
      </dgm:t>
    </dgm:pt>
    <dgm:pt modelId="{468EFF56-A428-6D48-9DD8-0567FDC3CD64}" type="sibTrans" cxnId="{B99C879D-BB72-EF4A-926B-CB9F5D7D8E69}">
      <dgm:prSet/>
      <dgm:spPr/>
      <dgm:t>
        <a:bodyPr/>
        <a:lstStyle/>
        <a:p>
          <a:endParaRPr lang="en-US"/>
        </a:p>
      </dgm:t>
    </dgm:pt>
    <dgm:pt modelId="{1FA9F964-4F8D-5541-B00E-5550754CBCA8}">
      <dgm:prSet phldrT="[Text]"/>
      <dgm:spPr/>
      <dgm:t>
        <a:bodyPr/>
        <a:lstStyle/>
        <a:p>
          <a:r>
            <a:rPr lang="en-US" dirty="0" smtClean="0"/>
            <a:t>“Tell me  more…”</a:t>
          </a:r>
          <a:endParaRPr lang="en-US" dirty="0"/>
        </a:p>
      </dgm:t>
    </dgm:pt>
    <dgm:pt modelId="{953D8D6B-E552-E34C-BD58-BF90C9CDB494}" type="parTrans" cxnId="{F54183DE-421E-6B43-B3D1-4A67B1E2B5C6}">
      <dgm:prSet/>
      <dgm:spPr/>
      <dgm:t>
        <a:bodyPr/>
        <a:lstStyle/>
        <a:p>
          <a:endParaRPr lang="en-US"/>
        </a:p>
      </dgm:t>
    </dgm:pt>
    <dgm:pt modelId="{9BAE1680-628A-ED4F-BE8E-4FF5EDE2F3E2}" type="sibTrans" cxnId="{F54183DE-421E-6B43-B3D1-4A67B1E2B5C6}">
      <dgm:prSet/>
      <dgm:spPr/>
      <dgm:t>
        <a:bodyPr/>
        <a:lstStyle/>
        <a:p>
          <a:endParaRPr lang="en-US"/>
        </a:p>
      </dgm:t>
    </dgm:pt>
    <dgm:pt modelId="{15714A1F-1F63-FC4A-A973-006F88F16A2A}">
      <dgm:prSet phldrT="[Text]" custT="1"/>
      <dgm:spPr/>
      <dgm:t>
        <a:bodyPr/>
        <a:lstStyle/>
        <a:p>
          <a:r>
            <a:rPr lang="en-US" sz="2400" dirty="0" smtClean="0"/>
            <a:t>Grand-tour questions</a:t>
          </a:r>
          <a:endParaRPr lang="en-US" sz="2400" dirty="0"/>
        </a:p>
      </dgm:t>
    </dgm:pt>
    <dgm:pt modelId="{D90258A3-BD54-FB43-A15C-22B2ACF106F7}" type="parTrans" cxnId="{E49B6FBA-8FFA-954C-AB6F-110E5AAB2F93}">
      <dgm:prSet/>
      <dgm:spPr/>
      <dgm:t>
        <a:bodyPr/>
        <a:lstStyle/>
        <a:p>
          <a:endParaRPr lang="en-US"/>
        </a:p>
      </dgm:t>
    </dgm:pt>
    <dgm:pt modelId="{27351F1C-90DC-D643-92F8-ADF28A59E8FD}" type="sibTrans" cxnId="{E49B6FBA-8FFA-954C-AB6F-110E5AAB2F93}">
      <dgm:prSet/>
      <dgm:spPr/>
      <dgm:t>
        <a:bodyPr/>
        <a:lstStyle/>
        <a:p>
          <a:endParaRPr lang="en-US"/>
        </a:p>
      </dgm:t>
    </dgm:pt>
    <dgm:pt modelId="{4F9E1E7C-8062-AC41-88CC-28F434A55F23}">
      <dgm:prSet phldrT="[Text]"/>
      <dgm:spPr/>
      <dgm:t>
        <a:bodyPr/>
        <a:lstStyle/>
        <a:p>
          <a:r>
            <a:rPr lang="en-US" dirty="0" smtClean="0">
              <a:solidFill>
                <a:schemeClr val="tx1"/>
              </a:solidFill>
            </a:rPr>
            <a:t>Open ended questions </a:t>
          </a:r>
          <a:endParaRPr lang="en-US" dirty="0">
            <a:solidFill>
              <a:schemeClr val="tx1"/>
            </a:solidFill>
          </a:endParaRPr>
        </a:p>
      </dgm:t>
    </dgm:pt>
    <dgm:pt modelId="{EC1AB632-98F6-894F-89C3-43DCE7626F06}" type="parTrans" cxnId="{1C649A82-471A-A24C-886A-B0945D559A63}">
      <dgm:prSet/>
      <dgm:spPr/>
      <dgm:t>
        <a:bodyPr/>
        <a:lstStyle/>
        <a:p>
          <a:endParaRPr lang="en-US"/>
        </a:p>
      </dgm:t>
    </dgm:pt>
    <dgm:pt modelId="{FDA362CC-5947-6445-B139-0424D4526E26}" type="sibTrans" cxnId="{1C649A82-471A-A24C-886A-B0945D559A63}">
      <dgm:prSet/>
      <dgm:spPr/>
      <dgm:t>
        <a:bodyPr/>
        <a:lstStyle/>
        <a:p>
          <a:endParaRPr lang="en-US"/>
        </a:p>
      </dgm:t>
    </dgm:pt>
    <dgm:pt modelId="{54512C5A-35B6-B74F-A67C-8E0979ECB324}" type="pres">
      <dgm:prSet presAssocID="{F5F9E50A-3B45-4F49-8F09-FAFBA721B33E}" presName="diagram" presStyleCnt="0">
        <dgm:presLayoutVars>
          <dgm:dir/>
          <dgm:resizeHandles val="exact"/>
        </dgm:presLayoutVars>
      </dgm:prSet>
      <dgm:spPr/>
      <dgm:t>
        <a:bodyPr/>
        <a:lstStyle/>
        <a:p>
          <a:endParaRPr lang="en-US"/>
        </a:p>
      </dgm:t>
    </dgm:pt>
    <dgm:pt modelId="{5D81CAD9-1E85-D14B-A695-182ED1090AB8}" type="pres">
      <dgm:prSet presAssocID="{0A14EBA7-50C6-B64F-91F7-DBAEFE7C3669}" presName="node" presStyleLbl="node1" presStyleIdx="0" presStyleCnt="5" custLinFactNeighborX="36597" custLinFactNeighborY="-22016">
        <dgm:presLayoutVars>
          <dgm:bulletEnabled val="1"/>
        </dgm:presLayoutVars>
      </dgm:prSet>
      <dgm:spPr/>
      <dgm:t>
        <a:bodyPr/>
        <a:lstStyle/>
        <a:p>
          <a:endParaRPr lang="en-US"/>
        </a:p>
      </dgm:t>
    </dgm:pt>
    <dgm:pt modelId="{2AAA5CAD-7A91-764D-ABF4-3A50446359DA}" type="pres">
      <dgm:prSet presAssocID="{8A072BB2-B7FC-DA45-A3B9-8360CD768CF7}" presName="sibTrans" presStyleCnt="0"/>
      <dgm:spPr/>
    </dgm:pt>
    <dgm:pt modelId="{2FA86599-3D39-DB4A-B1E6-18688A1BD78A}" type="pres">
      <dgm:prSet presAssocID="{D9F04217-CA14-5C41-A405-C5CF75EB2BE9}" presName="node" presStyleLbl="node1" presStyleIdx="1" presStyleCnt="5" custLinFactY="39649" custLinFactNeighborX="86106" custLinFactNeighborY="100000">
        <dgm:presLayoutVars>
          <dgm:bulletEnabled val="1"/>
        </dgm:presLayoutVars>
      </dgm:prSet>
      <dgm:spPr/>
      <dgm:t>
        <a:bodyPr/>
        <a:lstStyle/>
        <a:p>
          <a:endParaRPr lang="en-US"/>
        </a:p>
      </dgm:t>
    </dgm:pt>
    <dgm:pt modelId="{6824153C-8BFA-274B-A89A-BAB1CA16DF96}" type="pres">
      <dgm:prSet presAssocID="{468EFF56-A428-6D48-9DD8-0567FDC3CD64}" presName="sibTrans" presStyleCnt="0"/>
      <dgm:spPr/>
    </dgm:pt>
    <dgm:pt modelId="{A181B913-0B1C-D543-8324-C28E885DB1D1}" type="pres">
      <dgm:prSet presAssocID="{1FA9F964-4F8D-5541-B00E-5550754CBCA8}" presName="node" presStyleLbl="node1" presStyleIdx="2" presStyleCnt="5" custLinFactNeighborX="-27221" custLinFactNeighborY="-22982">
        <dgm:presLayoutVars>
          <dgm:bulletEnabled val="1"/>
        </dgm:presLayoutVars>
      </dgm:prSet>
      <dgm:spPr/>
      <dgm:t>
        <a:bodyPr/>
        <a:lstStyle/>
        <a:p>
          <a:endParaRPr lang="en-US"/>
        </a:p>
      </dgm:t>
    </dgm:pt>
    <dgm:pt modelId="{A6942279-CC55-2A42-8F3A-37B9B6E184B3}" type="pres">
      <dgm:prSet presAssocID="{9BAE1680-628A-ED4F-BE8E-4FF5EDE2F3E2}" presName="sibTrans" presStyleCnt="0"/>
      <dgm:spPr/>
    </dgm:pt>
    <dgm:pt modelId="{C4F0AA59-785C-FB45-9ADE-C4DF04DB2A01}" type="pres">
      <dgm:prSet presAssocID="{15714A1F-1F63-FC4A-A973-006F88F16A2A}" presName="node" presStyleLbl="node1" presStyleIdx="3" presStyleCnt="5" custLinFactNeighborX="-15076" custLinFactNeighborY="22982">
        <dgm:presLayoutVars>
          <dgm:bulletEnabled val="1"/>
        </dgm:presLayoutVars>
      </dgm:prSet>
      <dgm:spPr/>
      <dgm:t>
        <a:bodyPr/>
        <a:lstStyle/>
        <a:p>
          <a:endParaRPr lang="en-US"/>
        </a:p>
      </dgm:t>
    </dgm:pt>
    <dgm:pt modelId="{89143455-89A3-7241-AD0F-31C8DA7B088B}" type="pres">
      <dgm:prSet presAssocID="{27351F1C-90DC-D643-92F8-ADF28A59E8FD}" presName="sibTrans" presStyleCnt="0"/>
      <dgm:spPr/>
    </dgm:pt>
    <dgm:pt modelId="{E6A3F0BD-F567-7841-82C0-E5BDFCF80B7E}" type="pres">
      <dgm:prSet presAssocID="{4F9E1E7C-8062-AC41-88CC-28F434A55F23}" presName="node" presStyleLbl="node1" presStyleIdx="4" presStyleCnt="5" custLinFactNeighborX="-52407" custLinFactNeighborY="-54460">
        <dgm:presLayoutVars>
          <dgm:bulletEnabled val="1"/>
        </dgm:presLayoutVars>
      </dgm:prSet>
      <dgm:spPr/>
      <dgm:t>
        <a:bodyPr/>
        <a:lstStyle/>
        <a:p>
          <a:endParaRPr lang="en-US"/>
        </a:p>
      </dgm:t>
    </dgm:pt>
  </dgm:ptLst>
  <dgm:cxnLst>
    <dgm:cxn modelId="{3936ADF3-CCDC-42CD-A6D7-F6A0A5C4EEF9}" type="presOf" srcId="{0A14EBA7-50C6-B64F-91F7-DBAEFE7C3669}" destId="{5D81CAD9-1E85-D14B-A695-182ED1090AB8}" srcOrd="0" destOrd="0" presId="urn:microsoft.com/office/officeart/2005/8/layout/default#1"/>
    <dgm:cxn modelId="{E49B6FBA-8FFA-954C-AB6F-110E5AAB2F93}" srcId="{F5F9E50A-3B45-4F49-8F09-FAFBA721B33E}" destId="{15714A1F-1F63-FC4A-A973-006F88F16A2A}" srcOrd="3" destOrd="0" parTransId="{D90258A3-BD54-FB43-A15C-22B2ACF106F7}" sibTransId="{27351F1C-90DC-D643-92F8-ADF28A59E8FD}"/>
    <dgm:cxn modelId="{CE83B473-B5C1-47FC-BEDE-FE63A6661934}" type="presOf" srcId="{15714A1F-1F63-FC4A-A973-006F88F16A2A}" destId="{C4F0AA59-785C-FB45-9ADE-C4DF04DB2A01}" srcOrd="0" destOrd="0" presId="urn:microsoft.com/office/officeart/2005/8/layout/default#1"/>
    <dgm:cxn modelId="{B99C879D-BB72-EF4A-926B-CB9F5D7D8E69}" srcId="{F5F9E50A-3B45-4F49-8F09-FAFBA721B33E}" destId="{D9F04217-CA14-5C41-A405-C5CF75EB2BE9}" srcOrd="1" destOrd="0" parTransId="{613E884F-A5E5-214E-B241-9E09CACA864B}" sibTransId="{468EFF56-A428-6D48-9DD8-0567FDC3CD64}"/>
    <dgm:cxn modelId="{88D5F840-478C-4A2B-9AD1-8DEC4CCCF257}" type="presOf" srcId="{1FA9F964-4F8D-5541-B00E-5550754CBCA8}" destId="{A181B913-0B1C-D543-8324-C28E885DB1D1}" srcOrd="0" destOrd="0" presId="urn:microsoft.com/office/officeart/2005/8/layout/default#1"/>
    <dgm:cxn modelId="{CFD99349-31ED-45E6-A705-C666B729A2FF}" type="presOf" srcId="{D9F04217-CA14-5C41-A405-C5CF75EB2BE9}" destId="{2FA86599-3D39-DB4A-B1E6-18688A1BD78A}" srcOrd="0" destOrd="0" presId="urn:microsoft.com/office/officeart/2005/8/layout/default#1"/>
    <dgm:cxn modelId="{F54183DE-421E-6B43-B3D1-4A67B1E2B5C6}" srcId="{F5F9E50A-3B45-4F49-8F09-FAFBA721B33E}" destId="{1FA9F964-4F8D-5541-B00E-5550754CBCA8}" srcOrd="2" destOrd="0" parTransId="{953D8D6B-E552-E34C-BD58-BF90C9CDB494}" sibTransId="{9BAE1680-628A-ED4F-BE8E-4FF5EDE2F3E2}"/>
    <dgm:cxn modelId="{5F507F20-52A3-9F45-AFB6-CA9AD49B5463}" srcId="{F5F9E50A-3B45-4F49-8F09-FAFBA721B33E}" destId="{0A14EBA7-50C6-B64F-91F7-DBAEFE7C3669}" srcOrd="0" destOrd="0" parTransId="{63EC501D-5096-5642-8737-DB993D650E25}" sibTransId="{8A072BB2-B7FC-DA45-A3B9-8360CD768CF7}"/>
    <dgm:cxn modelId="{7EBD6B9C-ED28-41B7-9CAD-8882949BDEDE}" type="presOf" srcId="{4F9E1E7C-8062-AC41-88CC-28F434A55F23}" destId="{E6A3F0BD-F567-7841-82C0-E5BDFCF80B7E}" srcOrd="0" destOrd="0" presId="urn:microsoft.com/office/officeart/2005/8/layout/default#1"/>
    <dgm:cxn modelId="{26FC32CC-0FE4-46EB-A555-B8C7EE226387}" type="presOf" srcId="{F5F9E50A-3B45-4F49-8F09-FAFBA721B33E}" destId="{54512C5A-35B6-B74F-A67C-8E0979ECB324}" srcOrd="0" destOrd="0" presId="urn:microsoft.com/office/officeart/2005/8/layout/default#1"/>
    <dgm:cxn modelId="{1C649A82-471A-A24C-886A-B0945D559A63}" srcId="{F5F9E50A-3B45-4F49-8F09-FAFBA721B33E}" destId="{4F9E1E7C-8062-AC41-88CC-28F434A55F23}" srcOrd="4" destOrd="0" parTransId="{EC1AB632-98F6-894F-89C3-43DCE7626F06}" sibTransId="{FDA362CC-5947-6445-B139-0424D4526E26}"/>
    <dgm:cxn modelId="{1786EEE3-A9CD-4296-8B48-5F186A5C5693}" type="presParOf" srcId="{54512C5A-35B6-B74F-A67C-8E0979ECB324}" destId="{5D81CAD9-1E85-D14B-A695-182ED1090AB8}" srcOrd="0" destOrd="0" presId="urn:microsoft.com/office/officeart/2005/8/layout/default#1"/>
    <dgm:cxn modelId="{DE2CD024-63B2-48F1-B3B9-83561FDDB85E}" type="presParOf" srcId="{54512C5A-35B6-B74F-A67C-8E0979ECB324}" destId="{2AAA5CAD-7A91-764D-ABF4-3A50446359DA}" srcOrd="1" destOrd="0" presId="urn:microsoft.com/office/officeart/2005/8/layout/default#1"/>
    <dgm:cxn modelId="{9B8EEBAD-C5DC-4B05-B807-5A01028E254E}" type="presParOf" srcId="{54512C5A-35B6-B74F-A67C-8E0979ECB324}" destId="{2FA86599-3D39-DB4A-B1E6-18688A1BD78A}" srcOrd="2" destOrd="0" presId="urn:microsoft.com/office/officeart/2005/8/layout/default#1"/>
    <dgm:cxn modelId="{7DF474AD-EBF3-4330-99FC-341D30AE0FE1}" type="presParOf" srcId="{54512C5A-35B6-B74F-A67C-8E0979ECB324}" destId="{6824153C-8BFA-274B-A89A-BAB1CA16DF96}" srcOrd="3" destOrd="0" presId="urn:microsoft.com/office/officeart/2005/8/layout/default#1"/>
    <dgm:cxn modelId="{93F82746-A788-406E-99C2-5425FC5DEFE8}" type="presParOf" srcId="{54512C5A-35B6-B74F-A67C-8E0979ECB324}" destId="{A181B913-0B1C-D543-8324-C28E885DB1D1}" srcOrd="4" destOrd="0" presId="urn:microsoft.com/office/officeart/2005/8/layout/default#1"/>
    <dgm:cxn modelId="{4896D0DE-7035-4851-8D91-DB4D549FF27C}" type="presParOf" srcId="{54512C5A-35B6-B74F-A67C-8E0979ECB324}" destId="{A6942279-CC55-2A42-8F3A-37B9B6E184B3}" srcOrd="5" destOrd="0" presId="urn:microsoft.com/office/officeart/2005/8/layout/default#1"/>
    <dgm:cxn modelId="{335CB89E-8E32-47B1-8B35-9C0306B95D89}" type="presParOf" srcId="{54512C5A-35B6-B74F-A67C-8E0979ECB324}" destId="{C4F0AA59-785C-FB45-9ADE-C4DF04DB2A01}" srcOrd="6" destOrd="0" presId="urn:microsoft.com/office/officeart/2005/8/layout/default#1"/>
    <dgm:cxn modelId="{B8CF09BD-8C30-48B2-A086-853D2BC2693A}" type="presParOf" srcId="{54512C5A-35B6-B74F-A67C-8E0979ECB324}" destId="{89143455-89A3-7241-AD0F-31C8DA7B088B}" srcOrd="7" destOrd="0" presId="urn:microsoft.com/office/officeart/2005/8/layout/default#1"/>
    <dgm:cxn modelId="{E0791EED-E2F6-4A7B-B1A2-8D69971465F8}" type="presParOf" srcId="{54512C5A-35B6-B74F-A67C-8E0979ECB324}" destId="{E6A3F0BD-F567-7841-82C0-E5BDFCF80B7E}" srcOrd="8" destOrd="0" presId="urn:microsoft.com/office/officeart/2005/8/layout/defaul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1CAD9-1E85-D14B-A695-182ED1090AB8}">
      <dsp:nvSpPr>
        <dsp:cNvPr id="0" name=""/>
        <dsp:cNvSpPr/>
      </dsp:nvSpPr>
      <dsp:spPr>
        <a:xfrm>
          <a:off x="838191" y="13276"/>
          <a:ext cx="2290329" cy="137419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Developing Rapport</a:t>
          </a:r>
          <a:endParaRPr lang="en-US" sz="2400" kern="1200" dirty="0"/>
        </a:p>
      </dsp:txBody>
      <dsp:txXfrm>
        <a:off x="838191" y="13276"/>
        <a:ext cx="2290329" cy="1374197"/>
      </dsp:txXfrm>
    </dsp:sp>
    <dsp:sp modelId="{2FA86599-3D39-DB4A-B1E6-18688A1BD78A}">
      <dsp:nvSpPr>
        <dsp:cNvPr id="0" name=""/>
        <dsp:cNvSpPr/>
      </dsp:nvSpPr>
      <dsp:spPr>
        <a:xfrm>
          <a:off x="4491473" y="2234870"/>
          <a:ext cx="2290329" cy="137419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Restate what parent says</a:t>
          </a:r>
          <a:endParaRPr lang="en-US" sz="2700" kern="1200" dirty="0"/>
        </a:p>
      </dsp:txBody>
      <dsp:txXfrm>
        <a:off x="4491473" y="2234870"/>
        <a:ext cx="2290329" cy="1374197"/>
      </dsp:txXfrm>
    </dsp:sp>
    <dsp:sp modelId="{A181B913-0B1C-D543-8324-C28E885DB1D1}">
      <dsp:nvSpPr>
        <dsp:cNvPr id="0" name=""/>
        <dsp:cNvSpPr/>
      </dsp:nvSpPr>
      <dsp:spPr>
        <a:xfrm>
          <a:off x="4415274" y="1"/>
          <a:ext cx="2290329" cy="137419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“Tell me  more…”</a:t>
          </a:r>
          <a:endParaRPr lang="en-US" sz="2700" kern="1200" dirty="0"/>
        </a:p>
      </dsp:txBody>
      <dsp:txXfrm>
        <a:off x="4415274" y="1"/>
        <a:ext cx="2290329" cy="1374197"/>
      </dsp:txXfrm>
    </dsp:sp>
    <dsp:sp modelId="{C4F0AA59-785C-FB45-9ADE-C4DF04DB2A01}">
      <dsp:nvSpPr>
        <dsp:cNvPr id="0" name=""/>
        <dsp:cNvSpPr/>
      </dsp:nvSpPr>
      <dsp:spPr>
        <a:xfrm>
          <a:off x="914391" y="2234868"/>
          <a:ext cx="2290329" cy="137419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Grand-tour questions</a:t>
          </a:r>
          <a:endParaRPr lang="en-US" sz="2400" kern="1200" dirty="0"/>
        </a:p>
      </dsp:txBody>
      <dsp:txXfrm>
        <a:off x="914391" y="2234868"/>
        <a:ext cx="2290329" cy="1374197"/>
      </dsp:txXfrm>
    </dsp:sp>
    <dsp:sp modelId="{E6A3F0BD-F567-7841-82C0-E5BDFCF80B7E}">
      <dsp:nvSpPr>
        <dsp:cNvPr id="0" name=""/>
        <dsp:cNvSpPr/>
      </dsp:nvSpPr>
      <dsp:spPr>
        <a:xfrm>
          <a:off x="2578750" y="1170662"/>
          <a:ext cx="2290329" cy="137419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rPr>
            <a:t>Open ended questions </a:t>
          </a:r>
          <a:endParaRPr lang="en-US" sz="2700" kern="1200" dirty="0">
            <a:solidFill>
              <a:schemeClr val="tx1"/>
            </a:solidFill>
          </a:endParaRPr>
        </a:p>
      </dsp:txBody>
      <dsp:txXfrm>
        <a:off x="2578750" y="1170662"/>
        <a:ext cx="2290329" cy="13741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766865-EE51-4505-9DFD-EC93DBE77F2A}" type="datetimeFigureOut">
              <a:rPr lang="en-US" smtClean="0"/>
              <a:pPr/>
              <a:t>6/12/2014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6108C4-D8B2-4D68-AB7F-58BF53CAA6C2}" type="slidenum">
              <a:rPr lang="en-US" smtClean="0"/>
              <a:pPr/>
              <a:t>‹#›</a:t>
            </a:fld>
            <a:endParaRPr lang="en-US"/>
          </a:p>
        </p:txBody>
      </p:sp>
    </p:spTree>
    <p:extLst>
      <p:ext uri="{BB962C8B-B14F-4D97-AF65-F5344CB8AC3E}">
        <p14:creationId xmlns:p14="http://schemas.microsoft.com/office/powerpoint/2010/main" val="1010970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7F4272D-74EF-435E-A589-303713297EA8}" type="slidenum">
              <a:rPr lang="en-US" altLang="en-US" smtClean="0"/>
              <a:pPr eaLnBrk="1" hangingPunct="1"/>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Assessments provide a longer look at the child development across domains. When we talk about domains we are talking about cognitive, language, motor, social emotional and adaptive. Those are the five domains typically addressed when we look at assessments for young children. </a:t>
            </a:r>
          </a:p>
          <a:p>
            <a:endParaRPr lang="en-US" dirty="0" smtClean="0"/>
          </a:p>
        </p:txBody>
      </p:sp>
      <p:sp>
        <p:nvSpPr>
          <p:cNvPr id="4" name="Slide Number Placeholder 3"/>
          <p:cNvSpPr>
            <a:spLocks noGrp="1"/>
          </p:cNvSpPr>
          <p:nvPr>
            <p:ph type="sldNum" sz="quarter" idx="10"/>
          </p:nvPr>
        </p:nvSpPr>
        <p:spPr/>
        <p:txBody>
          <a:bodyPr/>
          <a:lstStyle/>
          <a:p>
            <a:fld id="{F56108C4-D8B2-4D68-AB7F-58BF53CAA6C2}" type="slidenum">
              <a:rPr lang="en-US" smtClean="0"/>
              <a:pPr/>
              <a:t>10</a:t>
            </a:fld>
            <a:endParaRPr lang="en-US"/>
          </a:p>
        </p:txBody>
      </p:sp>
    </p:spTree>
    <p:extLst>
      <p:ext uri="{BB962C8B-B14F-4D97-AF65-F5344CB8AC3E}">
        <p14:creationId xmlns:p14="http://schemas.microsoft.com/office/powerpoint/2010/main" val="528458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Assessments are also used to do ongoing evaluations of the child as they engage in interventions. Again these instruments should be completed by qualified professionals with the family’s participation. And it’s really important to check on the qualification of the particular assessment you’re using, those are typically in the assessment manual. </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11</a:t>
            </a:fld>
            <a:endParaRPr lang="en-US"/>
          </a:p>
        </p:txBody>
      </p:sp>
    </p:spTree>
    <p:extLst>
      <p:ext uri="{BB962C8B-B14F-4D97-AF65-F5344CB8AC3E}">
        <p14:creationId xmlns:p14="http://schemas.microsoft.com/office/powerpoint/2010/main" val="663197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So what exactly is an assessment? Well it’s the gathering of information gathered on child’s level of skills and behavior. They help us determine services. They inform us in terms of instructional decisions and they help us to document progress. So those are the areas that are most important to remember when we’re talking about assessments. </a:t>
            </a:r>
          </a:p>
          <a:p>
            <a:pPr eaLnBrk="1" hangingPunct="1">
              <a:spcBef>
                <a:spcPct val="0"/>
              </a:spcBef>
            </a:pPr>
            <a:endParaRPr lang="en-US"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198CC66-D50E-4077-AFE7-9791FD9BB9F3}" type="slidenum">
              <a:rPr lang="en-US" altLang="en-US" smtClean="0"/>
              <a:pPr eaLnBrk="1" hangingPunct="1"/>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What is the same about screening and assessments? They must be reliable and valid.  There are professional organization such as The National Association for the Education of Young Children (NAEYC) and the Division for Early Childhood (DEC). Both of which endorse cultural sensitivity when choosing screening and assessment tools. You can go their websites and see some information that might be helpful to you. </a:t>
            </a:r>
          </a:p>
          <a:p>
            <a:endParaRPr lang="en-US"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38DDE44-AC8F-422C-A89A-6B4BCE092B75}" type="slidenum">
              <a:rPr lang="en-US" altLang="en-US" smtClean="0"/>
              <a:pPr eaLnBrk="1" hangingPunct="1"/>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What is reliability? Well a test is reliable when individual differences are measured consistently. For example, if you had all three month olds would respond to that item within an hour range of variability. </a:t>
            </a:r>
          </a:p>
          <a:p>
            <a:pPr eaLnBrk="1" hangingPunct="1">
              <a:spcBef>
                <a:spcPct val="0"/>
              </a:spcBef>
            </a:pPr>
            <a:endParaRPr lang="en-US"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BD39549E-C5E4-4AC6-ACBC-D9C763935AF2}" type="slidenum">
              <a:rPr lang="en-US" altLang="en-US" smtClean="0"/>
              <a:pPr eaLnBrk="1" hangingPunct="1"/>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Validity is another term we often use when we are looking at instruments that need to be both reliable and valid. Validity means the degree to which that particular assessment tool measures what it’s supposed to measure. So we often talk about face validity in the fact that if you are looking at particularly an instruments for early childhood, you would expect to see some toys. You would expect to see something that would keep an infants or toddlers attention as well as a young child’s attention.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Face validity</a:t>
            </a:r>
            <a:r>
              <a:rPr lang="en-US" sz="1200" kern="1200" dirty="0" smtClean="0">
                <a:solidFill>
                  <a:schemeClr val="tx1"/>
                </a:solidFill>
                <a:effectLst/>
                <a:latin typeface="+mn-lt"/>
                <a:ea typeface="+mn-ea"/>
                <a:cs typeface="+mn-cs"/>
              </a:rPr>
              <a:t> really relates does the test look valid to those individuals who are using it.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also </a:t>
            </a:r>
            <a:r>
              <a:rPr lang="en-US" sz="1200" b="1" kern="1200" dirty="0" smtClean="0">
                <a:solidFill>
                  <a:schemeClr val="tx1"/>
                </a:solidFill>
                <a:effectLst/>
                <a:latin typeface="+mn-lt"/>
                <a:ea typeface="+mn-ea"/>
                <a:cs typeface="+mn-cs"/>
              </a:rPr>
              <a:t>content validity</a:t>
            </a:r>
            <a:r>
              <a:rPr lang="en-US" sz="1200" kern="1200" dirty="0" smtClean="0">
                <a:solidFill>
                  <a:schemeClr val="tx1"/>
                </a:solidFill>
                <a:effectLst/>
                <a:latin typeface="+mn-lt"/>
                <a:ea typeface="+mn-ea"/>
                <a:cs typeface="+mn-cs"/>
              </a:rPr>
              <a:t> which is a specific way of measuring the items on the test actually correspond to the objectives of the test.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also </a:t>
            </a:r>
            <a:r>
              <a:rPr lang="en-US" sz="1200" b="1" kern="1200" dirty="0" smtClean="0">
                <a:solidFill>
                  <a:schemeClr val="tx1"/>
                </a:solidFill>
                <a:effectLst/>
                <a:latin typeface="+mn-lt"/>
                <a:ea typeface="+mn-ea"/>
                <a:cs typeface="+mn-cs"/>
              </a:rPr>
              <a:t>construct validity</a:t>
            </a:r>
            <a:r>
              <a:rPr lang="en-US" sz="1200" kern="1200" dirty="0" smtClean="0">
                <a:solidFill>
                  <a:schemeClr val="tx1"/>
                </a:solidFill>
                <a:effectLst/>
                <a:latin typeface="+mn-lt"/>
                <a:ea typeface="+mn-ea"/>
                <a:cs typeface="+mn-cs"/>
              </a:rPr>
              <a:t> which means that the items on the test are related to the overall construct. For example on the </a:t>
            </a:r>
            <a:r>
              <a:rPr lang="en-US" sz="1200" kern="1200" dirty="0" err="1" smtClean="0">
                <a:solidFill>
                  <a:schemeClr val="tx1"/>
                </a:solidFill>
                <a:effectLst/>
                <a:latin typeface="+mn-lt"/>
                <a:ea typeface="+mn-ea"/>
                <a:cs typeface="+mn-cs"/>
              </a:rPr>
              <a:t>Bayley’s</a:t>
            </a:r>
            <a:r>
              <a:rPr lang="en-US" sz="1200" kern="1200" dirty="0" smtClean="0">
                <a:solidFill>
                  <a:schemeClr val="tx1"/>
                </a:solidFill>
                <a:effectLst/>
                <a:latin typeface="+mn-lt"/>
                <a:ea typeface="+mn-ea"/>
                <a:cs typeface="+mn-cs"/>
              </a:rPr>
              <a:t> scale of infant toddler development there are items that look at memory. So those items would be looked at in terms of construct validity - in terms of how they relate to memory. These are briefly going over things you should know, and what you might want to look for when you are looking at a manual on a certain type of assessment.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51F7AB8-CFBE-4790-8E07-1397BCAF5C6F}" type="slidenum">
              <a:rPr lang="en-US" altLang="en-US" smtClean="0"/>
              <a:pPr eaLnBrk="1" hangingPunct="1"/>
              <a:t>15</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There are many different types of assessment.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Standardized assessments</a:t>
            </a:r>
            <a:r>
              <a:rPr lang="en-US" sz="1200" kern="1200" dirty="0" smtClean="0">
                <a:solidFill>
                  <a:schemeClr val="tx1"/>
                </a:solidFill>
                <a:effectLst/>
                <a:latin typeface="+mn-lt"/>
                <a:ea typeface="+mn-ea"/>
                <a:cs typeface="+mn-cs"/>
              </a:rPr>
              <a:t> that adhere to specific protocols, materials and procedures. For example if you’re giving a test that is standardized, you cannot replace a toy and use another toy from a different (test) kit. You have to use the standardized items that come with that particular test kit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(standardized assessments) </a:t>
            </a:r>
            <a:r>
              <a:rPr lang="en-US" sz="1200" u="sng" kern="1200" dirty="0" smtClean="0">
                <a:solidFill>
                  <a:schemeClr val="tx1"/>
                </a:solidFill>
                <a:effectLst/>
                <a:latin typeface="+mn-lt"/>
                <a:ea typeface="+mn-ea"/>
                <a:cs typeface="+mn-cs"/>
              </a:rPr>
              <a:t>are often based on normative data</a:t>
            </a:r>
            <a:r>
              <a:rPr lang="en-US" sz="1200" kern="1200" dirty="0" smtClean="0">
                <a:solidFill>
                  <a:schemeClr val="tx1"/>
                </a:solidFill>
                <a:effectLst/>
                <a:latin typeface="+mn-lt"/>
                <a:ea typeface="+mn-ea"/>
                <a:cs typeface="+mn-cs"/>
              </a:rPr>
              <a:t> for children in a particular age range. They might be children age one month - they might be age 3 years, but you are definitely looking at a small age range in terms of normative data for each age grouping.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Curriculum based assessment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isactually</a:t>
            </a:r>
            <a:r>
              <a:rPr lang="en-US" sz="1200" kern="1200" dirty="0" smtClean="0">
                <a:solidFill>
                  <a:schemeClr val="tx1"/>
                </a:solidFill>
                <a:effectLst/>
                <a:latin typeface="+mn-lt"/>
                <a:ea typeface="+mn-ea"/>
                <a:cs typeface="+mn-cs"/>
              </a:rPr>
              <a:t> designed to link assessment to a particular curriculum. This often is used to because it’s </a:t>
            </a:r>
            <a:r>
              <a:rPr lang="en-US" sz="1200" u="sng" kern="1200" dirty="0" smtClean="0">
                <a:solidFill>
                  <a:schemeClr val="tx1"/>
                </a:solidFill>
                <a:effectLst/>
                <a:latin typeface="+mn-lt"/>
                <a:ea typeface="+mn-ea"/>
                <a:cs typeface="+mn-cs"/>
              </a:rPr>
              <a:t>not based on normative data</a:t>
            </a:r>
            <a:r>
              <a:rPr lang="en-US" sz="1200" kern="1200" dirty="0" smtClean="0">
                <a:solidFill>
                  <a:schemeClr val="tx1"/>
                </a:solidFill>
                <a:effectLst/>
                <a:latin typeface="+mn-lt"/>
                <a:ea typeface="+mn-ea"/>
                <a:cs typeface="+mn-cs"/>
              </a:rPr>
              <a:t>. You’re not comparing children to a standardized average. You are looking at children in terms of what they can do on a particular curriculum.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based assessments (CBAs) are used to teach functional skills and are based on a child’s current knowledge and skills. We  often use CBAs with young children with special needs because in that way we look at what is functional for them in terms of what we learn about their present skills. And then we are able to create some activities that are functional for them in terms of the curriculum.</a:t>
            </a:r>
          </a:p>
          <a:p>
            <a:endParaRPr lang="en-US" sz="1200" kern="1200" dirty="0" smtClean="0">
              <a:solidFill>
                <a:schemeClr val="tx1"/>
              </a:solidFill>
              <a:effectLst/>
              <a:latin typeface="+mn-lt"/>
              <a:ea typeface="+mn-ea"/>
              <a:cs typeface="+mn-cs"/>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0BE7F9D-ADE4-4F6F-9C60-0FE3F7657167}" type="slidenum">
              <a:rPr lang="en-US" altLang="en-US" smtClean="0"/>
              <a:pPr eaLnBrk="1" hangingPunct="1"/>
              <a:t>16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Other Types of assessment often used include: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play based assessment</a:t>
            </a:r>
            <a:r>
              <a:rPr lang="en-US" sz="1200" kern="1200" dirty="0" smtClean="0">
                <a:solidFill>
                  <a:schemeClr val="tx1"/>
                </a:solidFill>
                <a:effectLst/>
                <a:latin typeface="+mn-lt"/>
                <a:ea typeface="+mn-ea"/>
                <a:cs typeface="+mn-cs"/>
              </a:rPr>
              <a:t> (PBA) which can involve the team and family together in setting up the PBA.  PBA is based on observing a child in their natural setting and recording their play according to areas of play such as the social structure of play and at same time look at fine and gross motor ability as well as language. Again this (PBA) occurs in natural environment and often include routines such as snack.</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Observation or checklists</a:t>
            </a:r>
            <a:r>
              <a:rPr lang="en-US" sz="1200" kern="1200" dirty="0" smtClean="0">
                <a:solidFill>
                  <a:schemeClr val="tx1"/>
                </a:solidFill>
                <a:effectLst/>
                <a:latin typeface="+mn-lt"/>
                <a:ea typeface="+mn-ea"/>
                <a:cs typeface="+mn-cs"/>
              </a:rPr>
              <a:t> of children’s abilities across different domains…Again, domains would be cognitive, language, motor, and social-emotional.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Portfolio</a:t>
            </a:r>
            <a:r>
              <a:rPr lang="en-US" sz="1200" kern="1200" dirty="0" smtClean="0">
                <a:solidFill>
                  <a:schemeClr val="tx1"/>
                </a:solidFill>
                <a:effectLst/>
                <a:latin typeface="+mn-lt"/>
                <a:ea typeface="+mn-ea"/>
                <a:cs typeface="+mn-cs"/>
              </a:rPr>
              <a:t>: A final type of observation is putting together a </a:t>
            </a:r>
            <a:r>
              <a:rPr lang="en-US" sz="1200" b="1" kern="1200" dirty="0" smtClean="0">
                <a:solidFill>
                  <a:schemeClr val="tx1"/>
                </a:solidFill>
                <a:effectLst/>
                <a:latin typeface="+mn-lt"/>
                <a:ea typeface="+mn-ea"/>
                <a:cs typeface="+mn-cs"/>
              </a:rPr>
              <a:t>portfolio of the child’s work</a:t>
            </a:r>
            <a:r>
              <a:rPr lang="en-US" sz="1200" kern="1200" dirty="0" smtClean="0">
                <a:solidFill>
                  <a:schemeClr val="tx1"/>
                </a:solidFill>
                <a:effectLst/>
                <a:latin typeface="+mn-lt"/>
                <a:ea typeface="+mn-ea"/>
                <a:cs typeface="+mn-cs"/>
              </a:rPr>
              <a:t> which can  include pictures, anecdotal records, and media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a:t>
            </a:r>
            <a:r>
              <a:rPr lang="en-US" sz="1200" kern="1200" dirty="0" smtClean="0">
                <a:solidFill>
                  <a:schemeClr val="tx1"/>
                </a:solidFill>
                <a:effectLst/>
                <a:latin typeface="+mn-lt"/>
                <a:ea typeface="+mn-ea"/>
                <a:cs typeface="+mn-cs"/>
              </a:rPr>
              <a:t>are different types of assessments – instruments you will often see - both screening and assessment out in the field.</a:t>
            </a:r>
          </a:p>
          <a:p>
            <a:pPr eaLnBrk="1" hangingPunct="1">
              <a:spcBef>
                <a:spcPct val="0"/>
              </a:spcBef>
            </a:pPr>
            <a:endParaRPr lang="en-US" alt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484C4EB-C9B4-4115-9ED2-5B95561F1F84}" type="slidenum">
              <a:rPr lang="en-US" altLang="en-US" smtClean="0"/>
              <a:pPr eaLnBrk="1" hangingPunct="1"/>
              <a:t>17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Checklists</a:t>
            </a:r>
            <a:r>
              <a:rPr lang="en-US" sz="1200" kern="1200" dirty="0" smtClean="0">
                <a:solidFill>
                  <a:schemeClr val="tx1"/>
                </a:solidFill>
                <a:effectLst/>
                <a:latin typeface="+mn-lt"/>
                <a:ea typeface="+mn-ea"/>
                <a:cs typeface="+mn-cs"/>
              </a:rPr>
              <a:t> are another popular form of assessment and can be either screening or assessment tools. A popular screening is the M-CHAT (Modified Checklist for Autism in Toddlers)  which looks at children with autism.</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18</a:t>
            </a:fld>
            <a:endParaRPr lang="en-US"/>
          </a:p>
        </p:txBody>
      </p:sp>
    </p:spTree>
    <p:extLst>
      <p:ext uri="{BB962C8B-B14F-4D97-AF65-F5344CB8AC3E}">
        <p14:creationId xmlns:p14="http://schemas.microsoft.com/office/powerpoint/2010/main" val="1962978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Children come into a pediatrician and the Ages and Stages Questionnaire is available for parents to fill out in English and in Spanish and I believe in other languages as well, while they are in the physician’s office. There is also an opportunity to fill out the questionnaire online which many parents prefer to do</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an opportunity for pediatricians to get a quick snapshot of the child’s overall development and then if there are concerns they can refer the child on for other assessments. We gave you the address where you can find more about the ASQ. There is also a Ages and Stages Social-Emotional Questionnaire that’s very popular as well.</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19</a:t>
            </a:fld>
            <a:endParaRPr lang="en-US"/>
          </a:p>
        </p:txBody>
      </p:sp>
    </p:spTree>
    <p:extLst>
      <p:ext uri="{BB962C8B-B14F-4D97-AF65-F5344CB8AC3E}">
        <p14:creationId xmlns:p14="http://schemas.microsoft.com/office/powerpoint/2010/main" val="2886618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Patti: </a:t>
            </a:r>
            <a:r>
              <a:rPr lang="en-US" dirty="0" smtClean="0"/>
              <a:t>Welcome. This project</a:t>
            </a:r>
            <a:r>
              <a:rPr lang="en-US" baseline="0" dirty="0" smtClean="0"/>
              <a:t> is made possible by a grant for the US Department of Education under the Office of Special Education Programs. The main focus of the grant was to provide community colleges with ideas and enhancements to redesign their curriculum incorporating evidence based practices in early intervention and early childhood special education into their coursework. It also involves having at least one practicum experience in programs that serve children with disabilities. </a:t>
            </a:r>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2</a:t>
            </a:fld>
            <a:endParaRPr lang="en-US"/>
          </a:p>
        </p:txBody>
      </p:sp>
    </p:spTree>
    <p:extLst>
      <p:ext uri="{BB962C8B-B14F-4D97-AF65-F5344CB8AC3E}">
        <p14:creationId xmlns:p14="http://schemas.microsoft.com/office/powerpoint/2010/main" val="401776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Other type of instruments that are often used in the field are </a:t>
            </a:r>
            <a:r>
              <a:rPr lang="en-US" sz="1200" b="1" kern="1200" dirty="0" smtClean="0">
                <a:solidFill>
                  <a:schemeClr val="tx1"/>
                </a:solidFill>
                <a:effectLst/>
                <a:latin typeface="+mn-lt"/>
                <a:ea typeface="+mn-ea"/>
                <a:cs typeface="+mn-cs"/>
              </a:rPr>
              <a:t>Rating Scales</a:t>
            </a:r>
            <a:r>
              <a:rPr lang="en-US" sz="1200" kern="1200" dirty="0" smtClean="0">
                <a:solidFill>
                  <a:schemeClr val="tx1"/>
                </a:solidFill>
                <a:effectLst/>
                <a:latin typeface="+mn-lt"/>
                <a:ea typeface="+mn-ea"/>
                <a:cs typeface="+mn-cs"/>
              </a:rPr>
              <a:t>. Rating Scales usually have a 3-5 response stem such as “not yet”, or “sometimes”, or “often”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example of that is the Brief infant and Toddler Social Emotional Assessment also called the BITSEA. There is  an Infant and Toddler Social Emotional Assessment (ITSEA) . We provided links on the page. They provide information on children in terms of their social and emotional development.</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20</a:t>
            </a:fld>
            <a:endParaRPr lang="en-US"/>
          </a:p>
        </p:txBody>
      </p:sp>
    </p:spTree>
    <p:extLst>
      <p:ext uri="{BB962C8B-B14F-4D97-AF65-F5344CB8AC3E}">
        <p14:creationId xmlns:p14="http://schemas.microsoft.com/office/powerpoint/2010/main" val="3732339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Now by way of example - one curriculum-based tool is called the Teaching Strategies GOLD. It is a very user friendly and inclusive curriculum-based assessment.  It can be used with any curriculum in Early Childhood. It is fully bilingual in English and Spanish and often used in Head Start. It’s very popular in Head Start. So this is a good example of what we might be looking for as an assessment instrument that is actually culturally responsive.</a:t>
            </a:r>
          </a:p>
          <a:p>
            <a:endParaRPr 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C8C6576-BCE6-4AC4-B87D-FB594CA2A66B}" type="slidenum">
              <a:rPr lang="en-US" altLang="en-US" smtClean="0"/>
              <a:pPr eaLnBrk="1" hangingPunct="1"/>
              <a:t>21</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Now we will transition and I will turn things over to </a:t>
            </a:r>
            <a:r>
              <a:rPr lang="en-US" sz="1200" kern="1200" dirty="0" err="1" smtClean="0">
                <a:solidFill>
                  <a:schemeClr val="tx1"/>
                </a:solidFill>
                <a:effectLst/>
                <a:latin typeface="+mn-lt"/>
                <a:ea typeface="+mn-ea"/>
                <a:cs typeface="+mn-cs"/>
              </a:rPr>
              <a:t>Rashida</a:t>
            </a:r>
            <a:r>
              <a:rPr lang="en-US" sz="1200" kern="1200" dirty="0" smtClean="0">
                <a:solidFill>
                  <a:schemeClr val="tx1"/>
                </a:solidFill>
                <a:effectLst/>
                <a:latin typeface="+mn-lt"/>
                <a:ea typeface="+mn-ea"/>
                <a:cs typeface="+mn-cs"/>
              </a:rPr>
              <a:t> who will be talking about some tips in terms of culturally responsive assessment. </a:t>
            </a:r>
            <a:r>
              <a:rPr lang="en-US" sz="1200" kern="1200" dirty="0" err="1" smtClean="0">
                <a:solidFill>
                  <a:schemeClr val="tx1"/>
                </a:solidFill>
                <a:effectLst/>
                <a:latin typeface="+mn-lt"/>
                <a:ea typeface="+mn-ea"/>
                <a:cs typeface="+mn-cs"/>
              </a:rPr>
              <a:t>Rashida</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22</a:t>
            </a:fld>
            <a:endParaRPr lang="en-US"/>
          </a:p>
        </p:txBody>
      </p:sp>
    </p:spTree>
    <p:extLst>
      <p:ext uri="{BB962C8B-B14F-4D97-AF65-F5344CB8AC3E}">
        <p14:creationId xmlns:p14="http://schemas.microsoft.com/office/powerpoint/2010/main" val="323417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Thank you. So Patti really talked about some great ideas around the foundation of assessment. The technical aspects of assessment, what makes a good assessment and what are the examples of assessment.</a:t>
            </a:r>
          </a:p>
          <a:p>
            <a:r>
              <a:rPr lang="en-US" sz="1200" kern="1200" dirty="0" smtClean="0">
                <a:solidFill>
                  <a:schemeClr val="tx1"/>
                </a:solidFill>
                <a:effectLst/>
                <a:latin typeface="+mn-lt"/>
                <a:ea typeface="+mn-ea"/>
                <a:cs typeface="+mn-cs"/>
              </a:rPr>
              <a:t>What I will talk about is basically some of the recommendations of how to make sure you are using the right assessment, and using assessment in a culturally appropriate manner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a:t>
            </a:r>
            <a:r>
              <a:rPr lang="en-US" sz="1200" kern="1200" dirty="0" err="1" smtClean="0">
                <a:solidFill>
                  <a:schemeClr val="tx1"/>
                </a:solidFill>
                <a:effectLst/>
                <a:latin typeface="+mn-lt"/>
                <a:ea typeface="+mn-ea"/>
                <a:cs typeface="+mn-cs"/>
              </a:rPr>
              <a:t>Neisworth</a:t>
            </a:r>
            <a:r>
              <a:rPr lang="en-US" sz="1200" kern="1200" dirty="0" smtClean="0">
                <a:solidFill>
                  <a:schemeClr val="tx1"/>
                </a:solidFill>
                <a:effectLst/>
                <a:latin typeface="+mn-lt"/>
                <a:ea typeface="+mn-ea"/>
                <a:cs typeface="+mn-cs"/>
              </a:rPr>
              <a:t> and Steven </a:t>
            </a:r>
            <a:r>
              <a:rPr lang="en-US" sz="1200" kern="1200" dirty="0" err="1" smtClean="0">
                <a:solidFill>
                  <a:schemeClr val="tx1"/>
                </a:solidFill>
                <a:effectLst/>
                <a:latin typeface="+mn-lt"/>
                <a:ea typeface="+mn-ea"/>
                <a:cs typeface="+mn-cs"/>
              </a:rPr>
              <a:t>Bagnato</a:t>
            </a:r>
            <a:r>
              <a:rPr lang="en-US" sz="1200" kern="1200" dirty="0" smtClean="0">
                <a:solidFill>
                  <a:schemeClr val="tx1"/>
                </a:solidFill>
                <a:effectLst/>
                <a:latin typeface="+mn-lt"/>
                <a:ea typeface="+mn-ea"/>
                <a:cs typeface="+mn-cs"/>
              </a:rPr>
              <a:t> in their DEC recommended practices talked about 8 different critical quality of </a:t>
            </a:r>
            <a:r>
              <a:rPr lang="en-US" sz="1200" kern="1200" dirty="0" err="1" smtClean="0">
                <a:solidFill>
                  <a:schemeClr val="tx1"/>
                </a:solidFill>
                <a:effectLst/>
                <a:latin typeface="+mn-lt"/>
                <a:ea typeface="+mn-ea"/>
                <a:cs typeface="+mn-cs"/>
              </a:rPr>
              <a:t>assesssment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228600" indent="-228600">
              <a:buFont typeface="+mj-lt"/>
              <a:buAutoNum type="arabicPeriod"/>
            </a:pPr>
            <a:r>
              <a:rPr lang="en-US" sz="1200" kern="1200" dirty="0" smtClean="0">
                <a:solidFill>
                  <a:schemeClr val="tx1"/>
                </a:solidFill>
                <a:effectLst/>
                <a:latin typeface="+mn-lt"/>
                <a:ea typeface="+mn-ea"/>
                <a:cs typeface="+mn-cs"/>
              </a:rPr>
              <a:t>The first one is</a:t>
            </a:r>
            <a:r>
              <a:rPr lang="en-US" sz="1200" b="1" kern="1200" dirty="0" smtClean="0">
                <a:solidFill>
                  <a:schemeClr val="tx1"/>
                </a:solidFill>
                <a:effectLst/>
                <a:latin typeface="+mn-lt"/>
                <a:ea typeface="+mn-ea"/>
                <a:cs typeface="+mn-cs"/>
              </a:rPr>
              <a:t> Usefulness</a:t>
            </a:r>
            <a:r>
              <a:rPr lang="en-US" sz="1200" kern="1200" dirty="0" smtClean="0">
                <a:solidFill>
                  <a:schemeClr val="tx1"/>
                </a:solidFill>
                <a:effectLst/>
                <a:latin typeface="+mn-lt"/>
                <a:ea typeface="+mn-ea"/>
                <a:cs typeface="+mn-cs"/>
              </a:rPr>
              <a:t> – it is used for the purpose that the assessment is meant for - for screening or evaluation or for monitoring progress.  So, adapting or using the assessment for the purpose.</a:t>
            </a:r>
          </a:p>
          <a:p>
            <a:pPr marL="228600" indent="-228600">
              <a:buFont typeface="+mj-lt"/>
              <a:buAutoNum type="arabicPeriod"/>
            </a:pPr>
            <a:endParaRPr lang="en-US" sz="1200" b="1" kern="1200" dirty="0" smtClean="0">
              <a:solidFill>
                <a:schemeClr val="tx1"/>
              </a:solidFill>
              <a:effectLst/>
              <a:latin typeface="+mn-lt"/>
              <a:ea typeface="+mn-ea"/>
              <a:cs typeface="+mn-cs"/>
            </a:endParaRPr>
          </a:p>
          <a:p>
            <a:pPr marL="228600" indent="-228600">
              <a:buFont typeface="+mj-lt"/>
              <a:buAutoNum type="arabicPeriod"/>
            </a:pPr>
            <a:r>
              <a:rPr lang="en-US" sz="1200" b="1" kern="1200" dirty="0" smtClean="0">
                <a:solidFill>
                  <a:schemeClr val="tx1"/>
                </a:solidFill>
                <a:effectLst/>
                <a:latin typeface="+mn-lt"/>
                <a:ea typeface="+mn-ea"/>
                <a:cs typeface="+mn-cs"/>
              </a:rPr>
              <a:t>Acceptability</a:t>
            </a:r>
            <a:r>
              <a:rPr lang="en-US" sz="1200" kern="1200" dirty="0" smtClean="0">
                <a:solidFill>
                  <a:schemeClr val="tx1"/>
                </a:solidFill>
                <a:effectLst/>
                <a:latin typeface="+mn-lt"/>
                <a:ea typeface="+mn-ea"/>
                <a:cs typeface="+mn-cs"/>
              </a:rPr>
              <a:t> – acceptability refers to whether assessment uses the method and styles that are mutually agreed upon by the team members. So it is acceptable to the entire team  as a useful method of assessment </a:t>
            </a:r>
          </a:p>
          <a:p>
            <a:pPr marL="228600" indent="-228600">
              <a:buFont typeface="+mj-lt"/>
              <a:buAutoNum type="arabicPeriod"/>
            </a:pPr>
            <a:endParaRPr lang="en-US" sz="1200" b="1" kern="1200" dirty="0" smtClean="0">
              <a:solidFill>
                <a:schemeClr val="tx1"/>
              </a:solidFill>
              <a:effectLst/>
              <a:latin typeface="+mn-lt"/>
              <a:ea typeface="+mn-ea"/>
              <a:cs typeface="+mn-cs"/>
            </a:endParaRPr>
          </a:p>
          <a:p>
            <a:pPr marL="228600" indent="-228600">
              <a:buFont typeface="+mj-lt"/>
              <a:buAutoNum type="arabicPeriod"/>
            </a:pPr>
            <a:r>
              <a:rPr lang="en-US" sz="1200" b="1" kern="1200" dirty="0" smtClean="0">
                <a:solidFill>
                  <a:schemeClr val="tx1"/>
                </a:solidFill>
                <a:effectLst/>
                <a:latin typeface="+mn-lt"/>
                <a:ea typeface="+mn-ea"/>
                <a:cs typeface="+mn-cs"/>
              </a:rPr>
              <a:t>Authenticity</a:t>
            </a:r>
            <a:r>
              <a:rPr lang="en-US" sz="1200" kern="1200" dirty="0" smtClean="0">
                <a:solidFill>
                  <a:schemeClr val="tx1"/>
                </a:solidFill>
                <a:effectLst/>
                <a:latin typeface="+mn-lt"/>
                <a:ea typeface="+mn-ea"/>
                <a:cs typeface="+mn-cs"/>
              </a:rPr>
              <a:t>  –  authenticity refers to using the assessment within natural routines and environment. We’re not trying to contrive situations for assessment, especially with young children to perform. Its very hard to get them into a corner and say point to this and point to that. By using play based assessments like Patti discussed </a:t>
            </a:r>
            <a:r>
              <a:rPr lang="en-US" sz="1200" kern="1200" dirty="0" err="1" smtClean="0">
                <a:solidFill>
                  <a:schemeClr val="tx1"/>
                </a:solidFill>
                <a:effectLst/>
                <a:latin typeface="+mn-lt"/>
                <a:ea typeface="+mn-ea"/>
                <a:cs typeface="+mn-cs"/>
              </a:rPr>
              <a:t>earlier..those</a:t>
            </a:r>
            <a:r>
              <a:rPr lang="en-US" sz="1200" kern="1200" dirty="0" smtClean="0">
                <a:solidFill>
                  <a:schemeClr val="tx1"/>
                </a:solidFill>
                <a:effectLst/>
                <a:latin typeface="+mn-lt"/>
                <a:ea typeface="+mn-ea"/>
                <a:cs typeface="+mn-cs"/>
              </a:rPr>
              <a:t> are authentic assessment methods.</a:t>
            </a:r>
          </a:p>
          <a:p>
            <a:pPr marL="228600" indent="-228600">
              <a:buFont typeface="+mj-lt"/>
              <a:buAutoNum type="arabicPeriod"/>
            </a:pPr>
            <a:endParaRPr lang="en-US" sz="1200" b="1" kern="1200" dirty="0" smtClean="0">
              <a:solidFill>
                <a:schemeClr val="tx1"/>
              </a:solidFill>
              <a:effectLst/>
              <a:latin typeface="+mn-lt"/>
              <a:ea typeface="+mn-ea"/>
              <a:cs typeface="+mn-cs"/>
            </a:endParaRPr>
          </a:p>
          <a:p>
            <a:pPr marL="228600" indent="-228600">
              <a:buFont typeface="+mj-lt"/>
              <a:buAutoNum type="arabicPeriod"/>
            </a:pPr>
            <a:r>
              <a:rPr lang="en-US" sz="1200" b="1" kern="1200" dirty="0" err="1" smtClean="0">
                <a:solidFill>
                  <a:schemeClr val="tx1"/>
                </a:solidFill>
                <a:effectLst/>
                <a:latin typeface="+mn-lt"/>
                <a:ea typeface="+mn-ea"/>
                <a:cs typeface="+mn-cs"/>
              </a:rPr>
              <a:t>Collaborativeness</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collaborativeness</a:t>
            </a:r>
            <a:r>
              <a:rPr lang="en-US" sz="1200" kern="1200" dirty="0" smtClean="0">
                <a:solidFill>
                  <a:schemeClr val="tx1"/>
                </a:solidFill>
                <a:effectLst/>
                <a:latin typeface="+mn-lt"/>
                <a:ea typeface="+mn-ea"/>
                <a:cs typeface="+mn-cs"/>
              </a:rPr>
              <a:t> refers to using a team based approach to assessment, not one professional sitting with a child and trying to assess a child. Here you’re working as a team across disciplinary or a multi-disciplinary team. With the family members, with the professionals with different backgrounds coming together to complete the assessment</a:t>
            </a:r>
          </a:p>
          <a:p>
            <a:pPr marL="228600" indent="-228600">
              <a:buFont typeface="+mj-lt"/>
              <a:buAutoNum type="arabicPeriod"/>
            </a:pPr>
            <a:endParaRPr lang="en-US" sz="1200" b="1" kern="1200" dirty="0" smtClean="0">
              <a:solidFill>
                <a:schemeClr val="tx1"/>
              </a:solidFill>
              <a:effectLst/>
              <a:latin typeface="+mn-lt"/>
              <a:ea typeface="+mn-ea"/>
              <a:cs typeface="+mn-cs"/>
            </a:endParaRPr>
          </a:p>
          <a:p>
            <a:pPr marL="228600" indent="-228600">
              <a:buFont typeface="+mj-lt"/>
              <a:buAutoNum type="arabicPeriod"/>
            </a:pPr>
            <a:r>
              <a:rPr lang="en-US" sz="1200" b="1" kern="1200" dirty="0" smtClean="0">
                <a:solidFill>
                  <a:schemeClr val="tx1"/>
                </a:solidFill>
                <a:effectLst/>
                <a:latin typeface="+mn-lt"/>
                <a:ea typeface="+mn-ea"/>
                <a:cs typeface="+mn-cs"/>
              </a:rPr>
              <a:t>Equitability</a:t>
            </a:r>
            <a:r>
              <a:rPr lang="en-US" sz="1200" kern="1200" dirty="0" smtClean="0">
                <a:solidFill>
                  <a:schemeClr val="tx1"/>
                </a:solidFill>
                <a:effectLst/>
                <a:latin typeface="+mn-lt"/>
                <a:ea typeface="+mn-ea"/>
                <a:cs typeface="+mn-cs"/>
              </a:rPr>
              <a:t> – equitability refers to the aspect of appropriateness for individuals or accounting for individual differences. This is particularly relevant for the group we are talking about today, children who come from diverse cultural and linguistic backgrounds. Particularly for them we may need to modify some assessment items, to accommodate their needs separately - so individualizations of that assessment tool or assessment method</a:t>
            </a:r>
          </a:p>
          <a:p>
            <a:pPr marL="228600" indent="-228600">
              <a:buFont typeface="+mj-lt"/>
              <a:buAutoNum type="arabicPeriod"/>
            </a:pPr>
            <a:endParaRPr lang="en-US" sz="1200" b="1" kern="1200" dirty="0" smtClean="0">
              <a:solidFill>
                <a:schemeClr val="tx1"/>
              </a:solidFill>
              <a:effectLst/>
              <a:latin typeface="+mn-lt"/>
              <a:ea typeface="+mn-ea"/>
              <a:cs typeface="+mn-cs"/>
            </a:endParaRPr>
          </a:p>
          <a:p>
            <a:pPr marL="228600" indent="-228600">
              <a:buFont typeface="+mj-lt"/>
              <a:buAutoNum type="arabicPeriod"/>
            </a:pPr>
            <a:r>
              <a:rPr lang="en-US" sz="1200" b="1" kern="1200" dirty="0" smtClean="0">
                <a:solidFill>
                  <a:schemeClr val="tx1"/>
                </a:solidFill>
                <a:effectLst/>
                <a:latin typeface="+mn-lt"/>
                <a:ea typeface="+mn-ea"/>
                <a:cs typeface="+mn-cs"/>
              </a:rPr>
              <a:t>Convergence</a:t>
            </a:r>
            <a:r>
              <a:rPr lang="en-US" sz="1200" kern="1200" dirty="0" smtClean="0">
                <a:solidFill>
                  <a:schemeClr val="tx1"/>
                </a:solidFill>
                <a:effectLst/>
                <a:latin typeface="+mn-lt"/>
                <a:ea typeface="+mn-ea"/>
                <a:cs typeface="+mn-cs"/>
              </a:rPr>
              <a:t>  refers to the meeting of ideas, meeting of assessment data from multiple professionals. For all assessment methods and tools. So, you may use an assessment tool for gathering data, but that can be supplemented with say Head Start teacher or the parent interview – some of that information…So, gathering data from multiple sources</a:t>
            </a:r>
          </a:p>
          <a:p>
            <a:pPr marL="228600" indent="-228600">
              <a:buFont typeface="+mj-lt"/>
              <a:buAutoNum type="arabicPeriod"/>
            </a:pPr>
            <a:endParaRPr lang="en-US" sz="1200" b="1" kern="1200" dirty="0" smtClean="0">
              <a:solidFill>
                <a:schemeClr val="tx1"/>
              </a:solidFill>
              <a:effectLst/>
              <a:latin typeface="+mn-lt"/>
              <a:ea typeface="+mn-ea"/>
              <a:cs typeface="+mn-cs"/>
            </a:endParaRPr>
          </a:p>
          <a:p>
            <a:pPr marL="228600" indent="-228600">
              <a:buFont typeface="+mj-lt"/>
              <a:buAutoNum type="arabicPeriod"/>
            </a:pPr>
            <a:r>
              <a:rPr lang="en-US" sz="1200" b="1" kern="1200" dirty="0" smtClean="0">
                <a:solidFill>
                  <a:schemeClr val="tx1"/>
                </a:solidFill>
                <a:effectLst/>
                <a:latin typeface="+mn-lt"/>
                <a:ea typeface="+mn-ea"/>
                <a:cs typeface="+mn-cs"/>
              </a:rPr>
              <a:t>Sensitivity</a:t>
            </a:r>
            <a:r>
              <a:rPr lang="en-US" sz="1200" kern="1200" dirty="0" smtClean="0">
                <a:solidFill>
                  <a:schemeClr val="tx1"/>
                </a:solidFill>
                <a:effectLst/>
                <a:latin typeface="+mn-lt"/>
                <a:ea typeface="+mn-ea"/>
                <a:cs typeface="+mn-cs"/>
              </a:rPr>
              <a:t> of assessment refers to the fact that - sometimes children from diverse linguistic backgrounds or children who may have more significant disabilities will not show a huge growth or progression. So the sensitivity of the assessment refers to how well you can see that increment of change in assessment method.  So you are being able to demonstrate even the slightest change in the child’s development can be noticed with that assessment method</a:t>
            </a:r>
          </a:p>
          <a:p>
            <a:pPr marL="228600" indent="-228600">
              <a:buFont typeface="+mj-lt"/>
              <a:buAutoNum type="arabicPeriod"/>
            </a:pPr>
            <a:endParaRPr lang="en-US" sz="1200" b="1" kern="1200" dirty="0" smtClean="0">
              <a:solidFill>
                <a:schemeClr val="tx1"/>
              </a:solidFill>
              <a:effectLst/>
              <a:latin typeface="+mn-lt"/>
              <a:ea typeface="+mn-ea"/>
              <a:cs typeface="+mn-cs"/>
            </a:endParaRPr>
          </a:p>
          <a:p>
            <a:pPr marL="228600" indent="-228600">
              <a:buFont typeface="+mj-lt"/>
              <a:buAutoNum type="arabicPeriod"/>
            </a:pPr>
            <a:r>
              <a:rPr lang="en-US" sz="1200" b="1" kern="1200" dirty="0" smtClean="0">
                <a:solidFill>
                  <a:schemeClr val="tx1"/>
                </a:solidFill>
                <a:effectLst/>
                <a:latin typeface="+mn-lt"/>
                <a:ea typeface="+mn-ea"/>
                <a:cs typeface="+mn-cs"/>
              </a:rPr>
              <a:t>Congruence</a:t>
            </a:r>
            <a:r>
              <a:rPr lang="en-US" sz="1200" kern="1200" dirty="0" smtClean="0">
                <a:solidFill>
                  <a:schemeClr val="tx1"/>
                </a:solidFill>
                <a:effectLst/>
                <a:latin typeface="+mn-lt"/>
                <a:ea typeface="+mn-ea"/>
                <a:cs typeface="+mn-cs"/>
              </a:rPr>
              <a:t> refers to the fact that the –materials designed are used with all children and those who may have mild or varying degrees of abilities or linguistic differences. So this term refers mainly around the materials used during the assessment process.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There are multiple recommendations suggested by national organizations such as the American Speech and Hearing Association (ASHA) or the Division of Early Childhood (DEC) or NAEYC. What we are going to talk about are recommendations from these organizations, specifically as they relate to working with children and families from cultural and </a:t>
            </a:r>
            <a:r>
              <a:rPr lang="en-US" sz="1200" kern="1200" dirty="0" err="1" smtClean="0">
                <a:solidFill>
                  <a:schemeClr val="tx1"/>
                </a:solidFill>
                <a:effectLst/>
                <a:latin typeface="+mn-lt"/>
                <a:ea typeface="+mn-ea"/>
                <a:cs typeface="+mn-cs"/>
              </a:rPr>
              <a:t>linguisticly</a:t>
            </a:r>
            <a:r>
              <a:rPr lang="en-US" sz="1200" kern="1200" dirty="0" smtClean="0">
                <a:solidFill>
                  <a:schemeClr val="tx1"/>
                </a:solidFill>
                <a:effectLst/>
                <a:latin typeface="+mn-lt"/>
                <a:ea typeface="+mn-ea"/>
                <a:cs typeface="+mn-cs"/>
              </a:rPr>
              <a:t> diverse backgrounds.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first one – </a:t>
            </a:r>
            <a:r>
              <a:rPr lang="en-US" sz="1200" b="1" kern="1200" dirty="0" smtClean="0">
                <a:solidFill>
                  <a:schemeClr val="tx1"/>
                </a:solidFill>
                <a:effectLst/>
                <a:latin typeface="+mn-lt"/>
                <a:ea typeface="+mn-ea"/>
                <a:cs typeface="+mn-cs"/>
              </a:rPr>
              <a:t>choose the right tools and methods of assessment</a:t>
            </a:r>
            <a:r>
              <a:rPr lang="en-US" sz="1200" kern="1200" dirty="0" smtClean="0">
                <a:solidFill>
                  <a:schemeClr val="tx1"/>
                </a:solidFill>
                <a:effectLst/>
                <a:latin typeface="+mn-lt"/>
                <a:ea typeface="+mn-ea"/>
                <a:cs typeface="+mn-cs"/>
              </a:rPr>
              <a:t>. Culturally appropriate assessment methods should:</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allow for professionals and families to collaborate </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must be developmentally appropriate: So if the authors or publishers say this assessment should be used for 3 year olds we do not use them for younger or older children than that age group. So, it is developmentally appropriate.</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And provide useful information for goal development and intervention: So what is the purpose of assessment unless it can help you in intervening appropriately, it can identify the current level of development and the child’s preferences and interests?</a:t>
            </a:r>
          </a:p>
          <a:p>
            <a:pPr marL="1085850" lvl="2" indent="-171450">
              <a:buFont typeface="Arial" panose="020B0604020202020204" pitchFamily="34" charset="0"/>
              <a:buChar char="•"/>
            </a:pPr>
            <a:r>
              <a:rPr lang="en-US" sz="1200" kern="1200" dirty="0" smtClean="0">
                <a:solidFill>
                  <a:schemeClr val="tx1"/>
                </a:solidFill>
                <a:effectLst/>
                <a:latin typeface="+mn-lt"/>
                <a:ea typeface="+mn-ea"/>
                <a:cs typeface="+mn-cs"/>
              </a:rPr>
              <a:t>And finally, it must meet legal requirements for assess: Particularly if you’re trying to use the assessment tool for eligibility purposes, determining eligibility for special education. That assessment tool must meet requirements of the state where you are trying to make these eligibility decisions.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B94F8C-8A97-4151-B764-09F32BEB58D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Given that the purchase of an assessment is a really expensive investment. A number of assessment tools range from anywhere from between $200 to $2000.  Given the fact that they are expensive, given the fact that most EI and ECSE report that choosing culturally appropriate assessment tools is a challenge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is absolutely imperative that EI/ECSE professionals utilize a team based approach in selection and use of assessment methods. So that administrators, child find coordinators, classroom teachers, all of them have a say in what assessment tools and assessment methods are used for children and families. And that these methods and tools must meet the assessment purpose, and match the needs of those children and families that they typically assess. Particularly if you got a varied population from one region then you want look at the assessment tool to make sure that it is normed for that population. The population in Colorado may not necessarily be the same population that you assess in Oregon. And even within Oregon - from the mountainous regions, versus the city-based, urban populations may be slightly different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choosing assessment that is appropriate for the children and families you serve.</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Recommendation #2 Use authentic assessment methods. We talked about it earlier.</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Assessment of young children and their families must involve identifying environmental, maturational, and social factors that may impact the child’s development and learning. And it must use ecological perspective let’s look at what that means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B94F8C-8A97-4151-B764-09F32BEB58D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What does using an ecological perspective in assessment mean?</a:t>
            </a:r>
          </a:p>
          <a:p>
            <a:pPr lvl="0"/>
            <a:r>
              <a:rPr lang="en-US" sz="1200" kern="1200" dirty="0" smtClean="0">
                <a:solidFill>
                  <a:schemeClr val="tx1"/>
                </a:solidFill>
                <a:effectLst/>
                <a:latin typeface="+mn-lt"/>
                <a:ea typeface="+mn-ea"/>
                <a:cs typeface="+mn-cs"/>
              </a:rPr>
              <a:t>We must use play based assessment tools and methods that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are developmentally appropriate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take into account child’s prior experiences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allow for observations in natural environments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help in making recommendations and planning next steps with the family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particularly for young children, there are certain issues that come up when we are assessing young children that may not be as relevant when you are assessing older children.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1.The first is familiarity with the assessor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Familiarity with routines. You cannot ask a 3 year old to sit in a corner and spend 20 minutes, 30 minutes on an assessment tool - it’s going to be hard. You not going to  get valid or reliable data from an assessment method like that. We must use authentic methods that allow for use in natural environments and routines</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So here are some videos about play based assessment. Take a look at these brief clips and think about these 3 questions</a:t>
            </a:r>
          </a:p>
          <a:p>
            <a:endParaRPr lang="en-US" sz="1200" kern="1200" dirty="0" smtClean="0">
              <a:solidFill>
                <a:schemeClr val="tx1"/>
              </a:solidFill>
              <a:effectLst/>
              <a:latin typeface="+mn-lt"/>
              <a:ea typeface="+mn-ea"/>
              <a:cs typeface="+mn-cs"/>
            </a:endParaRPr>
          </a:p>
          <a:p>
            <a:pPr marL="1143000" lvl="2" indent="-228600">
              <a:buFont typeface="+mj-lt"/>
              <a:buAutoNum type="arabicPeriod"/>
            </a:pPr>
            <a:r>
              <a:rPr lang="en-US" sz="1200" kern="1200" dirty="0" smtClean="0">
                <a:solidFill>
                  <a:schemeClr val="tx1"/>
                </a:solidFill>
                <a:effectLst/>
                <a:latin typeface="+mn-lt"/>
                <a:ea typeface="+mn-ea"/>
                <a:cs typeface="+mn-cs"/>
              </a:rPr>
              <a:t>Are children and family engaged in this assessment?</a:t>
            </a:r>
          </a:p>
          <a:p>
            <a:pPr marL="1143000" lvl="2" indent="-228600">
              <a:buFont typeface="+mj-lt"/>
              <a:buAutoNum type="arabicPeriod"/>
            </a:pPr>
            <a:r>
              <a:rPr lang="en-US" sz="1200" kern="1200" dirty="0" smtClean="0">
                <a:solidFill>
                  <a:schemeClr val="tx1"/>
                </a:solidFill>
                <a:effectLst/>
                <a:latin typeface="+mn-lt"/>
                <a:ea typeface="+mn-ea"/>
                <a:cs typeface="+mn-cs"/>
              </a:rPr>
              <a:t>Can developmental assessment information be gathered through these assessments?</a:t>
            </a:r>
          </a:p>
          <a:p>
            <a:pPr marL="1143000" lvl="2" indent="-228600">
              <a:buFont typeface="+mj-lt"/>
              <a:buAutoNum type="arabicPeriod"/>
            </a:pPr>
            <a:r>
              <a:rPr lang="en-US" sz="1200" kern="1200" dirty="0" smtClean="0">
                <a:solidFill>
                  <a:schemeClr val="tx1"/>
                </a:solidFill>
                <a:effectLst/>
                <a:latin typeface="+mn-lt"/>
                <a:ea typeface="+mn-ea"/>
                <a:cs typeface="+mn-cs"/>
              </a:rPr>
              <a:t>Does this look natural to you? Look natural in the sense, is this a contrived situation or is this what the child would typically do in any other environment as well.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BB94F8C-8A97-4151-B764-09F32BEB58D1}" type="slidenum">
              <a:rPr lang="en-US" smtClean="0"/>
              <a:pPr/>
              <a:t>28</a:t>
            </a:fld>
            <a:endParaRPr lang="en-US"/>
          </a:p>
        </p:txBody>
      </p:sp>
    </p:spTree>
    <p:extLst>
      <p:ext uri="{BB962C8B-B14F-4D97-AF65-F5344CB8AC3E}">
        <p14:creationId xmlns:p14="http://schemas.microsoft.com/office/powerpoint/2010/main" val="2452053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For Recommendation #3 “</a:t>
            </a:r>
            <a:r>
              <a:rPr lang="en-US" sz="1200" b="1" kern="1200" dirty="0" smtClean="0">
                <a:solidFill>
                  <a:schemeClr val="tx1"/>
                </a:solidFill>
                <a:effectLst/>
                <a:latin typeface="+mn-lt"/>
                <a:ea typeface="+mn-ea"/>
                <a:cs typeface="+mn-cs"/>
              </a:rPr>
              <a:t>develop culturally relevant assessment procedures from a home language and culture framework</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do we mean by this – culturally relevant assessment procedures?</a:t>
            </a:r>
          </a:p>
          <a:p>
            <a:r>
              <a:rPr lang="en-US" sz="1200" kern="1200" dirty="0" smtClean="0">
                <a:solidFill>
                  <a:schemeClr val="tx1"/>
                </a:solidFill>
                <a:effectLst/>
                <a:latin typeface="+mn-lt"/>
                <a:ea typeface="+mn-ea"/>
                <a:cs typeface="+mn-cs"/>
              </a:rPr>
              <a:t>Specifically, always use multiple sources of information that can merge to form a determination of a disability, or help you understand the next step in the child’s development.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 part of multiple sources, when we talk about multiple sources we’re talking about multiple people and multiple methods in terms of observation assessment tools, interviews, etc.</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(family perspective) are a critical source of assessment and information. </a:t>
            </a:r>
          </a:p>
          <a:p>
            <a:r>
              <a:rPr lang="en-US" sz="1200" kern="1200" dirty="0" smtClean="0">
                <a:solidFill>
                  <a:schemeClr val="tx1"/>
                </a:solidFill>
                <a:effectLst/>
                <a:latin typeface="+mn-lt"/>
                <a:ea typeface="+mn-ea"/>
                <a:cs typeface="+mn-cs"/>
              </a:rPr>
              <a:t>Carol  Westby talks about Ethnographic Interviewing  (we talk about this in the next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other important source for gathering family perspectives through routines is Robin McWilliams Routines-Based Interview (RBI). What this assessment tool does at RBI is walk the family through different routines and there are certain questions along the way that you ask the family. The family provides you with information - whether it is it a good fit, whether there are some challenges, whether the routines are working well. And that helps you to develop the goals in your next phase.</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Patti: </a:t>
            </a:r>
            <a:r>
              <a:rPr lang="en-US" sz="1200" kern="1200" dirty="0" smtClean="0">
                <a:solidFill>
                  <a:schemeClr val="tx1"/>
                </a:solidFill>
                <a:effectLst/>
                <a:latin typeface="+mn-lt"/>
                <a:ea typeface="+mn-ea"/>
                <a:cs typeface="+mn-cs"/>
              </a:rPr>
              <a:t>While we have several competencies that we are required to address in this project; today we are really addressing competencies of working with children and families from diverse cultural and linguistic backgrounds. This includes English learners with disabilities and high need children with disabilities and their families.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webinar is designed to address this required competency particularly in the area of culturally responsive screening and assessment of children from diverse backgrounds.</a:t>
            </a:r>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3</a:t>
            </a:fld>
            <a:endParaRPr lang="en-US"/>
          </a:p>
        </p:txBody>
      </p:sp>
    </p:spTree>
    <p:extLst>
      <p:ext uri="{BB962C8B-B14F-4D97-AF65-F5344CB8AC3E}">
        <p14:creationId xmlns:p14="http://schemas.microsoft.com/office/powerpoint/2010/main" val="4007273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In Westby’s Ethnographic Interviewing, what you do is initially start with developing a rapport with the family members and then ask “grand tour” questions such as tell me about what a typical day looks like. And then you ask very specific questions where you want to probe a little bit more -</a:t>
            </a:r>
          </a:p>
          <a:p>
            <a:r>
              <a:rPr lang="en-US" sz="1200" kern="1200" dirty="0" smtClean="0">
                <a:solidFill>
                  <a:schemeClr val="tx1"/>
                </a:solidFill>
                <a:effectLst/>
                <a:latin typeface="+mn-lt"/>
                <a:ea typeface="+mn-ea"/>
                <a:cs typeface="+mn-cs"/>
              </a:rPr>
              <a:t>“So you say that feeding is a challenge with Jose. Can you tell me a little bit more about that challenge - what is challenging about that routine.”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And you will also talk about  – “Yes I understand that it is a challenge when you say there is a problem in that he doesn’t want to eat enough or doesn’t sit at the table. You’re restating what the parent is saying - reframing that and restating that or asking them to tell you more about hat information.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Always </a:t>
            </a:r>
            <a:r>
              <a:rPr lang="en-US" sz="1200" kern="1200" dirty="0" smtClean="0">
                <a:solidFill>
                  <a:schemeClr val="tx1"/>
                </a:solidFill>
                <a:effectLst/>
                <a:latin typeface="+mn-lt"/>
                <a:ea typeface="+mn-ea"/>
                <a:cs typeface="+mn-cs"/>
              </a:rPr>
              <a:t>use open ended questions when you’re communicating with the family during assessment.  (Rather than) questions that they answer with yes or no.</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30</a:t>
            </a:fld>
            <a:endParaRPr lang="en-US"/>
          </a:p>
        </p:txBody>
      </p:sp>
    </p:spTree>
    <p:extLst>
      <p:ext uri="{BB962C8B-B14F-4D97-AF65-F5344CB8AC3E}">
        <p14:creationId xmlns:p14="http://schemas.microsoft.com/office/powerpoint/2010/main" val="693820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Family perspectives – these formats of what the ethnographic interviewing and routines based interview (also allow the families to insert their developmental priorities and perspectives into the assessment framework, transforming the evaluation process into a culturally relevant experience for the family and the child).</a:t>
            </a:r>
          </a:p>
          <a:p>
            <a:r>
              <a:rPr lang="en-US" sz="1200" kern="1200" dirty="0" smtClean="0">
                <a:solidFill>
                  <a:schemeClr val="tx1"/>
                </a:solidFill>
                <a:effectLst/>
                <a:latin typeface="+mn-lt"/>
                <a:ea typeface="+mn-ea"/>
                <a:cs typeface="+mn-cs"/>
              </a:rPr>
              <a:t> We’ll talk a little more about it when we talk about family participation – what we mean about this phrase.</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31</a:t>
            </a:fld>
            <a:endParaRPr lang="en-US"/>
          </a:p>
        </p:txBody>
      </p:sp>
    </p:spTree>
    <p:extLst>
      <p:ext uri="{BB962C8B-B14F-4D97-AF65-F5344CB8AC3E}">
        <p14:creationId xmlns:p14="http://schemas.microsoft.com/office/powerpoint/2010/main" val="3643514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 next one is relevant for the group we are talking about – families from linguistically diverse backgrounds, particularly families who do not speak English or the primary language of the provider or assessor.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a:t>
            </a:r>
            <a:r>
              <a:rPr lang="en-US" sz="1200" b="1" kern="1200" dirty="0" smtClean="0">
                <a:solidFill>
                  <a:schemeClr val="tx1"/>
                </a:solidFill>
                <a:effectLst/>
                <a:latin typeface="+mn-lt"/>
                <a:ea typeface="+mn-ea"/>
                <a:cs typeface="+mn-cs"/>
              </a:rPr>
              <a:t>Effectively use interpreters and develop the role of a cultural mediator</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Perez-Mendez and Moore provide a great excellent strategy in how you do this.</a:t>
            </a:r>
          </a:p>
          <a:p>
            <a:r>
              <a:rPr lang="en-US" sz="1200" kern="1200" dirty="0" smtClean="0">
                <a:solidFill>
                  <a:schemeClr val="tx1"/>
                </a:solidFill>
                <a:effectLst/>
                <a:latin typeface="+mn-lt"/>
                <a:ea typeface="+mn-ea"/>
                <a:cs typeface="+mn-cs"/>
              </a:rPr>
              <a:t>The use of the word “cultural mediator” versus somebody who is just a translator.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cultural mediator is an individual who helps interpret language, but even more importantly, the cultural mediator translates between the culture of the environment in which services are provided and the child’s family to produce understanding, share information, and create relationships  between the family and the interventionists).</a:t>
            </a:r>
          </a:p>
          <a:p>
            <a:r>
              <a:rPr lang="en-US" sz="1200" kern="1200" dirty="0" smtClean="0">
                <a:solidFill>
                  <a:schemeClr val="tx1"/>
                </a:solidFill>
                <a:effectLst/>
                <a:latin typeface="+mn-lt"/>
                <a:ea typeface="+mn-ea"/>
                <a:cs typeface="+mn-cs"/>
              </a:rPr>
              <a:t>So what That mean is that a cultural mediator is more than a translator. They also provide the cultural context for that conversation …both for the family and the team of assessors - the professional team. Lets look at examples on the next slide.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Early interventionists and ECSE practitioners need to develop strategies for working with interpreters and cultural mediators.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 </a:t>
            </a:r>
            <a:r>
              <a:rPr lang="en-US" sz="1200" b="1" kern="1200" dirty="0" smtClean="0">
                <a:solidFill>
                  <a:schemeClr val="tx1"/>
                </a:solidFill>
                <a:effectLst/>
                <a:latin typeface="+mn-lt"/>
                <a:ea typeface="+mn-ea"/>
                <a:cs typeface="+mn-cs"/>
              </a:rPr>
              <a:t>access well-trained and bi-literate interpreters</a:t>
            </a:r>
            <a:r>
              <a:rPr lang="en-US" sz="1200" kern="1200" dirty="0" smtClean="0">
                <a:solidFill>
                  <a:schemeClr val="tx1"/>
                </a:solidFill>
                <a:effectLst/>
                <a:latin typeface="+mn-lt"/>
                <a:ea typeface="+mn-ea"/>
                <a:cs typeface="+mn-cs"/>
              </a:rPr>
              <a:t>. Very often the practice is “find someone who’s a  paraprofessional, the office secretary, who probably knows the child’s family language. Here we’re talking about recommendation that people who will be translating have to be well trained in this process. When we utilize interpreters who are not trained in the process - siblings sometimes, we are going to lose validity of information in </a:t>
            </a:r>
          </a:p>
          <a:p>
            <a:r>
              <a:rPr lang="en-US" sz="1200" kern="1200" dirty="0" smtClean="0">
                <a:solidFill>
                  <a:schemeClr val="tx1"/>
                </a:solidFill>
                <a:effectLst/>
                <a:latin typeface="+mn-lt"/>
                <a:ea typeface="+mn-ea"/>
                <a:cs typeface="+mn-cs"/>
              </a:rPr>
              <a:t>the information in the process.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Develop a team approach with the interpreter. </a:t>
            </a:r>
            <a:r>
              <a:rPr lang="en-US" sz="1200" kern="1200" dirty="0" smtClean="0">
                <a:solidFill>
                  <a:schemeClr val="tx1"/>
                </a:solidFill>
                <a:effectLst/>
                <a:latin typeface="+mn-lt"/>
                <a:ea typeface="+mn-ea"/>
                <a:cs typeface="+mn-cs"/>
              </a:rPr>
              <a:t>Consider the interpreter as part of the professional team of SLP speech language pathologist or occupational therapist, early childhood teacher and the family. The interpreter is part of the team, part of the team discussion from beginning to end. Even from the time we start identifying a time for the assessment process.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Working with interpreter definitely takes extra time</a:t>
            </a:r>
            <a:r>
              <a:rPr lang="en-US" sz="1200" kern="1200" dirty="0" smtClean="0">
                <a:solidFill>
                  <a:schemeClr val="tx1"/>
                </a:solidFill>
                <a:effectLst/>
                <a:latin typeface="+mn-lt"/>
                <a:ea typeface="+mn-ea"/>
                <a:cs typeface="+mn-cs"/>
              </a:rPr>
              <a:t>. So plan before the session how the interpretation is going take place. We will talk about that on the next slide- the different forms of interpretation.</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Whether you are going to be doing the simultaneous translation or summarizing translation.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a:t>
            </a:r>
            <a:r>
              <a:rPr lang="en-US" sz="1200" b="1" kern="1200" dirty="0" smtClean="0">
                <a:solidFill>
                  <a:schemeClr val="tx1"/>
                </a:solidFill>
                <a:effectLst/>
                <a:latin typeface="+mn-lt"/>
                <a:ea typeface="+mn-ea"/>
                <a:cs typeface="+mn-cs"/>
              </a:rPr>
              <a:t>simultaneous translation</a:t>
            </a:r>
            <a:r>
              <a:rPr lang="en-US" sz="1200" kern="1200" dirty="0" smtClean="0">
                <a:solidFill>
                  <a:schemeClr val="tx1"/>
                </a:solidFill>
                <a:effectLst/>
                <a:latin typeface="+mn-lt"/>
                <a:ea typeface="+mn-ea"/>
                <a:cs typeface="+mn-cs"/>
              </a:rPr>
              <a:t> is - you talk as a professional, the interpreter simultaneously translates the same information for the family. Similarly when the family talks or says something, the interpreter simultaneously translates that information for the English speaking professional team.</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Summarizing translation</a:t>
            </a:r>
            <a:r>
              <a:rPr lang="en-US" sz="1200" kern="1200" dirty="0" smtClean="0">
                <a:solidFill>
                  <a:schemeClr val="tx1"/>
                </a:solidFill>
                <a:effectLst/>
                <a:latin typeface="+mn-lt"/>
                <a:ea typeface="+mn-ea"/>
                <a:cs typeface="+mn-cs"/>
              </a:rPr>
              <a:t> - you as the professional talk, the interpreter summarizes that for the family, the family responds, the interpreter summarizes that for professional - so there is a lag time in between that.</a:t>
            </a:r>
          </a:p>
          <a:p>
            <a:r>
              <a:rPr lang="en-US" sz="1200" kern="1200" dirty="0" smtClean="0">
                <a:solidFill>
                  <a:schemeClr val="tx1"/>
                </a:solidFill>
                <a:effectLst/>
                <a:latin typeface="+mn-lt"/>
                <a:ea typeface="+mn-ea"/>
                <a:cs typeface="+mn-cs"/>
              </a:rPr>
              <a:t>Both of them have advantages and </a:t>
            </a:r>
            <a:r>
              <a:rPr lang="en-US" sz="1200" kern="1200" dirty="0" err="1" smtClean="0">
                <a:solidFill>
                  <a:schemeClr val="tx1"/>
                </a:solidFill>
                <a:effectLst/>
                <a:latin typeface="+mn-lt"/>
                <a:ea typeface="+mn-ea"/>
                <a:cs typeface="+mn-cs"/>
              </a:rPr>
              <a:t>disadvantage,s</a:t>
            </a:r>
            <a:r>
              <a:rPr lang="en-US" sz="1200" kern="1200" dirty="0" smtClean="0">
                <a:solidFill>
                  <a:schemeClr val="tx1"/>
                </a:solidFill>
                <a:effectLst/>
                <a:latin typeface="+mn-lt"/>
                <a:ea typeface="+mn-ea"/>
                <a:cs typeface="+mn-cs"/>
              </a:rPr>
              <a:t> but it’s important for both family member and interpreter and the professional team to understand that what is the message going to be so you can plan for that time appropriately and you can give that wait time to the family and the interpreter along the way.</a:t>
            </a:r>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Pattie</a:t>
            </a:r>
            <a:r>
              <a:rPr lang="en-US" sz="1200" kern="1200" dirty="0" smtClean="0">
                <a:solidFill>
                  <a:schemeClr val="tx1"/>
                </a:solidFill>
                <a:effectLst/>
                <a:latin typeface="+mn-lt"/>
                <a:ea typeface="+mn-ea"/>
                <a:cs typeface="+mn-cs"/>
              </a:rPr>
              <a:t>: I would add as an example that often times what may happen, particularly when you do have tests that require a certain protocol. For example, you might have a test that requires you to ask the child “Show me the little ducks” and the interpreter might say to the child in the native language, “Show me the baby ducks.” That’s a difference.</a:t>
            </a:r>
          </a:p>
          <a:p>
            <a:r>
              <a:rPr lang="en-US" sz="1200" kern="1200" dirty="0" smtClean="0">
                <a:solidFill>
                  <a:schemeClr val="tx1"/>
                </a:solidFill>
                <a:effectLst/>
                <a:latin typeface="+mn-lt"/>
                <a:ea typeface="+mn-ea"/>
                <a:cs typeface="+mn-cs"/>
              </a:rPr>
              <a:t>So often times if you haven’t planned ahead and talked over the type of test you are doing and you’re using simultaneous translation, you need to clarify ahead of time that you need to use the exact words I’m are using. And sometimes when I work with the interpreter they will say to me “I don’t have a word that fits there” or “Is it okay if I use this word instead?”</a:t>
            </a:r>
          </a:p>
          <a:p>
            <a:r>
              <a:rPr lang="en-US" sz="1200" kern="1200" dirty="0" smtClean="0">
                <a:solidFill>
                  <a:schemeClr val="tx1"/>
                </a:solidFill>
                <a:effectLst/>
                <a:latin typeface="+mn-lt"/>
                <a:ea typeface="+mn-ea"/>
                <a:cs typeface="+mn-cs"/>
              </a:rPr>
              <a:t>And so, that’s something again that takes planning. Again, it makes it easier when you use more play-based or curriculum-based assessment. Because then you are able to use more summarizing or more ability to switch out words that maybe fit better in a particular language. Does that make sense?</a:t>
            </a: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Rashida</a:t>
            </a:r>
            <a:r>
              <a:rPr lang="en-US" sz="1200" kern="1200" dirty="0" smtClean="0">
                <a:solidFill>
                  <a:schemeClr val="tx1"/>
                </a:solidFill>
                <a:effectLst/>
                <a:latin typeface="+mn-lt"/>
                <a:ea typeface="+mn-ea"/>
                <a:cs typeface="+mn-cs"/>
              </a:rPr>
              <a:t>: Absolutely, </a:t>
            </a:r>
            <a:r>
              <a:rPr lang="en-US" sz="1200" kern="1200" dirty="0" err="1" smtClean="0">
                <a:solidFill>
                  <a:schemeClr val="tx1"/>
                </a:solidFill>
                <a:effectLst/>
                <a:latin typeface="+mn-lt"/>
                <a:ea typeface="+mn-ea"/>
                <a:cs typeface="+mn-cs"/>
              </a:rPr>
              <a:t>thank’s</a:t>
            </a:r>
            <a:r>
              <a:rPr lang="en-US" sz="1200" kern="1200" dirty="0" smtClean="0">
                <a:solidFill>
                  <a:schemeClr val="tx1"/>
                </a:solidFill>
                <a:effectLst/>
                <a:latin typeface="+mn-lt"/>
                <a:ea typeface="+mn-ea"/>
                <a:cs typeface="+mn-cs"/>
              </a:rPr>
              <a:t> Pattie.  I had not touched on that. So even the interpretation for the child may be doing that. That’s important to realize that with the family adult it’s a different level of skills that you would need versus when you’re interpreting or  translating information for the child. </a:t>
            </a:r>
          </a:p>
          <a:p>
            <a:r>
              <a:rPr lang="en-US" sz="1200" kern="1200" dirty="0" smtClean="0">
                <a:solidFill>
                  <a:schemeClr val="tx1"/>
                </a:solidFill>
                <a:effectLst/>
                <a:latin typeface="+mn-lt"/>
                <a:ea typeface="+mn-ea"/>
                <a:cs typeface="+mn-cs"/>
              </a:rPr>
              <a:t>Then because once you translate, the validity (especially of a norm referenced instrument) the validity of the instrument is compromised. One method in looking for assessment tools - when you talk about the right assessment tools  - look for assessment tools that might have the translation. The M CHAT, that we talked about earlier - that is translated into multiple different languages. The Ages and Stages Questionnaire (ASQ) has been translated in multiple different languages. That is a consideration when looking for the right assessment tools as well.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Totally, that’s an excellent point.</a:t>
            </a: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 Professional not only should know who to interpret, (and) not only should the interpreter have training - as professionals we must have training in working with interpreters and cultural mediators related to some of the skills we talked about. And the fact that you need extra time before, during, and after the meeting for debriefing as well.</a:t>
            </a:r>
          </a:p>
          <a:p>
            <a:r>
              <a:rPr lang="en-US" sz="1200" kern="1200" dirty="0" smtClean="0">
                <a:solidFill>
                  <a:schemeClr val="tx1"/>
                </a:solidFill>
                <a:effectLst/>
                <a:latin typeface="+mn-lt"/>
                <a:ea typeface="+mn-ea"/>
                <a:cs typeface="+mn-cs"/>
              </a:rPr>
              <a:t>Professionals and interpreters - you can give each other feedback about what went right and what did not, so that next time you bring that interpreter in, you can do it differently so it is more useful for the family. The family may come in at the debrief time to say what went right and what did not. That is separate from the assessment situation - that is a debrief of how the interpretation and translation went.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Can I make a recommendation for working with interpreters? I always recommend for interpreters to be bi-cultural or be knowledgeable and familiar about the child’s and family’s culture.</a:t>
            </a: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Rashida</a:t>
            </a:r>
            <a:r>
              <a:rPr lang="en-US" sz="1200" kern="1200" dirty="0" smtClean="0">
                <a:solidFill>
                  <a:schemeClr val="tx1"/>
                </a:solidFill>
                <a:effectLst/>
                <a:latin typeface="+mn-lt"/>
                <a:ea typeface="+mn-ea"/>
                <a:cs typeface="+mn-cs"/>
              </a:rPr>
              <a:t>: Especially as the role of cultural mediator to have that familiarity. Thank you.</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Recommendation #5</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include parents as partners in the assessment process</a:t>
            </a:r>
            <a:r>
              <a:rPr lang="en-US" sz="1200" kern="1200" dirty="0" smtClean="0">
                <a:solidFill>
                  <a:schemeClr val="tx1"/>
                </a:solidFill>
                <a:effectLst/>
                <a:latin typeface="+mn-lt"/>
                <a:ea typeface="+mn-ea"/>
                <a:cs typeface="+mn-cs"/>
              </a:rPr>
              <a:t>. IDEA – Individuals with Disabilities Education Act, certainly gives the family rights to actively participate in evaluation, assessment and program planning and requires that professionals identify ways in which families can actively participate.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important thing is that the family knows the child best so therefore we have to bring the family in during the assessment process. We only have a small window to learn about the child as professionals. Active parent involvement may also aid in addressing the challenges associated in understand the linguistic development in the child from a CLD background. </a:t>
            </a:r>
          </a:p>
          <a:p>
            <a:r>
              <a:rPr lang="en-US" sz="1200" kern="1200" dirty="0" smtClean="0">
                <a:solidFill>
                  <a:schemeClr val="tx1"/>
                </a:solidFill>
                <a:effectLst/>
                <a:latin typeface="+mn-lt"/>
                <a:ea typeface="+mn-ea"/>
                <a:cs typeface="+mn-cs"/>
              </a:rPr>
              <a:t>S what we are recommending here, is that whenever we assess children to not assess the child in isolation away from the family. Assess the child the with family so we can get a complete picture of the child.</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When you are working with families - what are the roles that the families can play during assessment and evaluation? Parents can tie the evaluation to be based on specific concerns they have. So if the parents say “I’m concerned about feeding,” then it guides the evaluation assessment tool that way. Or if the parent says” I am really concerned that Jose does not listen to me,” or “Narnia doesn’t listen to me and I am having a hard time getting clothes onto her.” They can look at some of the education issues that the child may have so you can delve into those events more specifically.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other area, the parents may act as play facilitators. Because children may not be familiar with us they are unlikely to demonstrate their real skills with us. The parents can play with them and you can say, “Can you show me how he plays with you?” And the parent says “He does a nice job. He loves his train and he’s always playing with his train.” You can come in and say “Can you show me how he does that or how you play with him?” Play facilitators.</a:t>
            </a:r>
          </a:p>
          <a:p>
            <a:r>
              <a:rPr lang="en-US" sz="1200" kern="1200" dirty="0" smtClean="0">
                <a:solidFill>
                  <a:schemeClr val="tx1"/>
                </a:solidFill>
                <a:effectLst/>
                <a:latin typeface="+mn-lt"/>
                <a:ea typeface="+mn-ea"/>
                <a:cs typeface="+mn-cs"/>
              </a:rPr>
              <a:t>Parents may interpret the child’s behavior. If the child is touching his chin and the parents may say “Oh, this means that he is bored now. He’s all done.” So the parents can help you interpret the child’s behavior. Or when the child flings his hands in the air they may say “the child is hungry and that is what he is trying to say show you, that he is hungry and needs some food.” So you can understand the child’s behavior, especially for a younger child who will not be able to verbalize their behavior as much.</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Parents may validate whether or not the child’s behavior during assessment is typical. If it’s not typical, we need to find other methods or ways to find what the child can typically do to get valid and reliable assessment information. And so our goals that we develop based on the assessment are also authentic and appropriate for the child and family. Otherwise we will be developing inappropriate, inaccurate goals and intervention later if we do not have a clear assessment baseline.</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err="1" smtClean="0">
                <a:solidFill>
                  <a:schemeClr val="tx1"/>
                </a:solidFill>
                <a:effectLst/>
                <a:latin typeface="+mn-lt"/>
                <a:ea typeface="+mn-ea"/>
                <a:cs typeface="+mn-cs"/>
              </a:rPr>
              <a:t>Rashida</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Recommendation #6.  One of the important things that professional do not do as well when professionals are conducting assessments - families also need to know what the assessment results are. And in a study that I conducted with a colleague, this came up as one of the top challenges that professionals face in the field. </a:t>
            </a:r>
            <a:endParaRPr lang="en-US" sz="1200" kern="1200" dirty="0" smtClean="0">
              <a:solidFill>
                <a:schemeClr val="tx1"/>
              </a:solidFill>
              <a:effectLst/>
              <a:latin typeface="+mn-lt"/>
              <a:ea typeface="+mn-ea"/>
              <a:cs typeface="+mn-cs"/>
            </a:endParaRPr>
          </a:p>
          <a:p>
            <a:r>
              <a:rPr lang="en-US" sz="1200" b="0" u="sng" kern="1200" dirty="0" smtClean="0">
                <a:solidFill>
                  <a:schemeClr val="tx1"/>
                </a:solidFill>
                <a:effectLst/>
                <a:latin typeface="+mn-lt"/>
                <a:ea typeface="+mn-ea"/>
                <a:cs typeface="+mn-cs"/>
              </a:rPr>
              <a:t>How do you </a:t>
            </a:r>
            <a:r>
              <a:rPr lang="en-US" sz="1200" b="0" u="sng" kern="1200" dirty="0" smtClean="0">
                <a:solidFill>
                  <a:schemeClr val="tx1"/>
                </a:solidFill>
                <a:effectLst/>
                <a:latin typeface="+mn-lt"/>
                <a:ea typeface="+mn-ea"/>
                <a:cs typeface="+mn-cs"/>
              </a:rPr>
              <a:t>share results with families from an assessment? </a:t>
            </a:r>
            <a:r>
              <a:rPr lang="en-US" sz="1200" kern="1200" dirty="0" smtClean="0">
                <a:solidFill>
                  <a:schemeClr val="tx1"/>
                </a:solidFill>
                <a:effectLst/>
                <a:latin typeface="+mn-lt"/>
                <a:ea typeface="+mn-ea"/>
                <a:cs typeface="+mn-cs"/>
              </a:rPr>
              <a:t>Not just with families who are from culturally and linguistically diverse backgrounds, but overall. Therefore it becomes even more challenging when you try to share with results with the use of an interpreter or trying to talk across cultural diversity as well as cultural barriers.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other thing is - </a:t>
            </a:r>
            <a:r>
              <a:rPr lang="en-US" sz="1200" b="1" kern="1200" dirty="0" smtClean="0">
                <a:solidFill>
                  <a:schemeClr val="tx1"/>
                </a:solidFill>
                <a:effectLst/>
                <a:latin typeface="+mn-lt"/>
                <a:ea typeface="+mn-ea"/>
                <a:cs typeface="+mn-cs"/>
              </a:rPr>
              <a:t>how do you share results in a clear family friendly and culturally sensitive manner</a:t>
            </a:r>
            <a:r>
              <a:rPr lang="en-US" sz="1200" kern="1200" dirty="0" smtClean="0">
                <a:solidFill>
                  <a:schemeClr val="tx1"/>
                </a:solidFill>
                <a:effectLst/>
                <a:latin typeface="+mn-lt"/>
                <a:ea typeface="+mn-ea"/>
                <a:cs typeface="+mn-cs"/>
              </a:rPr>
              <a:t>.</a:t>
            </a:r>
          </a:p>
          <a:p>
            <a:r>
              <a:rPr lang="en-US" sz="1200" u="sng" kern="1200" dirty="0" smtClean="0">
                <a:solidFill>
                  <a:schemeClr val="tx1"/>
                </a:solidFill>
                <a:effectLst/>
                <a:latin typeface="+mn-lt"/>
                <a:ea typeface="+mn-ea"/>
                <a:cs typeface="+mn-cs"/>
              </a:rPr>
              <a:t>Mind your body language</a:t>
            </a:r>
            <a:r>
              <a:rPr lang="en-US" sz="1200" kern="1200" dirty="0" smtClean="0">
                <a:solidFill>
                  <a:schemeClr val="tx1"/>
                </a:solidFill>
                <a:effectLst/>
                <a:latin typeface="+mn-lt"/>
                <a:ea typeface="+mn-ea"/>
                <a:cs typeface="+mn-cs"/>
              </a:rPr>
              <a:t>. How you say and what you say are particularly.</a:t>
            </a:r>
          </a:p>
          <a:p>
            <a:r>
              <a:rPr lang="en-US" sz="1200" kern="1200" dirty="0" smtClean="0">
                <a:solidFill>
                  <a:schemeClr val="tx1"/>
                </a:solidFill>
                <a:effectLst/>
                <a:latin typeface="+mn-lt"/>
                <a:ea typeface="+mn-ea"/>
                <a:cs typeface="+mn-cs"/>
              </a:rPr>
              <a:t>When you are presenting results, make sure you are reporting facts. Not our interpretation beyond some of those facts and events. Not something that suggests judgment in that regard. For example, we can say “Lena now knows about 20 words. But children at her age typically know 50 words.” That is a fact representing. Instead of saying Lena is really, really delayed in her language development. So some of those language how we share results</a:t>
            </a:r>
          </a:p>
          <a:p>
            <a:r>
              <a:rPr lang="en-US" sz="1200" u="sng" kern="1200" dirty="0" smtClean="0">
                <a:solidFill>
                  <a:schemeClr val="tx1"/>
                </a:solidFill>
                <a:effectLst/>
                <a:latin typeface="+mn-lt"/>
                <a:ea typeface="+mn-ea"/>
                <a:cs typeface="+mn-cs"/>
              </a:rPr>
              <a:t>Effectively use interpreters</a:t>
            </a:r>
            <a:r>
              <a:rPr lang="en-US" sz="1200" kern="1200" dirty="0" smtClean="0">
                <a:solidFill>
                  <a:schemeClr val="tx1"/>
                </a:solidFill>
                <a:effectLst/>
                <a:latin typeface="+mn-lt"/>
                <a:ea typeface="+mn-ea"/>
                <a:cs typeface="+mn-cs"/>
              </a:rPr>
              <a:t>. Give enough time for families to process the information, especially at the time of the result sharing. We need to give families more time than what is typical also so they can process information and ask questions accordingly</a:t>
            </a:r>
          </a:p>
          <a:p>
            <a:r>
              <a:rPr lang="en-US" sz="1200" u="sng" kern="1200" dirty="0" smtClean="0">
                <a:solidFill>
                  <a:schemeClr val="tx1"/>
                </a:solidFill>
                <a:effectLst/>
                <a:latin typeface="+mn-lt"/>
                <a:ea typeface="+mn-ea"/>
                <a:cs typeface="+mn-cs"/>
              </a:rPr>
              <a:t>Provide a written report</a:t>
            </a:r>
            <a:r>
              <a:rPr lang="en-US" sz="1200" kern="1200" dirty="0" smtClean="0">
                <a:solidFill>
                  <a:schemeClr val="tx1"/>
                </a:solidFill>
                <a:effectLst/>
                <a:latin typeface="+mn-lt"/>
                <a:ea typeface="+mn-ea"/>
                <a:cs typeface="+mn-cs"/>
              </a:rPr>
              <a:t>. Even if you cannot translate the report, always return the report so families can go back and read the report and come back with questions they might have. </a:t>
            </a:r>
          </a:p>
          <a:p>
            <a:r>
              <a:rPr lang="en-US" sz="1200" kern="1200" dirty="0" smtClean="0">
                <a:solidFill>
                  <a:schemeClr val="tx1"/>
                </a:solidFill>
                <a:effectLst/>
                <a:latin typeface="+mn-lt"/>
                <a:ea typeface="+mn-ea"/>
                <a:cs typeface="+mn-cs"/>
              </a:rPr>
              <a:t>It’s a long time for the family when you are conducting the assessment. The family may be stressed over the information. So giving them enough time to go back with the written report, get it read by somebody if they need to. Get it discussed with somebody else, other family members. That may be useful for them. Always provide a written report. </a:t>
            </a:r>
          </a:p>
          <a:p>
            <a:r>
              <a:rPr lang="en-US" sz="1200" u="sng" kern="1200" dirty="0" smtClean="0">
                <a:solidFill>
                  <a:schemeClr val="tx1"/>
                </a:solidFill>
                <a:effectLst/>
                <a:latin typeface="+mn-lt"/>
                <a:ea typeface="+mn-ea"/>
                <a:cs typeface="+mn-cs"/>
              </a:rPr>
              <a:t>Reporting language whether we use verbal or written</a:t>
            </a:r>
            <a:r>
              <a:rPr lang="en-US" sz="1200" kern="1200" dirty="0" smtClean="0">
                <a:solidFill>
                  <a:schemeClr val="tx1"/>
                </a:solidFill>
                <a:effectLst/>
                <a:latin typeface="+mn-lt"/>
                <a:ea typeface="+mn-ea"/>
                <a:cs typeface="+mn-cs"/>
              </a:rPr>
              <a:t> - It must be jargon free. It must be family friendly, sensitive to the family cultural needs and linguistic needs and it must be meaningful.</a:t>
            </a:r>
          </a:p>
          <a:p>
            <a:r>
              <a:rPr lang="en-US" sz="1200" kern="1200" dirty="0" smtClean="0">
                <a:solidFill>
                  <a:schemeClr val="tx1"/>
                </a:solidFill>
                <a:effectLst/>
                <a:latin typeface="+mn-lt"/>
                <a:ea typeface="+mn-ea"/>
                <a:cs typeface="+mn-cs"/>
              </a:rPr>
              <a:t>Avoid any information that is not relevant to assessment that you have conducted and is not relevant  to what is going to happen next.</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b="1" kern="1200" dirty="0" err="1" smtClean="0">
                <a:solidFill>
                  <a:schemeClr val="tx1"/>
                </a:solidFill>
                <a:effectLst/>
                <a:latin typeface="+mn-lt"/>
                <a:ea typeface="+mn-ea"/>
                <a:cs typeface="+mn-cs"/>
              </a:rPr>
              <a:t>Rashida</a:t>
            </a:r>
            <a:r>
              <a:rPr lang="en-US" sz="1200" kern="1200" dirty="0" smtClean="0">
                <a:solidFill>
                  <a:schemeClr val="tx1"/>
                </a:solidFill>
                <a:effectLst/>
                <a:latin typeface="+mn-lt"/>
                <a:ea typeface="+mn-ea"/>
                <a:cs typeface="+mn-cs"/>
              </a:rPr>
              <a:t>: Also when reporting results what do we mean by culturally sensitive. Some cultures view developmental delay and disability differently from European or American cultures. There may be a spiritual interpretation to how they view disability. Some Asian cultures view disability as something they did in a previous  (?)  and so it’s a result of that. Or it can be a divine gift from god. It can be either way the interpretation of disability.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other thing is when you discuss disability in a particular category, it may be interpreted as another disability. For example, you may say the child is delayed in speech and language development. Parents may interpret that as delay in cognitive or intellect. So try to be clear about what you say to the family and how they interpret it.</a:t>
            </a:r>
          </a:p>
          <a:p>
            <a:r>
              <a:rPr lang="en-US" sz="1200" kern="1200" dirty="0" smtClean="0">
                <a:solidFill>
                  <a:schemeClr val="tx1"/>
                </a:solidFill>
                <a:effectLst/>
                <a:latin typeface="+mn-lt"/>
                <a:ea typeface="+mn-ea"/>
                <a:cs typeface="+mn-cs"/>
              </a:rPr>
              <a:t>Check for their understanding along the way as well.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Pattie</a:t>
            </a:r>
            <a:r>
              <a:rPr lang="en-US" sz="1200" kern="1200" dirty="0" smtClean="0">
                <a:solidFill>
                  <a:schemeClr val="tx1"/>
                </a:solidFill>
                <a:effectLst/>
                <a:latin typeface="+mn-lt"/>
                <a:ea typeface="+mn-ea"/>
                <a:cs typeface="+mn-cs"/>
              </a:rPr>
              <a:t>: On this particular point. I thought this was an excellent point, because often times we need to go back and talk with families about our recommendations to make sure that they clearly understand the suggestions that we make or any kind of diagnostic  information that we share with them  to clarify that  they understood that.</a:t>
            </a:r>
          </a:p>
          <a:p>
            <a:r>
              <a:rPr lang="en-US" sz="1200" kern="1200" dirty="0" smtClean="0">
                <a:solidFill>
                  <a:schemeClr val="tx1"/>
                </a:solidFill>
                <a:effectLst/>
                <a:latin typeface="+mn-lt"/>
                <a:ea typeface="+mn-ea"/>
                <a:cs typeface="+mn-cs"/>
              </a:rPr>
              <a:t>Martha you often write reports for parents. I thought you might want to add information from your own experience in writing reports for  families of young children</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You know with regard to writing reports, I do include all the information and make it a language based…not technical so parents can understand it. So its parent friendly.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a:t>
            </a:r>
            <a:r>
              <a:rPr lang="en-US" sz="1200" kern="1200" dirty="0" smtClean="0">
                <a:solidFill>
                  <a:schemeClr val="tx1"/>
                </a:solidFill>
                <a:effectLst/>
                <a:latin typeface="+mn-lt"/>
                <a:ea typeface="+mn-ea"/>
                <a:cs typeface="+mn-cs"/>
              </a:rPr>
              <a:t>like to back up to the point you made about allowing parents enough time to process the information. Usually when parents already know there is something going on, they are relieved to listen to the results. However, it has also been my experience that parents who have no idea what’s happening with their children, they need time and not just the session for results. But time to process the info. I always encourage them to call me back because I know they will have questions later on in a couple of days and they do. That was the recommendation I wanted to make with regard to giving the family time to process the information.</a:t>
            </a:r>
          </a:p>
          <a:p>
            <a:endParaRPr lang="en-US" dirty="0"/>
          </a:p>
        </p:txBody>
      </p:sp>
      <p:sp>
        <p:nvSpPr>
          <p:cNvPr id="4" name="Slide Number Placeholder 3"/>
          <p:cNvSpPr>
            <a:spLocks noGrp="1"/>
          </p:cNvSpPr>
          <p:nvPr>
            <p:ph type="sldNum" sz="quarter" idx="10"/>
          </p:nvPr>
        </p:nvSpPr>
        <p:spPr/>
        <p:txBody>
          <a:bodyPr/>
          <a:lstStyle/>
          <a:p>
            <a:fld id="{7BB94F8C-8A97-4151-B764-09F32BEB58D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39</a:t>
            </a:fld>
            <a:endParaRPr lang="en-US"/>
          </a:p>
        </p:txBody>
      </p:sp>
    </p:spTree>
    <p:extLst>
      <p:ext uri="{BB962C8B-B14F-4D97-AF65-F5344CB8AC3E}">
        <p14:creationId xmlns:p14="http://schemas.microsoft.com/office/powerpoint/2010/main" val="4288325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My name is Patti </a:t>
            </a:r>
            <a:r>
              <a:rPr lang="en-US" sz="1200" kern="1200" dirty="0" err="1" smtClean="0">
                <a:solidFill>
                  <a:schemeClr val="tx1"/>
                </a:solidFill>
                <a:effectLst/>
                <a:latin typeface="+mn-lt"/>
                <a:ea typeface="+mn-ea"/>
                <a:cs typeface="+mn-cs"/>
              </a:rPr>
              <a:t>Blasco</a:t>
            </a:r>
            <a:r>
              <a:rPr lang="en-US" sz="1200" kern="1200" dirty="0" smtClean="0">
                <a:solidFill>
                  <a:schemeClr val="tx1"/>
                </a:solidFill>
                <a:effectLst/>
                <a:latin typeface="+mn-lt"/>
                <a:ea typeface="+mn-ea"/>
                <a:cs typeface="+mn-cs"/>
              </a:rPr>
              <a:t>. I am an associate research professor at the Teaching Research Institute at Western Oregon University. I am also project director of project PEPI. Project PEPI is preparing early childhood professionals for inclusion.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name is </a:t>
            </a:r>
            <a:r>
              <a:rPr lang="en-US" sz="1200" kern="1200" dirty="0" err="1" smtClean="0">
                <a:solidFill>
                  <a:schemeClr val="tx1"/>
                </a:solidFill>
                <a:effectLst/>
                <a:latin typeface="+mn-lt"/>
                <a:ea typeface="+mn-ea"/>
                <a:cs typeface="+mn-cs"/>
              </a:rPr>
              <a:t>Rashida</a:t>
            </a:r>
            <a:r>
              <a:rPr lang="en-US" sz="1200" kern="1200" dirty="0" smtClean="0">
                <a:solidFill>
                  <a:schemeClr val="tx1"/>
                </a:solidFill>
                <a:effectLst/>
                <a:latin typeface="+mn-lt"/>
                <a:ea typeface="+mn-ea"/>
                <a:cs typeface="+mn-cs"/>
              </a:rPr>
              <a:t> Banerjee. I am an associate professor at the University of Northern Colorado. We also have a related grant at University of Colorado Denver and University Northern Colorado.</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name is Martha </a:t>
            </a:r>
            <a:r>
              <a:rPr lang="en-US" sz="1200" kern="1200" dirty="0" err="1" smtClean="0">
                <a:solidFill>
                  <a:schemeClr val="tx1"/>
                </a:solidFill>
                <a:effectLst/>
                <a:latin typeface="+mn-lt"/>
                <a:ea typeface="+mn-ea"/>
                <a:cs typeface="+mn-cs"/>
              </a:rPr>
              <a:t>Vilegas</a:t>
            </a:r>
            <a:r>
              <a:rPr lang="en-US" sz="1200" kern="1200" dirty="0" smtClean="0">
                <a:solidFill>
                  <a:schemeClr val="tx1"/>
                </a:solidFill>
                <a:effectLst/>
                <a:latin typeface="+mn-lt"/>
                <a:ea typeface="+mn-ea"/>
                <a:cs typeface="+mn-cs"/>
              </a:rPr>
              <a:t>-Gutierrez. I am an associate research professor at Western Oregon University. </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4</a:t>
            </a:fld>
            <a:endParaRPr lang="en-US"/>
          </a:p>
        </p:txBody>
      </p:sp>
    </p:spTree>
    <p:extLst>
      <p:ext uri="{BB962C8B-B14F-4D97-AF65-F5344CB8AC3E}">
        <p14:creationId xmlns:p14="http://schemas.microsoft.com/office/powerpoint/2010/main" val="3558194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Martha:  </a:t>
            </a:r>
            <a:r>
              <a:rPr lang="en-US" sz="1200" kern="1200" dirty="0" smtClean="0">
                <a:solidFill>
                  <a:schemeClr val="tx1"/>
                </a:solidFill>
                <a:effectLst/>
                <a:latin typeface="+mn-lt"/>
                <a:ea typeface="+mn-ea"/>
                <a:cs typeface="+mn-cs"/>
              </a:rPr>
              <a:t>Screenings and assessments work best when everyone contributes – families, professionals, and advocates. So overall, here are some tips for making sure instruments you use are culturally responsive.</a:t>
            </a:r>
          </a:p>
          <a:p>
            <a:pPr eaLnBrk="1" hangingPunct="1">
              <a:spcBef>
                <a:spcPct val="0"/>
              </a:spcBef>
            </a:pPr>
            <a:endParaRPr lang="en-US" altLang="en-US"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7E40EF0-4123-4ACE-8D89-D043CC991764}" type="slidenum">
              <a:rPr lang="en-US" altLang="en-US" smtClean="0"/>
              <a:pPr eaLnBrk="1" hangingPunct="1"/>
              <a:t>40</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Martha:  Screening and assessment when the native language is not English</a:t>
            </a:r>
            <a:r>
              <a:rPr lang="en-US" sz="1200" kern="1200" dirty="0" smtClean="0">
                <a:solidFill>
                  <a:schemeClr val="tx1"/>
                </a:solidFill>
                <a:effectLst/>
                <a:latin typeface="+mn-lt"/>
                <a:ea typeface="+mn-ea"/>
                <a:cs typeface="+mn-cs"/>
              </a:rPr>
              <a:t>. We need to examine our own bias and assumptions to understand how assumptions can interfere with assessment.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also must be aware of our own training and expertise and limitations. We need to determine ahead of time if an interpreter is needed. And ensure that the interpreter has the expertise of working with culturally and linguistically diverse preschoolers and families. Also, try to fine an interpreter with experience in early childhood or a parent of a young child.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Just to relate that I wanted to go back to cultural mediators. Often times cultural mediators are persons within a community that have worked with parents and young children. They might not have expertise in early childhood, but their expertise is really working within that community and understanding the cultural needs of that family within the community as well as to help you understand what is valued and what might be difficult for that particular family.</a:t>
            </a:r>
            <a:endParaRPr lang="en-US" sz="1200" kern="1200" dirty="0">
              <a:solidFill>
                <a:schemeClr val="tx1"/>
              </a:solidFill>
              <a:effectLst/>
              <a:latin typeface="+mn-lt"/>
              <a:ea typeface="+mn-ea"/>
              <a:cs typeface="+mn-cs"/>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36ED656-0DB8-4D39-8BE5-DA7912176C2A}" type="slidenum">
              <a:rPr lang="en-US" altLang="en-US" smtClean="0"/>
              <a:pPr eaLnBrk="1" hangingPunct="1"/>
              <a:t>41</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It is important to work with a cultural broker or a trained and experienced interpreter. This person understands the family’s language and culture and facilitates selecting the appropriate evaluation tool because they understand how language acquisition, acculturation, and socio-economic status can impact a student’s performance and outcomes.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yes very much so.</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42</a:t>
            </a:fld>
            <a:endParaRPr lang="en-US"/>
          </a:p>
        </p:txBody>
      </p:sp>
    </p:spTree>
    <p:extLst>
      <p:ext uri="{BB962C8B-B14F-4D97-AF65-F5344CB8AC3E}">
        <p14:creationId xmlns:p14="http://schemas.microsoft.com/office/powerpoint/2010/main" val="912320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Assessing the linguistic dimension should focus on five areas according to Barrera. </a:t>
            </a:r>
          </a:p>
          <a:p>
            <a:r>
              <a:rPr lang="en-US" sz="1200" kern="1200" dirty="0" smtClean="0">
                <a:solidFill>
                  <a:schemeClr val="tx1"/>
                </a:solidFill>
                <a:effectLst/>
                <a:latin typeface="+mn-lt"/>
                <a:ea typeface="+mn-ea"/>
                <a:cs typeface="+mn-cs"/>
              </a:rPr>
              <a:t>1. First we look at the language of the child’s primary caregiving environment. </a:t>
            </a:r>
          </a:p>
          <a:p>
            <a:r>
              <a:rPr lang="en-US" sz="1200" kern="1200" dirty="0" smtClean="0">
                <a:solidFill>
                  <a:schemeClr val="tx1"/>
                </a:solidFill>
                <a:effectLst/>
                <a:latin typeface="+mn-lt"/>
                <a:ea typeface="+mn-ea"/>
                <a:cs typeface="+mn-cs"/>
              </a:rPr>
              <a:t>2. Then we look at the relative language proficiency in all languages used. Can the preschooler understand and speak both languages equally or is one language better developed</a:t>
            </a:r>
          </a:p>
          <a:p>
            <a:r>
              <a:rPr lang="en-US" sz="1200" kern="1200" dirty="0" smtClean="0">
                <a:solidFill>
                  <a:schemeClr val="tx1"/>
                </a:solidFill>
                <a:effectLst/>
                <a:latin typeface="+mn-lt"/>
                <a:ea typeface="+mn-ea"/>
                <a:cs typeface="+mn-cs"/>
              </a:rPr>
              <a:t>3. Patterns of language usage in child’s primary caregiving environment(s)  Are children allowed to express themselves and use a language or are they expected to listen</a:t>
            </a:r>
          </a:p>
          <a:p>
            <a:r>
              <a:rPr lang="en-US" sz="1200" kern="1200" dirty="0" smtClean="0">
                <a:solidFill>
                  <a:schemeClr val="tx1"/>
                </a:solidFill>
                <a:effectLst/>
                <a:latin typeface="+mn-lt"/>
                <a:ea typeface="+mn-ea"/>
                <a:cs typeface="+mn-cs"/>
              </a:rPr>
              <a:t>4. Language value and preference that are communicated verbally and nonverbally. Nonverbal includes body language, proximity, and context. Body language also refers to gestures, touch, eye contact and gaze.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Pattie</a:t>
            </a:r>
            <a:r>
              <a:rPr lang="en-US" sz="1200" kern="1200" dirty="0" smtClean="0">
                <a:solidFill>
                  <a:schemeClr val="tx1"/>
                </a:solidFill>
                <a:effectLst/>
                <a:latin typeface="+mn-lt"/>
                <a:ea typeface="+mn-ea"/>
                <a:cs typeface="+mn-cs"/>
              </a:rPr>
              <a:t>: this can be different in different groups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definitely.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5</a:t>
            </a:r>
            <a:r>
              <a:rPr lang="en-US" sz="1200" kern="1200" dirty="0" smtClean="0">
                <a:solidFill>
                  <a:schemeClr val="tx1"/>
                </a:solidFill>
                <a:effectLst/>
                <a:latin typeface="+mn-lt"/>
                <a:ea typeface="+mn-ea"/>
                <a:cs typeface="+mn-cs"/>
              </a:rPr>
              <a:t>. Explicit and implicit status associated with </a:t>
            </a:r>
            <a:r>
              <a:rPr lang="en-US" sz="1200" kern="1200" dirty="0" err="1" smtClean="0">
                <a:solidFill>
                  <a:schemeClr val="tx1"/>
                </a:solidFill>
                <a:effectLst/>
                <a:latin typeface="+mn-lt"/>
                <a:ea typeface="+mn-ea"/>
                <a:cs typeface="+mn-cs"/>
              </a:rPr>
              <a:t>monolingualism</a:t>
            </a:r>
            <a:r>
              <a:rPr lang="en-US" sz="1200" kern="1200" dirty="0" smtClean="0">
                <a:solidFill>
                  <a:schemeClr val="tx1"/>
                </a:solidFill>
                <a:effectLst/>
                <a:latin typeface="+mn-lt"/>
                <a:ea typeface="+mn-ea"/>
                <a:cs typeface="+mn-cs"/>
              </a:rPr>
              <a:t> and bilingualism.  Is bilingualism considered an asset or a risk?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Pattie</a:t>
            </a:r>
            <a:r>
              <a:rPr lang="en-US" sz="1200" kern="1200" dirty="0" smtClean="0">
                <a:solidFill>
                  <a:schemeClr val="tx1"/>
                </a:solidFill>
                <a:effectLst/>
                <a:latin typeface="+mn-lt"/>
                <a:ea typeface="+mn-ea"/>
                <a:cs typeface="+mn-cs"/>
              </a:rPr>
              <a:t>: So, Martha, when you say bilingualism is an asset or risk, what do you mean?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What I mean is…is the family endorsing bilingualism and promoting it in their children. Or do they feel threatened that if they speak two languages they’re not going to learn English and be proficient in English and therefore not successful.</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43</a:t>
            </a:fld>
            <a:endParaRPr lang="en-US"/>
          </a:p>
        </p:txBody>
      </p:sp>
    </p:spTree>
    <p:extLst>
      <p:ext uri="{BB962C8B-B14F-4D97-AF65-F5344CB8AC3E}">
        <p14:creationId xmlns:p14="http://schemas.microsoft.com/office/powerpoint/2010/main" val="2393972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Pattie</a:t>
            </a:r>
            <a:r>
              <a:rPr lang="en-US" sz="1200" kern="1200" dirty="0" smtClean="0">
                <a:solidFill>
                  <a:schemeClr val="tx1"/>
                </a:solidFill>
                <a:effectLst/>
                <a:latin typeface="+mn-lt"/>
                <a:ea typeface="+mn-ea"/>
                <a:cs typeface="+mn-cs"/>
              </a:rPr>
              <a:t>: Lets talk a little bit about language proficiency.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When assessing language proficiency in preschoolers, we need to understand that they go through different stages. The first stage is the silent period.  Just like any bilingual students learn a second language, they tend to just watch and observe and not communicate in the second language. It is important to understand that they go through this stage, because many times it is confused as a disability or a language disorder when in fact it is just a natural stage in the second language acquisition process.</a:t>
            </a:r>
          </a:p>
          <a:p>
            <a:r>
              <a:rPr lang="en-US" sz="1200" kern="1200" dirty="0" smtClean="0">
                <a:solidFill>
                  <a:schemeClr val="tx1"/>
                </a:solidFill>
                <a:effectLst/>
                <a:latin typeface="+mn-lt"/>
                <a:ea typeface="+mn-ea"/>
                <a:cs typeface="+mn-cs"/>
              </a:rPr>
              <a:t>After that, Jim Cummins talks about conversation skills and cognitive and academic proficiency. </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44</a:t>
            </a:fld>
            <a:endParaRPr lang="en-US"/>
          </a:p>
        </p:txBody>
      </p:sp>
    </p:spTree>
    <p:extLst>
      <p:ext uri="{BB962C8B-B14F-4D97-AF65-F5344CB8AC3E}">
        <p14:creationId xmlns:p14="http://schemas.microsoft.com/office/powerpoint/2010/main" val="124701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Cummins coined the acronym BICS which is Basic Interpersonal Communication Skills which refers to conversations with friends during play, verbal interactions with teachers - basically informal conversations. It usually takes one to three years to reach conversational proficiency.</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45</a:t>
            </a:fld>
            <a:endParaRPr lang="en-US"/>
          </a:p>
        </p:txBody>
      </p:sp>
    </p:spTree>
    <p:extLst>
      <p:ext uri="{BB962C8B-B14F-4D97-AF65-F5344CB8AC3E}">
        <p14:creationId xmlns:p14="http://schemas.microsoft.com/office/powerpoint/2010/main" val="4191782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CALP, Cognitive Academic Language Proficiency refers to the ability to use and understand complex linguistic meaning in verbal or written communication. Such as understanding a class lecture, writing an essay. It usually takes five to seven years on average to reach peer-appropriate grade norm levels.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Pattie</a:t>
            </a:r>
            <a:r>
              <a:rPr lang="en-US" sz="1200" kern="1200" dirty="0" smtClean="0">
                <a:solidFill>
                  <a:schemeClr val="tx1"/>
                </a:solidFill>
                <a:effectLst/>
                <a:latin typeface="+mn-lt"/>
                <a:ea typeface="+mn-ea"/>
                <a:cs typeface="+mn-cs"/>
              </a:rPr>
              <a:t>:  So Martha, just define what you mean by peer appropriate grade levels.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Basically compare them to similar age peers from similar cultural and linguistic backgrounds.</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46</a:t>
            </a:fld>
            <a:endParaRPr lang="en-US"/>
          </a:p>
        </p:txBody>
      </p:sp>
    </p:spTree>
    <p:extLst>
      <p:ext uri="{BB962C8B-B14F-4D97-AF65-F5344CB8AC3E}">
        <p14:creationId xmlns:p14="http://schemas.microsoft.com/office/powerpoint/2010/main" val="24274151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It is important to consider the following language considerations.</a:t>
            </a:r>
          </a:p>
          <a:p>
            <a:pPr lvl="0"/>
            <a:r>
              <a:rPr lang="en-US" sz="1200" kern="1200" dirty="0" smtClean="0">
                <a:solidFill>
                  <a:schemeClr val="tx1"/>
                </a:solidFill>
                <a:effectLst/>
                <a:latin typeface="+mn-lt"/>
                <a:ea typeface="+mn-ea"/>
                <a:cs typeface="+mn-cs"/>
              </a:rPr>
              <a:t>Language Acquisition:  Pre-</a:t>
            </a:r>
            <a:r>
              <a:rPr lang="en-US" sz="1200" kern="1200" dirty="0" err="1" smtClean="0">
                <a:solidFill>
                  <a:schemeClr val="tx1"/>
                </a:solidFill>
                <a:effectLst/>
                <a:latin typeface="+mn-lt"/>
                <a:ea typeface="+mn-ea"/>
                <a:cs typeface="+mn-cs"/>
              </a:rPr>
              <a:t>schoolers’</a:t>
            </a:r>
            <a:r>
              <a:rPr lang="en-US" sz="1200" kern="1200" dirty="0" smtClean="0">
                <a:solidFill>
                  <a:schemeClr val="tx1"/>
                </a:solidFill>
                <a:effectLst/>
                <a:latin typeface="+mn-lt"/>
                <a:ea typeface="+mn-ea"/>
                <a:cs typeface="+mn-cs"/>
              </a:rPr>
              <a:t> knowledge and learning is based on the language spoken at home.</a:t>
            </a:r>
          </a:p>
          <a:p>
            <a:pPr lvl="0"/>
            <a:r>
              <a:rPr lang="en-US" sz="1200" kern="1200" dirty="0" smtClean="0">
                <a:solidFill>
                  <a:schemeClr val="tx1"/>
                </a:solidFill>
                <a:effectLst/>
                <a:latin typeface="+mn-lt"/>
                <a:ea typeface="+mn-ea"/>
                <a:cs typeface="+mn-cs"/>
              </a:rPr>
              <a:t>Home language and Children’s culture communicate traditions, values, and attitudes.</a:t>
            </a:r>
          </a:p>
          <a:p>
            <a:pPr lvl="0"/>
            <a:r>
              <a:rPr lang="en-US" sz="1200" kern="1200" dirty="0" smtClean="0">
                <a:solidFill>
                  <a:schemeClr val="tx1"/>
                </a:solidFill>
                <a:effectLst/>
                <a:latin typeface="+mn-lt"/>
                <a:ea typeface="+mn-ea"/>
                <a:cs typeface="+mn-cs"/>
              </a:rPr>
              <a:t>We need to encourage parents to use and develop children’s home language to enhance children’s learning and development.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6108C4-D8B2-4D68-AB7F-58BF53CAA6C2}" type="slidenum">
              <a:rPr lang="en-US" smtClean="0"/>
              <a:pPr/>
              <a:t>47</a:t>
            </a:fld>
            <a:endParaRPr lang="en-US"/>
          </a:p>
        </p:txBody>
      </p:sp>
    </p:spTree>
    <p:extLst>
      <p:ext uri="{BB962C8B-B14F-4D97-AF65-F5344CB8AC3E}">
        <p14:creationId xmlns:p14="http://schemas.microsoft.com/office/powerpoint/2010/main" val="3409835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Acculturation refers to the process of adapting to a new cultural environment without abandoning native cultural values.  It influences family and social interactions as well as cognition, emotion and behavior, perceptions, ideologies, beliefs, values, language use, and other aspects of human behavior and functioning. For young preschoolers from diverse cultural backgrounds, the acculturation level is usually similar to that of their parents.  It is important for parents and educators together to promote healthy acculturation outcomes.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48</a:t>
            </a:fld>
            <a:endParaRPr lang="en-US"/>
          </a:p>
        </p:txBody>
      </p:sp>
    </p:spTree>
    <p:extLst>
      <p:ext uri="{BB962C8B-B14F-4D97-AF65-F5344CB8AC3E}">
        <p14:creationId xmlns:p14="http://schemas.microsoft.com/office/powerpoint/2010/main" val="3103796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Martha:  </a:t>
            </a:r>
            <a:r>
              <a:rPr lang="en-US" sz="1200" kern="1200" dirty="0" smtClean="0">
                <a:solidFill>
                  <a:schemeClr val="tx1"/>
                </a:solidFill>
                <a:effectLst/>
                <a:latin typeface="+mn-lt"/>
                <a:ea typeface="+mn-ea"/>
                <a:cs typeface="+mn-cs"/>
              </a:rPr>
              <a:t>Assessing family’s cultural acculturation level requires you to:</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Find out about the  families cultural identification?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Time of residency in the United States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Frequency of association with members of mainstream culture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Frequency of association with members of native culture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Language the family and child prefer to use communicate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family’s cultural perspective regarding their preschooler's development</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49</a:t>
            </a:fld>
            <a:endParaRPr lang="en-US"/>
          </a:p>
        </p:txBody>
      </p:sp>
    </p:spTree>
    <p:extLst>
      <p:ext uri="{BB962C8B-B14F-4D97-AF65-F5344CB8AC3E}">
        <p14:creationId xmlns:p14="http://schemas.microsoft.com/office/powerpoint/2010/main" val="507735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Patti: </a:t>
            </a:r>
            <a:r>
              <a:rPr lang="en-US" sz="1200" kern="1200" dirty="0" smtClean="0">
                <a:solidFill>
                  <a:schemeClr val="tx1"/>
                </a:solidFill>
                <a:effectLst/>
                <a:latin typeface="+mn-lt"/>
                <a:ea typeface="+mn-ea"/>
                <a:cs typeface="+mn-cs"/>
              </a:rPr>
              <a:t>What we will cover today includes screening and assessment particularly for children from culturally diverse backgrounds. Screening and assessment are part of an umbrella evaluation system and they help us determine if a child has developmental delays and needs in terms of services. They also help us to monitor progress if services are required for that child. </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5</a:t>
            </a:fld>
            <a:endParaRPr lang="en-US"/>
          </a:p>
        </p:txBody>
      </p:sp>
    </p:spTree>
    <p:extLst>
      <p:ext uri="{BB962C8B-B14F-4D97-AF65-F5344CB8AC3E}">
        <p14:creationId xmlns:p14="http://schemas.microsoft.com/office/powerpoint/2010/main" val="4748565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The family’s socioeconomic status is important for both education and  intervention  purposes.  This is true because it reflects directly on their access to resources that promotes and supports healthy development for their children.</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50</a:t>
            </a:fld>
            <a:endParaRPr lang="en-US"/>
          </a:p>
        </p:txBody>
      </p:sp>
    </p:spTree>
    <p:extLst>
      <p:ext uri="{BB962C8B-B14F-4D97-AF65-F5344CB8AC3E}">
        <p14:creationId xmlns:p14="http://schemas.microsoft.com/office/powerpoint/2010/main" val="1563220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Pattie:</a:t>
            </a:r>
            <a:r>
              <a:rPr lang="en-US" sz="1200" kern="1200" dirty="0" smtClean="0">
                <a:solidFill>
                  <a:schemeClr val="tx1"/>
                </a:solidFill>
                <a:effectLst/>
                <a:latin typeface="+mn-lt"/>
                <a:ea typeface="+mn-ea"/>
                <a:cs typeface="+mn-cs"/>
              </a:rPr>
              <a:t>  One of the great resources that I often use is from  PACER (Center) located in Minneapolis. </a:t>
            </a:r>
          </a:p>
          <a:p>
            <a:r>
              <a:rPr lang="en-US" sz="1200" kern="1200" dirty="0" smtClean="0">
                <a:solidFill>
                  <a:schemeClr val="tx1"/>
                </a:solidFill>
                <a:effectLst/>
                <a:latin typeface="+mn-lt"/>
                <a:ea typeface="+mn-ea"/>
                <a:cs typeface="+mn-cs"/>
              </a:rPr>
              <a:t>They do have some really wonderful materials on working with cultural mediators as well as interpreters. That’s a resource that may be useful for college professors and students that are viewing this webinar.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56108C4-D8B2-4D68-AB7F-58BF53CAA6C2}" type="slidenum">
              <a:rPr lang="en-US" smtClean="0"/>
              <a:pPr/>
              <a:t>51</a:t>
            </a:fld>
            <a:endParaRPr lang="en-US"/>
          </a:p>
        </p:txBody>
      </p:sp>
    </p:spTree>
    <p:extLst>
      <p:ext uri="{BB962C8B-B14F-4D97-AF65-F5344CB8AC3E}">
        <p14:creationId xmlns:p14="http://schemas.microsoft.com/office/powerpoint/2010/main" val="3788517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52</a:t>
            </a:fld>
            <a:endParaRPr lang="en-US"/>
          </a:p>
        </p:txBody>
      </p:sp>
    </p:spTree>
    <p:extLst>
      <p:ext uri="{BB962C8B-B14F-4D97-AF65-F5344CB8AC3E}">
        <p14:creationId xmlns:p14="http://schemas.microsoft.com/office/powerpoint/2010/main" val="1387100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Martha:  </a:t>
            </a:r>
            <a:r>
              <a:rPr lang="en-US" sz="1200" kern="1200" dirty="0" smtClean="0">
                <a:solidFill>
                  <a:schemeClr val="tx1"/>
                </a:solidFill>
                <a:effectLst/>
                <a:latin typeface="+mn-lt"/>
                <a:ea typeface="+mn-ea"/>
                <a:cs typeface="+mn-cs"/>
              </a:rPr>
              <a:t>When assessing a child, </a:t>
            </a:r>
            <a:r>
              <a:rPr lang="en-US" sz="1200" u="sng" kern="1200" dirty="0" smtClean="0">
                <a:solidFill>
                  <a:schemeClr val="tx1"/>
                </a:solidFill>
                <a:effectLst/>
                <a:latin typeface="+mn-lt"/>
                <a:ea typeface="+mn-ea"/>
                <a:cs typeface="+mn-cs"/>
              </a:rPr>
              <a:t>using multiple measures </a:t>
            </a:r>
            <a:r>
              <a:rPr lang="en-US" sz="1200" kern="1200" dirty="0" smtClean="0">
                <a:solidFill>
                  <a:schemeClr val="tx1"/>
                </a:solidFill>
                <a:effectLst/>
                <a:latin typeface="+mn-lt"/>
                <a:ea typeface="+mn-ea"/>
                <a:cs typeface="+mn-cs"/>
              </a:rPr>
              <a:t>will help insure that you are getting accurate and reliable information. You may use: </a:t>
            </a:r>
          </a:p>
          <a:p>
            <a:pPr lvl="1"/>
            <a:r>
              <a:rPr lang="en-US" sz="1200" kern="1200" dirty="0" smtClean="0">
                <a:solidFill>
                  <a:schemeClr val="tx1"/>
                </a:solidFill>
                <a:effectLst/>
                <a:latin typeface="+mn-lt"/>
                <a:ea typeface="+mn-ea"/>
                <a:cs typeface="+mn-cs"/>
              </a:rPr>
              <a:t>Use Informal observation</a:t>
            </a:r>
          </a:p>
          <a:p>
            <a:pPr lvl="1"/>
            <a:r>
              <a:rPr lang="en-US" sz="1200" kern="1200" dirty="0" smtClean="0">
                <a:solidFill>
                  <a:schemeClr val="tx1"/>
                </a:solidFill>
                <a:effectLst/>
                <a:latin typeface="+mn-lt"/>
                <a:ea typeface="+mn-ea"/>
                <a:cs typeface="+mn-cs"/>
              </a:rPr>
              <a:t>Standardized assessment</a:t>
            </a:r>
          </a:p>
          <a:p>
            <a:pPr lvl="1"/>
            <a:r>
              <a:rPr lang="en-US" sz="1200" kern="1200" dirty="0" smtClean="0">
                <a:solidFill>
                  <a:schemeClr val="tx1"/>
                </a:solidFill>
                <a:effectLst/>
                <a:latin typeface="+mn-lt"/>
                <a:ea typeface="+mn-ea"/>
                <a:cs typeface="+mn-cs"/>
              </a:rPr>
              <a:t>Curriculum-based assessment</a:t>
            </a:r>
          </a:p>
          <a:p>
            <a:pPr lvl="1"/>
            <a:r>
              <a:rPr lang="en-US" sz="1200" kern="1200" dirty="0" smtClean="0">
                <a:solidFill>
                  <a:schemeClr val="tx1"/>
                </a:solidFill>
                <a:effectLst/>
                <a:latin typeface="+mn-lt"/>
                <a:ea typeface="+mn-ea"/>
                <a:cs typeface="+mn-cs"/>
              </a:rPr>
              <a:t>Play-based assessment </a:t>
            </a:r>
            <a:endParaRPr lang="en-US" sz="1200" kern="1200" dirty="0">
              <a:solidFill>
                <a:schemeClr val="tx1"/>
              </a:solidFill>
              <a:effectLst/>
              <a:latin typeface="+mn-lt"/>
              <a:ea typeface="+mn-ea"/>
              <a:cs typeface="+mn-cs"/>
            </a:endParaRP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1B37513-7EB1-4221-A923-4826031D3950}" type="slidenum">
              <a:rPr lang="en-US" altLang="en-US" smtClean="0"/>
              <a:pPr eaLnBrk="1" hangingPunct="1"/>
              <a:t>53</a:t>
            </a:fld>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Martha:  </a:t>
            </a:r>
            <a:r>
              <a:rPr lang="en-US" sz="1200" u="sng" kern="1200" dirty="0" smtClean="0">
                <a:solidFill>
                  <a:schemeClr val="tx1"/>
                </a:solidFill>
                <a:effectLst/>
                <a:latin typeface="+mn-lt"/>
                <a:ea typeface="+mn-ea"/>
                <a:cs typeface="+mn-cs"/>
              </a:rPr>
              <a:t>Authentic assessment</a:t>
            </a:r>
          </a:p>
          <a:p>
            <a:pPr lvl="0"/>
            <a:r>
              <a:rPr lang="en-US" sz="1200" kern="1200" dirty="0" smtClean="0">
                <a:solidFill>
                  <a:schemeClr val="tx1"/>
                </a:solidFill>
                <a:effectLst/>
                <a:latin typeface="+mn-lt"/>
                <a:ea typeface="+mn-ea"/>
                <a:cs typeface="+mn-cs"/>
              </a:rPr>
              <a:t>Refers to emphasizing functional assessment (measures skills necessary for the child to succeed in everyday situations)</a:t>
            </a:r>
          </a:p>
          <a:p>
            <a:pPr lvl="0"/>
            <a:r>
              <a:rPr lang="en-US" sz="1200" kern="1200" dirty="0" smtClean="0">
                <a:solidFill>
                  <a:schemeClr val="tx1"/>
                </a:solidFill>
                <a:effectLst/>
                <a:latin typeface="+mn-lt"/>
                <a:ea typeface="+mn-ea"/>
                <a:cs typeface="+mn-cs"/>
              </a:rPr>
              <a:t>Authentic assessment measures the child’s abilities across natural environments during routines in the home, preschool or child care setting, and in the community</a:t>
            </a:r>
          </a:p>
          <a:p>
            <a:endParaRPr lang="en-US" dirty="0"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BB63560-D5C2-4E91-BBC2-9A27041A6A00}" type="slidenum">
              <a:rPr lang="en-US" altLang="en-US" smtClean="0"/>
              <a:pPr eaLnBrk="1" hangingPunct="1"/>
              <a:t>54</a:t>
            </a:fld>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Martha:  </a:t>
            </a:r>
            <a:r>
              <a:rPr lang="en-US" sz="1200" u="sng" kern="1200" dirty="0" smtClean="0">
                <a:solidFill>
                  <a:schemeClr val="tx1"/>
                </a:solidFill>
                <a:effectLst/>
                <a:latin typeface="+mn-lt"/>
                <a:ea typeface="+mn-ea"/>
                <a:cs typeface="+mn-cs"/>
              </a:rPr>
              <a:t>Development appropriate assessment</a:t>
            </a:r>
            <a:r>
              <a:rPr lang="en-US" sz="1200" kern="1200" dirty="0" smtClean="0">
                <a:solidFill>
                  <a:schemeClr val="tx1"/>
                </a:solidFill>
                <a:effectLst/>
                <a:latin typeface="+mn-lt"/>
                <a:ea typeface="+mn-ea"/>
                <a:cs typeface="+mn-cs"/>
              </a:rPr>
              <a:t>: Considering what will make sense to a child given his or her linguistic and cultural background (e.g., avoiding materials that will not be understood).</a:t>
            </a:r>
            <a:endParaRPr lang="en-US" sz="1200" kern="1200" dirty="0">
              <a:solidFill>
                <a:schemeClr val="tx1"/>
              </a:solidFill>
              <a:effectLst/>
              <a:latin typeface="+mn-lt"/>
              <a:ea typeface="+mn-ea"/>
              <a:cs typeface="+mn-cs"/>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78D87F5D-F5C7-43AC-850D-5FEE8495359C}" type="slidenum">
              <a:rPr lang="en-US" altLang="en-US" smtClean="0"/>
              <a:pPr eaLnBrk="1" hangingPunct="1"/>
              <a:t>55</a:t>
            </a:fld>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Martha:  </a:t>
            </a:r>
            <a:r>
              <a:rPr lang="en-US" sz="1200" kern="1200" dirty="0" smtClean="0">
                <a:solidFill>
                  <a:schemeClr val="tx1"/>
                </a:solidFill>
                <a:effectLst/>
                <a:latin typeface="+mn-lt"/>
                <a:ea typeface="+mn-ea"/>
                <a:cs typeface="+mn-cs"/>
              </a:rPr>
              <a:t>When we talk about developmentally appropriate assessment, we refer to Interpreting a child's behavior in light of the social and cultural contexts in which the child lives (not taking a limited verbal response to the test situation to mean he or she is deficient in language or intellect). In such a case you would ask around, ask a teacher or a parent to clarify if what you are getting is accurate.</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56</a:t>
            </a:fld>
            <a:endParaRPr lang="en-US"/>
          </a:p>
        </p:txBody>
      </p:sp>
    </p:spTree>
    <p:extLst>
      <p:ext uri="{BB962C8B-B14F-4D97-AF65-F5344CB8AC3E}">
        <p14:creationId xmlns:p14="http://schemas.microsoft.com/office/powerpoint/2010/main" val="626710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These are recommended instruments that were on the CLASS – the Cultural-Linguistic Assessment website that is no longer being updated, however they offer the instruments that we have reviewed. That included the Ages and Stages </a:t>
            </a:r>
            <a:r>
              <a:rPr lang="en-US" sz="1200" kern="1200" dirty="0" err="1" smtClean="0">
                <a:solidFill>
                  <a:schemeClr val="tx1"/>
                </a:solidFill>
                <a:effectLst/>
                <a:latin typeface="+mn-lt"/>
                <a:ea typeface="+mn-ea"/>
                <a:cs typeface="+mn-cs"/>
              </a:rPr>
              <a:t>Questionairre</a:t>
            </a:r>
            <a:r>
              <a:rPr lang="en-US" sz="1200" kern="1200" dirty="0" smtClean="0">
                <a:solidFill>
                  <a:schemeClr val="tx1"/>
                </a:solidFill>
                <a:effectLst/>
                <a:latin typeface="+mn-lt"/>
                <a:ea typeface="+mn-ea"/>
                <a:cs typeface="+mn-cs"/>
              </a:rPr>
              <a:t>), the Assessment Evaluation and Programming Systems, and the </a:t>
            </a:r>
            <a:r>
              <a:rPr lang="en-US" sz="1200" kern="1200" dirty="0" err="1" smtClean="0">
                <a:solidFill>
                  <a:schemeClr val="tx1"/>
                </a:solidFill>
                <a:effectLst/>
                <a:latin typeface="+mn-lt"/>
                <a:ea typeface="+mn-ea"/>
                <a:cs typeface="+mn-cs"/>
              </a:rPr>
              <a:t>Devereaux</a:t>
            </a:r>
            <a:r>
              <a:rPr lang="en-US" sz="1200" kern="1200" dirty="0" smtClean="0">
                <a:solidFill>
                  <a:schemeClr val="tx1"/>
                </a:solidFill>
                <a:effectLst/>
                <a:latin typeface="+mn-lt"/>
                <a:ea typeface="+mn-ea"/>
                <a:cs typeface="+mn-cs"/>
              </a:rPr>
              <a:t> Early Childhood Assessment Program.  These are tools that have been reviewed and are considered to be culturally and linguistically sensitive or responsive to young children.</a:t>
            </a:r>
          </a:p>
          <a:p>
            <a:endParaRPr lang="en-US" sz="1200" b="1" kern="1200" dirty="0" smtClean="0">
              <a:solidFill>
                <a:schemeClr val="tx1"/>
              </a:solidFill>
              <a:effectLst/>
              <a:latin typeface="+mn-lt"/>
              <a:ea typeface="+mn-ea"/>
              <a:cs typeface="+mn-cs"/>
            </a:endParaRPr>
          </a:p>
          <a:p>
            <a:r>
              <a:rPr lang="en-US" sz="1200" b="1" kern="1200" dirty="0" err="1" smtClean="0">
                <a:solidFill>
                  <a:schemeClr val="tx1"/>
                </a:solidFill>
                <a:effectLst/>
                <a:latin typeface="+mn-lt"/>
                <a:ea typeface="+mn-ea"/>
                <a:cs typeface="+mn-cs"/>
              </a:rPr>
              <a:t>Rashida</a:t>
            </a:r>
            <a:r>
              <a:rPr lang="en-US" sz="1200" kern="1200" dirty="0" smtClean="0">
                <a:solidFill>
                  <a:schemeClr val="tx1"/>
                </a:solidFill>
                <a:effectLst/>
                <a:latin typeface="+mn-lt"/>
                <a:ea typeface="+mn-ea"/>
                <a:cs typeface="+mn-cs"/>
              </a:rPr>
              <a:t>: I will add one more - Communication Developmental ASQ 3 that’s a screener as well and that’s used frequently and translated into multiple languages. Especially because we’re looking at communication skills of the child. That’s a great tool to look at the language development as well.</a:t>
            </a:r>
          </a:p>
          <a:p>
            <a:pPr eaLnBrk="1" hangingPunct="1">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9D14D52-B4F4-4C66-807E-7A5C1D0A55CB}" type="slidenum">
              <a:rPr lang="en-US" altLang="en-US" smtClean="0"/>
              <a:pPr eaLnBrk="1" hangingPunct="1"/>
              <a:t>57</a:t>
            </a:fld>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And the Creative Cuss is also one that has been rec. And Martha I believe you also have several you are interested in sharing</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Martha</a:t>
            </a:r>
            <a:r>
              <a:rPr lang="en-US" sz="1200" kern="1200" dirty="0" smtClean="0">
                <a:solidFill>
                  <a:schemeClr val="tx1"/>
                </a:solidFill>
                <a:effectLst/>
                <a:latin typeface="+mn-lt"/>
                <a:ea typeface="+mn-ea"/>
                <a:cs typeface="+mn-cs"/>
              </a:rPr>
              <a:t>: Yes, I have three more that were developed by </a:t>
            </a:r>
            <a:r>
              <a:rPr lang="en-US" sz="1200" kern="1200" dirty="0" err="1" smtClean="0">
                <a:solidFill>
                  <a:schemeClr val="tx1"/>
                </a:solidFill>
                <a:effectLst/>
                <a:latin typeface="+mn-lt"/>
                <a:ea typeface="+mn-ea"/>
                <a:cs typeface="+mn-cs"/>
              </a:rPr>
              <a:t>Hortencia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Kayser</a:t>
            </a:r>
            <a:r>
              <a:rPr lang="en-US" sz="1200" kern="1200" dirty="0" smtClean="0">
                <a:solidFill>
                  <a:schemeClr val="tx1"/>
                </a:solidFill>
                <a:effectLst/>
                <a:latin typeface="+mn-lt"/>
                <a:ea typeface="+mn-ea"/>
                <a:cs typeface="+mn-cs"/>
              </a:rPr>
              <a:t>, she’s a bilingual, bicultural speech language pathologist and the author of Educating Latino Preschool Children.</a:t>
            </a:r>
          </a:p>
          <a:p>
            <a:r>
              <a:rPr lang="en-US" sz="1200" kern="1200" dirty="0" smtClean="0">
                <a:solidFill>
                  <a:schemeClr val="tx1"/>
                </a:solidFill>
                <a:effectLst/>
                <a:latin typeface="+mn-lt"/>
                <a:ea typeface="+mn-ea"/>
                <a:cs typeface="+mn-cs"/>
              </a:rPr>
              <a:t>The three instruments are: </a:t>
            </a:r>
          </a:p>
          <a:p>
            <a:pPr marL="228600" lvl="0" indent="-228600">
              <a:buFont typeface="+mj-lt"/>
              <a:buAutoNum type="arabicPeriod"/>
            </a:pPr>
            <a:r>
              <a:rPr lang="en-US" sz="1200" kern="1200" dirty="0" smtClean="0">
                <a:solidFill>
                  <a:schemeClr val="tx1"/>
                </a:solidFill>
                <a:effectLst/>
                <a:latin typeface="+mn-lt"/>
                <a:ea typeface="+mn-ea"/>
                <a:cs typeface="+mn-cs"/>
              </a:rPr>
              <a:t>Pre-school Observation – Screening for Hispanic Children</a:t>
            </a:r>
          </a:p>
          <a:p>
            <a:pPr marL="228600" lvl="0" indent="-228600">
              <a:buFont typeface="+mj-lt"/>
              <a:buAutoNum type="arabicPeriod"/>
            </a:pPr>
            <a:r>
              <a:rPr lang="en-US" sz="1200" kern="1200" dirty="0" smtClean="0">
                <a:solidFill>
                  <a:schemeClr val="tx1"/>
                </a:solidFill>
                <a:effectLst/>
                <a:latin typeface="+mn-lt"/>
                <a:ea typeface="+mn-ea"/>
                <a:cs typeface="+mn-cs"/>
              </a:rPr>
              <a:t>Home Literacy Activity Questionnaire </a:t>
            </a:r>
          </a:p>
          <a:p>
            <a:pPr marL="228600" lvl="0" indent="-228600">
              <a:buFont typeface="+mj-lt"/>
              <a:buAutoNum type="arabicPeriod"/>
            </a:pPr>
            <a:r>
              <a:rPr lang="en-US" sz="1200" kern="1200" dirty="0" smtClean="0">
                <a:solidFill>
                  <a:schemeClr val="tx1"/>
                </a:solidFill>
                <a:effectLst/>
                <a:latin typeface="+mn-lt"/>
                <a:ea typeface="+mn-ea"/>
                <a:cs typeface="+mn-cs"/>
              </a:rPr>
              <a:t>Helping Your Child to Read </a:t>
            </a:r>
          </a:p>
          <a:p>
            <a:endParaRPr lang="en-US"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8FA03E7-5940-42AD-AC46-889048D91FDB}" type="slidenum">
              <a:rPr lang="en-US" altLang="en-US" smtClean="0"/>
              <a:pPr eaLnBrk="1" hangingPunct="1"/>
              <a:t>58</a:t>
            </a:fld>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I would like to thank </a:t>
            </a:r>
            <a:r>
              <a:rPr lang="en-US" sz="1200" kern="1200" dirty="0" err="1" smtClean="0">
                <a:solidFill>
                  <a:schemeClr val="tx1"/>
                </a:solidFill>
                <a:effectLst/>
                <a:latin typeface="+mn-lt"/>
                <a:ea typeface="+mn-ea"/>
                <a:cs typeface="+mn-cs"/>
              </a:rPr>
              <a:t>Rashida</a:t>
            </a:r>
            <a:r>
              <a:rPr lang="en-US" sz="1200" kern="1200" dirty="0" smtClean="0">
                <a:solidFill>
                  <a:schemeClr val="tx1"/>
                </a:solidFill>
                <a:effectLst/>
                <a:latin typeface="+mn-lt"/>
                <a:ea typeface="+mn-ea"/>
                <a:cs typeface="+mn-cs"/>
              </a:rPr>
              <a:t> and Martha for their wonderful contributions to this webinar. Thanks so much you guys, this has been great. We also hope you will use this information as you go on with your EC coursework and as well with your work with all children out in the field. Thanks again and have a great day. Bye.</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59</a:t>
            </a:fld>
            <a:endParaRPr lang="en-US"/>
          </a:p>
        </p:txBody>
      </p:sp>
    </p:spTree>
    <p:extLst>
      <p:ext uri="{BB962C8B-B14F-4D97-AF65-F5344CB8AC3E}">
        <p14:creationId xmlns:p14="http://schemas.microsoft.com/office/powerpoint/2010/main" val="2473702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6</a:t>
            </a:fld>
            <a:endParaRPr lang="en-US"/>
          </a:p>
        </p:txBody>
      </p:sp>
    </p:spTree>
    <p:extLst>
      <p:ext uri="{BB962C8B-B14F-4D97-AF65-F5344CB8AC3E}">
        <p14:creationId xmlns:p14="http://schemas.microsoft.com/office/powerpoint/2010/main" val="732290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It’s important to review public law in terms of how that sets stage for what we will be covering today. The Individuals with Disabilities Education ACT requires that all assessment materials are selected and administered so that they are not culturally or racially biased. It is also important  that all assessment materials be completed in the child’s native language.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Native language is that used by the parents of the young child. Sometimes parents speak a different language at home. It is important to ask parents what language is most often  used at home. And what language is used with the child. If the child is deaf or hard of hearing, the dominant mode of communication should be used.</a:t>
            </a:r>
          </a:p>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857CBE16-9F39-40B2-9279-1D0ABF81517A}" type="slidenum">
              <a:rPr lang="en-US" altLang="en-US" smtClean="0"/>
              <a:pPr eaLnBrk="1" hangingPunct="1"/>
              <a:t>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First let’s talk about </a:t>
            </a:r>
            <a:r>
              <a:rPr lang="en-US" sz="1200" kern="1200" dirty="0" err="1" smtClean="0">
                <a:solidFill>
                  <a:schemeClr val="tx1"/>
                </a:solidFill>
                <a:effectLst/>
                <a:latin typeface="+mn-lt"/>
                <a:ea typeface="+mn-ea"/>
                <a:cs typeface="+mn-cs"/>
              </a:rPr>
              <a:t>whats</a:t>
            </a:r>
            <a:r>
              <a:rPr lang="en-US" sz="1200" kern="1200" dirty="0" smtClean="0">
                <a:solidFill>
                  <a:schemeClr val="tx1"/>
                </a:solidFill>
                <a:effectLst/>
                <a:latin typeface="+mn-lt"/>
                <a:ea typeface="+mn-ea"/>
                <a:cs typeface="+mn-cs"/>
              </a:rPr>
              <a:t> the difference between screening and assessment and when we use those terms. The term screening is used to describe a very brief procedure or instrument that usually takes about 10-15 minutes. It is designed to identify within large group of children, those children who may need further assessment. It should not be used as an assessment tool, it’s really a screening. It is saying of this large population of children, I’m going to see which children may need to go on and have further assessment through a screening process.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Screening instruments can be normed reference, in other words they are developed on a large population of children from around the country. They could be observational and clinical types of screening. For example a pediatric well baby visit is an example of a screening observation. The ASQSE; which is the Ages and Stages Questionnaire is a normed reference instrument that uses parent report. </a:t>
            </a:r>
          </a:p>
          <a:p>
            <a:endParaRPr lang="en-US" dirty="0"/>
          </a:p>
        </p:txBody>
      </p:sp>
      <p:sp>
        <p:nvSpPr>
          <p:cNvPr id="4" name="Slide Number Placeholder 3"/>
          <p:cNvSpPr>
            <a:spLocks noGrp="1"/>
          </p:cNvSpPr>
          <p:nvPr>
            <p:ph type="sldNum" sz="quarter" idx="10"/>
          </p:nvPr>
        </p:nvSpPr>
        <p:spPr/>
        <p:txBody>
          <a:bodyPr/>
          <a:lstStyle/>
          <a:p>
            <a:fld id="{F56108C4-D8B2-4D68-AB7F-58BF53CAA6C2}" type="slidenum">
              <a:rPr lang="en-US" smtClean="0"/>
              <a:pPr/>
              <a:t>8</a:t>
            </a:fld>
            <a:endParaRPr lang="en-US"/>
          </a:p>
        </p:txBody>
      </p:sp>
    </p:spTree>
    <p:extLst>
      <p:ext uri="{BB962C8B-B14F-4D97-AF65-F5344CB8AC3E}">
        <p14:creationId xmlns:p14="http://schemas.microsoft.com/office/powerpoint/2010/main" val="4198629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Patti:</a:t>
            </a:r>
            <a:r>
              <a:rPr lang="en-US" sz="1200" kern="1200" dirty="0" smtClean="0">
                <a:solidFill>
                  <a:schemeClr val="tx1"/>
                </a:solidFill>
                <a:effectLst/>
                <a:latin typeface="+mn-lt"/>
                <a:ea typeface="+mn-ea"/>
                <a:cs typeface="+mn-cs"/>
              </a:rPr>
              <a:t>  Again, just to go over overall screening is used to document possible delays. It is not used for diagnosis. A child needs further testing before you can make a diagnosis.  It also should be adjusted for cultural consideration.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Sometimes we think of screening as a one quick snap shot of the child’s development, so if a delay or concern is suspected then we would make a referral for further testing. So it’s really important to realize screening is just one part of the process. Screening instruments should be completed by qualified professionals who have had some type of training in that particular screening instrument. </a:t>
            </a:r>
          </a:p>
          <a:p>
            <a:pPr eaLnBrk="1" hangingPunct="1">
              <a:spcBef>
                <a:spcPct val="0"/>
              </a:spcBef>
            </a:pPr>
            <a:endParaRPr lang="en-US" altLang="en-US"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906EBFE3-E46C-45F6-9964-45B08F7469AF}" type="slidenum">
              <a:rPr lang="en-US" altLang="en-US" smtClean="0"/>
              <a:pPr eaLnBrk="1" hangingPunct="1"/>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5AFC54-45EE-444B-B434-0CAE08DD3107}"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1A6A-DFC4-454C-905F-E762BA06A0EF}" type="slidenum">
              <a:rPr lang="en-US" smtClean="0"/>
              <a:pPr/>
              <a:t>‹#›</a:t>
            </a:fld>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accent6">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2" name="Title 1"/>
          <p:cNvSpPr>
            <a:spLocks noGrp="1"/>
          </p:cNvSpPr>
          <p:nvPr>
            <p:ph type="ctrTitle"/>
          </p:nvPr>
        </p:nvSpPr>
        <p:spPr>
          <a:xfrm>
            <a:off x="1143000" y="1041400"/>
            <a:ext cx="6858000" cy="2387600"/>
          </a:xfrm>
        </p:spPr>
        <p:txBody>
          <a:bodyPr anchor="b"/>
          <a:lstStyle>
            <a:lvl1pPr algn="ctr">
              <a:defRPr sz="6000">
                <a:ln w="3175">
                  <a:solidFill>
                    <a:schemeClr val="accent6">
                      <a:lumMod val="75000"/>
                    </a:schemeClr>
                  </a:solidFill>
                </a:ln>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4593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5AFC54-45EE-444B-B434-0CAE08DD3107}"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1A6A-DFC4-454C-905F-E762BA06A0EF}" type="slidenum">
              <a:rPr lang="en-US" smtClean="0"/>
              <a:pPr/>
              <a:t>‹#›</a:t>
            </a:fld>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69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5AFC54-45EE-444B-B434-0CAE08DD3107}"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1A6A-DFC4-454C-905F-E762BA06A0EF}" type="slidenum">
              <a:rPr lang="en-US" smtClean="0"/>
              <a:pPr/>
              <a:t>‹#›</a:t>
            </a:fld>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56697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E5AFC54-45EE-444B-B434-0CAE08DD3107}"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1A6A-DFC4-454C-905F-E762BA06A0EF}" type="slidenum">
              <a:rPr lang="en-US" smtClean="0"/>
              <a:pPr/>
              <a:t>‹#›</a:t>
            </a:fld>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vert="horz" lIns="91440" tIns="45720" rIns="91440" bIns="45720" rtlCol="0" anchor="ctr">
            <a:normAutofit/>
          </a:bodyPr>
          <a:lstStyle>
            <a:lvl1pPr>
              <a:defRPr lang="en-US" sz="3200" b="1" i="0" baseline="0" dirty="0">
                <a:solidFill>
                  <a:schemeClr val="tx1"/>
                </a:solidFill>
              </a:defRPr>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226726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5AFC54-45EE-444B-B434-0CAE08DD3107}" type="datetimeFigureOut">
              <a:rPr lang="en-US" smtClean="0"/>
              <a:pPr/>
              <a:t>6/12/2014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A1A6A-DFC4-454C-905F-E762BA06A0EF}" type="slidenum">
              <a:rPr lang="en-US" smtClean="0"/>
              <a:pPr/>
              <a:t>‹#›</a:t>
            </a:fld>
            <a:endParaRPr lang="en-US"/>
          </a:p>
        </p:txBody>
      </p:sp>
      <p:sp>
        <p:nvSpPr>
          <p:cNvPr id="3" name="Text Placeholder 2"/>
          <p:cNvSpPr>
            <a:spLocks noGrp="1"/>
          </p:cNvSpPr>
          <p:nvPr>
            <p:ph type="body" idx="1"/>
          </p:nvPr>
        </p:nvSpPr>
        <p:spPr>
          <a:xfrm>
            <a:off x="914400" y="4589464"/>
            <a:ext cx="759618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2" name="Title 1"/>
          <p:cNvSpPr>
            <a:spLocks noGrp="1"/>
          </p:cNvSpPr>
          <p:nvPr>
            <p:ph type="title"/>
          </p:nvPr>
        </p:nvSpPr>
        <p:spPr>
          <a:xfrm>
            <a:off x="914400" y="1709738"/>
            <a:ext cx="7596188" cy="2862262"/>
          </a:xfrm>
        </p:spPr>
        <p:txBody>
          <a:bodyPr anchor="b"/>
          <a:lstStyle>
            <a:lvl1pPr>
              <a:defRPr sz="6000"/>
            </a:lvl1pPr>
          </a:lstStyle>
          <a:p>
            <a:r>
              <a:rPr lang="en-US" smtClean="0"/>
              <a:t>Click to edit Master title style</a:t>
            </a:r>
            <a:endParaRPr lang="en-US"/>
          </a:p>
        </p:txBody>
      </p:sp>
    </p:spTree>
    <p:extLst>
      <p:ext uri="{BB962C8B-B14F-4D97-AF65-F5344CB8AC3E}">
        <p14:creationId xmlns:p14="http://schemas.microsoft.com/office/powerpoint/2010/main" val="341607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E5AFC54-45EE-444B-B434-0CAE08DD3107}" type="datetimeFigureOut">
              <a:rPr lang="en-US" smtClean="0"/>
              <a:pPr/>
              <a:t>6/12/2014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A1A6A-DFC4-454C-905F-E762BA06A0EF}" type="slidenum">
              <a:rPr lang="en-US" smtClean="0"/>
              <a:pPr/>
              <a:t>‹#›</a:t>
            </a:fld>
            <a:endParaRPr lang="en-US"/>
          </a:p>
        </p:txBody>
      </p:sp>
      <p:sp>
        <p:nvSpPr>
          <p:cNvPr id="4" name="Content Placeholder 3"/>
          <p:cNvSpPr>
            <a:spLocks noGrp="1"/>
          </p:cNvSpPr>
          <p:nvPr>
            <p:ph sz="half" idx="2"/>
          </p:nvPr>
        </p:nvSpPr>
        <p:spPr>
          <a:xfrm>
            <a:off x="4773833" y="1825625"/>
            <a:ext cx="373761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sz="half" idx="1"/>
          </p:nvPr>
        </p:nvSpPr>
        <p:spPr>
          <a:xfrm>
            <a:off x="918222" y="1825625"/>
            <a:ext cx="373761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921619" y="365126"/>
            <a:ext cx="7600950" cy="1325563"/>
          </a:xfrm>
        </p:spPr>
        <p:txBody>
          <a:bodyPr/>
          <a:lstStyle>
            <a:lvl1pPr>
              <a:defRPr>
                <a:ln w="3175">
                  <a:solidFill>
                    <a:schemeClr val="accent6">
                      <a:lumMod val="75000"/>
                    </a:schemeClr>
                  </a:solidFill>
                </a:ln>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2789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E5AFC54-45EE-444B-B434-0CAE08DD3107}" type="datetimeFigureOut">
              <a:rPr lang="en-US" smtClean="0"/>
              <a:pPr/>
              <a:t>6/12/2014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A1A6A-DFC4-454C-905F-E762BA06A0EF}" type="slidenum">
              <a:rPr lang="en-US" smtClean="0"/>
              <a:pPr/>
              <a:t>‹#›</a:t>
            </a:fld>
            <a:endParaRPr lang="en-US"/>
          </a:p>
        </p:txBody>
      </p:sp>
      <p:sp>
        <p:nvSpPr>
          <p:cNvPr id="6" name="Content Placeholder 5"/>
          <p:cNvSpPr>
            <a:spLocks noGrp="1"/>
          </p:cNvSpPr>
          <p:nvPr>
            <p:ph sz="quarter" idx="4"/>
          </p:nvPr>
        </p:nvSpPr>
        <p:spPr>
          <a:xfrm>
            <a:off x="4777374" y="2193926"/>
            <a:ext cx="373761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77374" y="1489075"/>
            <a:ext cx="3737610" cy="641350"/>
          </a:xfrm>
        </p:spPr>
        <p:txBody>
          <a:bodyPr anchor="b"/>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8341" y="2193926"/>
            <a:ext cx="373761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918341" y="1489075"/>
            <a:ext cx="3737610" cy="641350"/>
          </a:xfrm>
        </p:spPr>
        <p:txBody>
          <a:bodyPr anchor="b"/>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918340" y="274638"/>
            <a:ext cx="7592247"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79035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E5AFC54-45EE-444B-B434-0CAE08DD3107}" type="datetimeFigureOut">
              <a:rPr lang="en-US" smtClean="0"/>
              <a:pPr/>
              <a:t>6/12/2014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A1A6A-DFC4-454C-905F-E762BA06A0EF}" type="slidenum">
              <a:rPr lang="en-US" smtClean="0"/>
              <a:pPr/>
              <a:t>‹#›</a:t>
            </a:fld>
            <a:endParaRPr lang="en-US"/>
          </a:p>
        </p:txBody>
      </p:sp>
      <p:sp>
        <p:nvSpPr>
          <p:cNvPr id="2" name="Title 1"/>
          <p:cNvSpPr>
            <a:spLocks noGrp="1"/>
          </p:cNvSpPr>
          <p:nvPr>
            <p:ph type="title"/>
          </p:nvPr>
        </p:nvSpPr>
        <p:spPr/>
        <p:txBody>
          <a:bodyPr>
            <a:normAutofit/>
          </a:bodyPr>
          <a:lstStyle>
            <a:lvl1pPr>
              <a:defRPr sz="32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0734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AFC54-45EE-444B-B434-0CAE08DD3107}" type="datetimeFigureOut">
              <a:rPr lang="en-US" smtClean="0"/>
              <a:pPr/>
              <a:t>6/12/2014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A1A6A-DFC4-454C-905F-E762BA06A0EF}" type="slidenum">
              <a:rPr lang="en-US" smtClean="0"/>
              <a:pPr/>
              <a:t>‹#›</a:t>
            </a:fld>
            <a:endParaRPr lang="en-US"/>
          </a:p>
        </p:txBody>
      </p:sp>
    </p:spTree>
    <p:extLst>
      <p:ext uri="{BB962C8B-B14F-4D97-AF65-F5344CB8AC3E}">
        <p14:creationId xmlns:p14="http://schemas.microsoft.com/office/powerpoint/2010/main" val="415038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E5AFC54-45EE-444B-B434-0CAE08DD3107}" type="datetimeFigureOut">
              <a:rPr lang="en-US" smtClean="0"/>
              <a:pPr/>
              <a:t>6/12/2014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A1A6A-DFC4-454C-905F-E762BA06A0EF}" type="slidenum">
              <a:rPr lang="en-US" smtClean="0"/>
              <a:pPr/>
              <a:t>‹#›</a:t>
            </a:fld>
            <a:endParaRPr lang="en-US"/>
          </a:p>
        </p:txBody>
      </p:sp>
      <p:sp>
        <p:nvSpPr>
          <p:cNvPr id="3" name="Content Placeholder 2"/>
          <p:cNvSpPr>
            <a:spLocks noGrp="1"/>
          </p:cNvSpPr>
          <p:nvPr>
            <p:ph idx="1"/>
          </p:nvPr>
        </p:nvSpPr>
        <p:spPr>
          <a:xfrm>
            <a:off x="4058714" y="987426"/>
            <a:ext cx="44577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21854" y="2101850"/>
            <a:ext cx="2949178"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Title 1"/>
          <p:cNvSpPr>
            <a:spLocks noGrp="1"/>
          </p:cNvSpPr>
          <p:nvPr>
            <p:ph type="title"/>
          </p:nvPr>
        </p:nvSpPr>
        <p:spPr>
          <a:xfrm>
            <a:off x="921854" y="457200"/>
            <a:ext cx="2949178"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114110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E5AFC54-45EE-444B-B434-0CAE08DD3107}" type="datetimeFigureOut">
              <a:rPr lang="en-US" smtClean="0"/>
              <a:pPr/>
              <a:t>6/12/2014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A1A6A-DFC4-454C-905F-E762BA06A0EF}" type="slidenum">
              <a:rPr lang="en-US" smtClean="0"/>
              <a:pPr/>
              <a:t>‹#›</a:t>
            </a:fld>
            <a:endParaRPr lang="en-US"/>
          </a:p>
        </p:txBody>
      </p:sp>
      <p:sp>
        <p:nvSpPr>
          <p:cNvPr id="3" name="Picture Placeholder 2"/>
          <p:cNvSpPr>
            <a:spLocks noGrp="1"/>
          </p:cNvSpPr>
          <p:nvPr>
            <p:ph type="pic" idx="1"/>
          </p:nvPr>
        </p:nvSpPr>
        <p:spPr>
          <a:xfrm>
            <a:off x="4047187" y="987426"/>
            <a:ext cx="44577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917076" y="2101850"/>
            <a:ext cx="2949178"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 name="Title 1"/>
          <p:cNvSpPr>
            <a:spLocks noGrp="1"/>
          </p:cNvSpPr>
          <p:nvPr>
            <p:ph type="title"/>
          </p:nvPr>
        </p:nvSpPr>
        <p:spPr>
          <a:xfrm>
            <a:off x="917076" y="457200"/>
            <a:ext cx="2949178" cy="1600200"/>
          </a:xfrm>
        </p:spPr>
        <p:txBody>
          <a:bodyPr anchor="b"/>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426013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blipFill dpi="0" rotWithShape="1">
          <a:blip r:embed="rId13" cstate="print">
            <a:alphaModFix amt="58000"/>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936381" cy="365125"/>
          </a:xfrm>
          <a:prstGeom prst="rect">
            <a:avLst/>
          </a:prstGeom>
        </p:spPr>
        <p:txBody>
          <a:bodyPr vert="horz" lIns="91440" tIns="45720" rIns="91440" bIns="45720" rtlCol="0" anchor="ctr"/>
          <a:lstStyle>
            <a:lvl1pPr algn="l">
              <a:defRPr sz="1200">
                <a:solidFill>
                  <a:schemeClr val="accent6">
                    <a:lumMod val="20000"/>
                    <a:lumOff val="80000"/>
                  </a:schemeClr>
                </a:solidFill>
              </a:defRPr>
            </a:lvl1pPr>
          </a:lstStyle>
          <a:p>
            <a:fld id="{9E5AFC54-45EE-444B-B434-0CAE08DD3107}" type="datetimeFigureOut">
              <a:rPr lang="en-US" smtClean="0"/>
              <a:pPr/>
              <a:t>6/12/2014</a:t>
            </a:fld>
            <a:endParaRPr lang="en-US"/>
          </a:p>
        </p:txBody>
      </p:sp>
      <p:sp>
        <p:nvSpPr>
          <p:cNvPr id="5" name="Footer Placeholder 4"/>
          <p:cNvSpPr>
            <a:spLocks noGrp="1"/>
          </p:cNvSpPr>
          <p:nvPr>
            <p:ph type="ftr" sz="quarter" idx="3"/>
          </p:nvPr>
        </p:nvSpPr>
        <p:spPr>
          <a:xfrm>
            <a:off x="2360734" y="6356351"/>
            <a:ext cx="4444511" cy="365125"/>
          </a:xfrm>
          <a:prstGeom prst="rect">
            <a:avLst/>
          </a:prstGeom>
        </p:spPr>
        <p:txBody>
          <a:bodyPr vert="horz" lIns="91440" tIns="45720" rIns="91440" bIns="45720" rtlCol="0" anchor="ctr"/>
          <a:lstStyle>
            <a:lvl1pPr algn="ctr">
              <a:defRPr sz="1200">
                <a:solidFill>
                  <a:schemeClr val="accent6">
                    <a:lumMod val="20000"/>
                    <a:lumOff val="80000"/>
                  </a:schemeClr>
                </a:solidFill>
              </a:defRPr>
            </a:lvl1pPr>
          </a:lstStyle>
          <a:p>
            <a:endParaRPr lang="en-US"/>
          </a:p>
        </p:txBody>
      </p:sp>
      <p:sp>
        <p:nvSpPr>
          <p:cNvPr id="6" name="Slide Number Placeholder 5"/>
          <p:cNvSpPr>
            <a:spLocks noGrp="1"/>
          </p:cNvSpPr>
          <p:nvPr>
            <p:ph type="sldNum" sz="quarter" idx="4"/>
          </p:nvPr>
        </p:nvSpPr>
        <p:spPr>
          <a:xfrm>
            <a:off x="7939453" y="6356351"/>
            <a:ext cx="575897" cy="365125"/>
          </a:xfrm>
          <a:prstGeom prst="rect">
            <a:avLst/>
          </a:prstGeom>
        </p:spPr>
        <p:txBody>
          <a:bodyPr vert="horz" lIns="91440" tIns="45720" rIns="91440" bIns="45720" rtlCol="0" anchor="ctr"/>
          <a:lstStyle>
            <a:lvl1pPr algn="r">
              <a:defRPr sz="1200">
                <a:solidFill>
                  <a:schemeClr val="accent6">
                    <a:lumMod val="20000"/>
                    <a:lumOff val="80000"/>
                  </a:schemeClr>
                </a:solidFill>
              </a:defRPr>
            </a:lvl1pPr>
          </a:lstStyle>
          <a:p>
            <a:fld id="{80EA1A6A-DFC4-454C-905F-E762BA06A0EF}" type="slidenum">
              <a:rPr lang="en-US" smtClean="0"/>
              <a:pPr/>
              <a:t>‹#›</a:t>
            </a:fld>
            <a:endParaRPr lang="en-US"/>
          </a:p>
        </p:txBody>
      </p:sp>
      <p:sp>
        <p:nvSpPr>
          <p:cNvPr id="3" name="Text Placeholder 2"/>
          <p:cNvSpPr>
            <a:spLocks noGrp="1"/>
          </p:cNvSpPr>
          <p:nvPr>
            <p:ph type="body" idx="1"/>
          </p:nvPr>
        </p:nvSpPr>
        <p:spPr>
          <a:xfrm>
            <a:off x="914400" y="1825625"/>
            <a:ext cx="760095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914400" y="365126"/>
            <a:ext cx="760095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73189948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4400" b="0" kern="1200" cap="none" spc="0">
          <a:ln w="0">
            <a:solidFill>
              <a:schemeClr val="accent1">
                <a:lumMod val="75000"/>
              </a:schemeClr>
            </a:solidFill>
          </a:ln>
          <a:solidFill>
            <a:schemeClr val="accent6"/>
          </a:solidFill>
          <a:effectLst>
            <a:outerShdw blurRad="38100" dist="25400" dir="5400000" algn="ctr" rotWithShape="0">
              <a:srgbClr val="6E747A">
                <a:alpha val="43000"/>
              </a:srgbClr>
            </a:outerShdw>
          </a:effectLst>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0" orient="horz" pos="2160" userDrawn="1">
          <p15:clr>
            <a:srgbClr val="F26B43"/>
          </p15:clr>
        </p15:guide>
        <p15:guide id="0" pos="768" userDrawn="1">
          <p15:clr>
            <a:srgbClr val="F26B43"/>
          </p15:clr>
        </p15:guide>
        <p15:guide id="0" pos="7152" userDrawn="1">
          <p15:clr>
            <a:srgbClr val="F26B43"/>
          </p15:clr>
        </p15:guide>
        <p15:guide id="1"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hyperlink" Target="https://asqoregon.com/whatisasq.php?lang=en" TargetMode="External"/><Relationship Id="rId5" Type="http://schemas.openxmlformats.org/officeDocument/2006/relationships/hyperlink" Target="http://agesandstages.com/pdfs/asq3_english_48_month_sample.pdf"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www.pearsonclinical.com/childhood/products/100000652/infant-toddler-social-emotional-assessment-itsea.html" TargetMode="External"/><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4.png"/><Relationship Id="rId5" Type="http://schemas.openxmlformats.org/officeDocument/2006/relationships/hyperlink" Target="http://www.pearsonclinical.com/childhood/products/100000150/brief-infant-toddler-social-emotional-assessment-bitsea.html"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www2.cde.state.co.us/media/resultsmatter/RMSeries/HenryAtMealtime.asp" TargetMode="Externa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hyperlink" Target="http://www2.cde.state.co.us/media/resultsmatter/RMSeries/CaulPlaysWithAPuzzle.asp" TargetMode="External"/><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0.xml"/><Relationship Id="rId9" Type="http://schemas.microsoft.com/office/2007/relationships/diagramDrawing" Target="../diagrams/drawing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4.png"/><Relationship Id="rId5" Type="http://schemas.openxmlformats.org/officeDocument/2006/relationships/hyperlink" Target="http://www.pacer.org/ec/" TargetMode="Externa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4.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8" Type="http://schemas.openxmlformats.org/officeDocument/2006/relationships/hyperlink" Target="http://www.kaplanco.com/product/41009/the-devereux-early-childhood-assessment-deca-kit?c=17|EA1000" TargetMode="External"/><Relationship Id="rId3" Type="http://schemas.openxmlformats.org/officeDocument/2006/relationships/slideLayout" Target="../slideLayouts/slideLayout2.xml"/><Relationship Id="rId7" Type="http://schemas.openxmlformats.org/officeDocument/2006/relationships/hyperlink" Target="http://www.aepsinteractive.com/" TargetMode="External"/><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hyperlink" Target="http://www.sci.sdsu.edu/cdi/cdiwelcome.htm" TargetMode="External"/><Relationship Id="rId5" Type="http://schemas.openxmlformats.org/officeDocument/2006/relationships/hyperlink" Target="http://agesandstages.com/" TargetMode="External"/><Relationship Id="rId4" Type="http://schemas.openxmlformats.org/officeDocument/2006/relationships/notesSlide" Target="../notesSlides/notesSlide57.xml"/><Relationship Id="rId9"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hyperlink" Target="http://www.highscope.org/" TargetMode="External"/><Relationship Id="rId5" Type="http://schemas.openxmlformats.org/officeDocument/2006/relationships/hyperlink" Target="http://www.teachingstrategies.com/" TargetMode="Externa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hyperlink" Target="https://www.m-chat.org/" TargetMode="External"/><Relationship Id="rId5" Type="http://schemas.openxmlformats.org/officeDocument/2006/relationships/image" Target="../media/image4.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4"/>
          <p:cNvSpPr>
            <a:spLocks noGrp="1"/>
          </p:cNvSpPr>
          <p:nvPr>
            <p:ph type="subTitle" idx="1"/>
          </p:nvPr>
        </p:nvSpPr>
        <p:spPr>
          <a:xfrm>
            <a:off x="1080293" y="5181600"/>
            <a:ext cx="7205663" cy="533400"/>
          </a:xfrm>
        </p:spPr>
        <p:txBody>
          <a:bodyPr>
            <a:normAutofit fontScale="25000" lnSpcReduction="20000"/>
          </a:bodyPr>
          <a:lstStyle/>
          <a:p>
            <a:pPr eaLnBrk="1" hangingPunct="1">
              <a:lnSpc>
                <a:spcPct val="80000"/>
              </a:lnSpc>
            </a:pPr>
            <a:endParaRPr lang="en-US" altLang="en-US" sz="1800" dirty="0" smtClean="0">
              <a:solidFill>
                <a:schemeClr val="tx1">
                  <a:lumMod val="65000"/>
                  <a:lumOff val="35000"/>
                </a:schemeClr>
              </a:solidFill>
              <a:latin typeface="Candara" panose="020E0502030303020204" pitchFamily="34" charset="0"/>
            </a:endParaRPr>
          </a:p>
          <a:p>
            <a:pPr algn="ctr" eaLnBrk="1" hangingPunct="1">
              <a:lnSpc>
                <a:spcPct val="80000"/>
              </a:lnSpc>
            </a:pPr>
            <a:r>
              <a:rPr lang="en-US" altLang="en-US" sz="5600" spc="300" dirty="0" smtClean="0">
                <a:ln>
                  <a:solidFill>
                    <a:schemeClr val="tx1"/>
                  </a:solidFill>
                </a:ln>
                <a:solidFill>
                  <a:schemeClr val="tx1">
                    <a:lumMod val="65000"/>
                    <a:lumOff val="35000"/>
                  </a:schemeClr>
                </a:solidFill>
                <a:latin typeface="Myriad Pro Cond" pitchFamily="34" charset="0"/>
              </a:rPr>
              <a:t>Teaching Research Institute</a:t>
            </a:r>
          </a:p>
          <a:p>
            <a:pPr algn="ctr" eaLnBrk="1" hangingPunct="1">
              <a:lnSpc>
                <a:spcPct val="80000"/>
              </a:lnSpc>
            </a:pPr>
            <a:r>
              <a:rPr lang="en-US" altLang="en-US" sz="5600" spc="300" dirty="0" smtClean="0">
                <a:ln>
                  <a:solidFill>
                    <a:schemeClr val="tx1"/>
                  </a:solidFill>
                </a:ln>
                <a:solidFill>
                  <a:schemeClr val="tx1">
                    <a:lumMod val="65000"/>
                    <a:lumOff val="35000"/>
                  </a:schemeClr>
                </a:solidFill>
                <a:latin typeface="Myriad Pro Cond" pitchFamily="34" charset="0"/>
              </a:rPr>
              <a:t>Western Oregon University</a:t>
            </a:r>
          </a:p>
        </p:txBody>
      </p:sp>
      <p:sp>
        <p:nvSpPr>
          <p:cNvPr id="4" name="Title 3"/>
          <p:cNvSpPr>
            <a:spLocks noGrp="1"/>
          </p:cNvSpPr>
          <p:nvPr>
            <p:ph type="ctrTitle"/>
          </p:nvPr>
        </p:nvSpPr>
        <p:spPr>
          <a:xfrm>
            <a:off x="5029200" y="762000"/>
            <a:ext cx="3273425" cy="2330450"/>
          </a:xfrm>
        </p:spPr>
        <p:txBody>
          <a:bodyPr rtlCol="0">
            <a:normAutofit/>
          </a:bodyPr>
          <a:lstStyle/>
          <a:p>
            <a:pPr eaLnBrk="1" fontAlgn="auto" hangingPunct="1">
              <a:spcAft>
                <a:spcPts val="0"/>
              </a:spcAft>
              <a:defRPr/>
            </a:pPr>
            <a:r>
              <a:rPr lang="en-US" sz="3200" dirty="0" smtClean="0">
                <a:ln w="9525">
                  <a:solidFill>
                    <a:schemeClr val="tx1">
                      <a:lumMod val="85000"/>
                      <a:lumOff val="15000"/>
                    </a:schemeClr>
                  </a:solidFill>
                </a:ln>
                <a:solidFill>
                  <a:schemeClr val="tx1"/>
                </a:solidFill>
                <a:ea typeface="+mj-ea"/>
                <a:cs typeface="+mj-cs"/>
              </a:rPr>
              <a:t>Culturally Responsive Screening and Assessment</a:t>
            </a:r>
            <a:endParaRPr lang="en-US" sz="3200" dirty="0">
              <a:ln w="9525">
                <a:solidFill>
                  <a:schemeClr val="tx1">
                    <a:lumMod val="85000"/>
                    <a:lumOff val="15000"/>
                  </a:schemeClr>
                </a:solidFill>
              </a:ln>
              <a:solidFill>
                <a:schemeClr val="tx1"/>
              </a:solidFill>
              <a:ea typeface="+mj-ea"/>
              <a:cs typeface="+mj-cs"/>
            </a:endParaRPr>
          </a:p>
        </p:txBody>
      </p:sp>
      <p:sp>
        <p:nvSpPr>
          <p:cNvPr id="7" name="TextBox 6"/>
          <p:cNvSpPr txBox="1"/>
          <p:nvPr/>
        </p:nvSpPr>
        <p:spPr>
          <a:xfrm>
            <a:off x="5625072" y="5943600"/>
            <a:ext cx="2273379" cy="461665"/>
          </a:xfrm>
          <a:prstGeom prst="rect">
            <a:avLst/>
          </a:prstGeom>
          <a:noFill/>
        </p:spPr>
        <p:txBody>
          <a:bodyPr wrap="none" rtlCol="0">
            <a:spAutoFit/>
          </a:bodyPr>
          <a:lstStyle/>
          <a:p>
            <a:r>
              <a:rPr lang="en-US" sz="2400" b="1" dirty="0" smtClean="0"/>
              <a:t>Click to begin</a:t>
            </a:r>
            <a:endParaRPr lang="en-US" sz="2400" b="1"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992" y="838200"/>
            <a:ext cx="3559175" cy="294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3751762"/>
            <a:ext cx="9144000" cy="130175"/>
          </a:xfrm>
          <a:prstGeom prst="rect">
            <a:avLst/>
          </a:prstGeom>
          <a:solidFill>
            <a:schemeClr val="tx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3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799" y="4267200"/>
            <a:ext cx="6467475" cy="101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14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3000" y="2885420"/>
            <a:ext cx="4248150" cy="2148728"/>
          </a:xfrm>
        </p:spPr>
        <p:txBody>
          <a:bodyPr>
            <a:normAutofit lnSpcReduction="10000"/>
          </a:bodyPr>
          <a:lstStyle/>
          <a:p>
            <a:pPr marL="1255713" lvl="3" indent="-400050">
              <a:spcBef>
                <a:spcPts val="600"/>
              </a:spcBef>
              <a:spcAft>
                <a:spcPts val="600"/>
              </a:spcAft>
            </a:pPr>
            <a:r>
              <a:rPr lang="en-US" sz="2000" dirty="0" smtClean="0">
                <a:solidFill>
                  <a:schemeClr val="tx1">
                    <a:lumMod val="75000"/>
                    <a:lumOff val="25000"/>
                  </a:schemeClr>
                </a:solidFill>
              </a:rPr>
              <a:t>Cognitive</a:t>
            </a:r>
            <a:endParaRPr lang="en-US" sz="2000" dirty="0">
              <a:solidFill>
                <a:schemeClr val="tx1">
                  <a:lumMod val="75000"/>
                  <a:lumOff val="25000"/>
                </a:schemeClr>
              </a:solidFill>
            </a:endParaRPr>
          </a:p>
          <a:p>
            <a:pPr marL="1255713" lvl="3" indent="-400050">
              <a:spcBef>
                <a:spcPts val="600"/>
              </a:spcBef>
              <a:spcAft>
                <a:spcPts val="600"/>
              </a:spcAft>
            </a:pPr>
            <a:r>
              <a:rPr lang="en-US" sz="2000" dirty="0">
                <a:solidFill>
                  <a:schemeClr val="tx1">
                    <a:lumMod val="75000"/>
                    <a:lumOff val="25000"/>
                  </a:schemeClr>
                </a:solidFill>
              </a:rPr>
              <a:t>Language</a:t>
            </a:r>
          </a:p>
          <a:p>
            <a:pPr marL="1255713" lvl="3" indent="-400050">
              <a:spcBef>
                <a:spcPts val="600"/>
              </a:spcBef>
              <a:spcAft>
                <a:spcPts val="600"/>
              </a:spcAft>
            </a:pPr>
            <a:r>
              <a:rPr lang="en-US" sz="2000" dirty="0">
                <a:solidFill>
                  <a:schemeClr val="tx1">
                    <a:lumMod val="75000"/>
                    <a:lumOff val="25000"/>
                  </a:schemeClr>
                </a:solidFill>
              </a:rPr>
              <a:t>Motor</a:t>
            </a:r>
          </a:p>
          <a:p>
            <a:pPr marL="1255713" lvl="3" indent="-400050">
              <a:spcBef>
                <a:spcPts val="600"/>
              </a:spcBef>
              <a:spcAft>
                <a:spcPts val="600"/>
              </a:spcAft>
            </a:pPr>
            <a:r>
              <a:rPr lang="en-US" sz="2000" dirty="0">
                <a:solidFill>
                  <a:schemeClr val="tx1">
                    <a:lumMod val="75000"/>
                    <a:lumOff val="25000"/>
                  </a:schemeClr>
                </a:solidFill>
              </a:rPr>
              <a:t>Social/emotional</a:t>
            </a:r>
          </a:p>
          <a:p>
            <a:pPr marL="1255713" lvl="3" indent="-400050">
              <a:spcBef>
                <a:spcPts val="600"/>
              </a:spcBef>
              <a:spcAft>
                <a:spcPts val="600"/>
              </a:spcAft>
            </a:pPr>
            <a:r>
              <a:rPr lang="en-US" sz="2000" dirty="0">
                <a:solidFill>
                  <a:schemeClr val="tx1">
                    <a:lumMod val="75000"/>
                    <a:lumOff val="25000"/>
                  </a:schemeClr>
                </a:solidFill>
              </a:rPr>
              <a:t>Adaptive</a:t>
            </a:r>
          </a:p>
          <a:p>
            <a:endParaRPr lang="en-US" sz="3200" dirty="0"/>
          </a:p>
        </p:txBody>
      </p:sp>
      <p:pic>
        <p:nvPicPr>
          <p:cNvPr id="4" name="AssessmentSlide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486400"/>
            <a:ext cx="609600" cy="609600"/>
          </a:xfrm>
          <a:prstGeom prst="rect">
            <a:avLst/>
          </a:prstGeom>
        </p:spPr>
      </p:pic>
      <p:sp>
        <p:nvSpPr>
          <p:cNvPr id="7" name="Title 1"/>
          <p:cNvSpPr txBox="1">
            <a:spLocks/>
          </p:cNvSpPr>
          <p:nvPr/>
        </p:nvSpPr>
        <p:spPr>
          <a:xfrm>
            <a:off x="1143000" y="1632857"/>
            <a:ext cx="51054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3175">
                  <a:solidFill>
                    <a:schemeClr val="accent6">
                      <a:lumMod val="75000"/>
                    </a:schemeClr>
                  </a:solidFill>
                </a:ln>
                <a:solidFill>
                  <a:schemeClr val="tx1"/>
                </a:solidFill>
                <a:effectLst>
                  <a:outerShdw blurRad="38100" dist="25400" dir="5400000" algn="ctr" rotWithShape="0">
                    <a:srgbClr val="6E747A">
                      <a:alpha val="43000"/>
                    </a:srgbClr>
                  </a:outerShdw>
                </a:effectLst>
                <a:latin typeface="+mj-lt"/>
                <a:ea typeface="+mj-ea"/>
                <a:cs typeface="+mj-cs"/>
              </a:defRPr>
            </a:lvl1pPr>
          </a:lstStyle>
          <a:p>
            <a:r>
              <a:rPr lang="en-US" sz="3200" b="1" dirty="0" smtClean="0">
                <a:ln w="3175">
                  <a:noFill/>
                </a:ln>
              </a:rPr>
              <a:t>What is Assessment?</a:t>
            </a:r>
            <a:endParaRPr lang="en-US" sz="3200" dirty="0">
              <a:ln w="3175">
                <a:noFill/>
              </a:ln>
            </a:endParaRPr>
          </a:p>
        </p:txBody>
      </p:sp>
      <p:sp>
        <p:nvSpPr>
          <p:cNvPr id="8" name="TextBox 7"/>
          <p:cNvSpPr txBox="1"/>
          <p:nvPr/>
        </p:nvSpPr>
        <p:spPr>
          <a:xfrm>
            <a:off x="1676400" y="2392977"/>
            <a:ext cx="1741182" cy="461665"/>
          </a:xfrm>
          <a:prstGeom prst="rect">
            <a:avLst/>
          </a:prstGeom>
          <a:noFill/>
          <a:ln>
            <a:noFill/>
          </a:ln>
        </p:spPr>
        <p:txBody>
          <a:bodyPr wrap="none" rtlCol="0" anchor="ctr" anchorCtr="1">
            <a:spAutoFit/>
          </a:bodyPr>
          <a:lstStyle/>
          <a:p>
            <a:r>
              <a:rPr lang="en-US" sz="2400" b="1" dirty="0" smtClean="0"/>
              <a:t>5 Domains</a:t>
            </a:r>
            <a:endParaRPr lang="en-US" sz="2400" b="1"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4952" y="2514600"/>
            <a:ext cx="1879649" cy="2496787"/>
          </a:xfrm>
          <a:prstGeom prst="rect">
            <a:avLst/>
          </a:prstGeom>
        </p:spPr>
      </p:pic>
    </p:spTree>
    <p:extLst>
      <p:ext uri="{BB962C8B-B14F-4D97-AF65-F5344CB8AC3E}">
        <p14:creationId xmlns:p14="http://schemas.microsoft.com/office/powerpoint/2010/main" val="3046156784"/>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2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AssessmentSlide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5631" y="5257800"/>
            <a:ext cx="609600" cy="609600"/>
          </a:xfrm>
          <a:prstGeom prst="rect">
            <a:avLst/>
          </a:prstGeom>
        </p:spPr>
      </p:pic>
      <p:sp>
        <p:nvSpPr>
          <p:cNvPr id="11" name="Content Placeholder 2"/>
          <p:cNvSpPr txBox="1">
            <a:spLocks/>
          </p:cNvSpPr>
          <p:nvPr/>
        </p:nvSpPr>
        <p:spPr>
          <a:xfrm>
            <a:off x="1168730" y="5237018"/>
            <a:ext cx="6527470" cy="1011382"/>
          </a:xfrm>
          <a:prstGeom prst="rect">
            <a:avLst/>
          </a:prstGeom>
        </p:spPr>
        <p:txBody>
          <a:bodyPr>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chemeClr val="accent4">
                  <a:lumMod val="75000"/>
                </a:schemeClr>
              </a:buClr>
              <a:buSzPct val="85000"/>
              <a:buFont typeface="Century Gothic" panose="020B0502020202020204" pitchFamily="34" charset="0"/>
              <a:buChar char="►"/>
            </a:pPr>
            <a:r>
              <a:rPr lang="en-US" altLang="en-US" sz="2000" dirty="0" smtClean="0"/>
              <a:t> On-going evaluation </a:t>
            </a:r>
          </a:p>
          <a:p>
            <a:pPr>
              <a:buClr>
                <a:schemeClr val="accent4">
                  <a:lumMod val="75000"/>
                </a:schemeClr>
              </a:buClr>
              <a:buSzPct val="85000"/>
              <a:buFont typeface="Century Gothic" panose="020B0502020202020204" pitchFamily="34" charset="0"/>
              <a:buChar char="►"/>
            </a:pPr>
            <a:r>
              <a:rPr lang="en-US" altLang="en-US" sz="2000" dirty="0" smtClean="0"/>
              <a:t> Qualified professionals with family participation</a:t>
            </a:r>
          </a:p>
          <a:p>
            <a:endParaRPr lang="en-US" sz="2000" dirty="0"/>
          </a:p>
        </p:txBody>
      </p:sp>
      <p:sp>
        <p:nvSpPr>
          <p:cNvPr id="9" name="Content Placeholder 2"/>
          <p:cNvSpPr txBox="1">
            <a:spLocks/>
          </p:cNvSpPr>
          <p:nvPr/>
        </p:nvSpPr>
        <p:spPr>
          <a:xfrm>
            <a:off x="1143000" y="2885420"/>
            <a:ext cx="4248150" cy="2148728"/>
          </a:xfrm>
          <a:prstGeom prst="rect">
            <a:avLst/>
          </a:prstGeom>
        </p:spPr>
        <p:txBody>
          <a:bodyPr>
            <a:normAutofit lnSpcReduction="10000"/>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marL="1255713" lvl="3" indent="-400050">
              <a:spcBef>
                <a:spcPts val="600"/>
              </a:spcBef>
              <a:spcAft>
                <a:spcPts val="600"/>
              </a:spcAft>
            </a:pPr>
            <a:r>
              <a:rPr lang="en-US" sz="2000" dirty="0" smtClean="0">
                <a:solidFill>
                  <a:schemeClr val="tx1">
                    <a:lumMod val="75000"/>
                    <a:lumOff val="25000"/>
                  </a:schemeClr>
                </a:solidFill>
              </a:rPr>
              <a:t>Cognitive</a:t>
            </a:r>
          </a:p>
          <a:p>
            <a:pPr marL="1255713" lvl="3" indent="-400050">
              <a:spcBef>
                <a:spcPts val="600"/>
              </a:spcBef>
              <a:spcAft>
                <a:spcPts val="600"/>
              </a:spcAft>
            </a:pPr>
            <a:r>
              <a:rPr lang="en-US" sz="2000" dirty="0" smtClean="0">
                <a:solidFill>
                  <a:schemeClr val="tx1">
                    <a:lumMod val="75000"/>
                    <a:lumOff val="25000"/>
                  </a:schemeClr>
                </a:solidFill>
              </a:rPr>
              <a:t>Language</a:t>
            </a:r>
          </a:p>
          <a:p>
            <a:pPr marL="1255713" lvl="3" indent="-400050">
              <a:spcBef>
                <a:spcPts val="600"/>
              </a:spcBef>
              <a:spcAft>
                <a:spcPts val="600"/>
              </a:spcAft>
            </a:pPr>
            <a:r>
              <a:rPr lang="en-US" sz="2000" dirty="0" smtClean="0">
                <a:solidFill>
                  <a:schemeClr val="tx1">
                    <a:lumMod val="75000"/>
                    <a:lumOff val="25000"/>
                  </a:schemeClr>
                </a:solidFill>
              </a:rPr>
              <a:t>Motor</a:t>
            </a:r>
          </a:p>
          <a:p>
            <a:pPr marL="1255713" lvl="3" indent="-400050">
              <a:spcBef>
                <a:spcPts val="600"/>
              </a:spcBef>
              <a:spcAft>
                <a:spcPts val="600"/>
              </a:spcAft>
            </a:pPr>
            <a:r>
              <a:rPr lang="en-US" sz="2000" dirty="0" smtClean="0">
                <a:solidFill>
                  <a:schemeClr val="tx1">
                    <a:lumMod val="75000"/>
                    <a:lumOff val="25000"/>
                  </a:schemeClr>
                </a:solidFill>
              </a:rPr>
              <a:t>Social/emotional</a:t>
            </a:r>
          </a:p>
          <a:p>
            <a:pPr marL="1255713" lvl="3" indent="-400050">
              <a:spcBef>
                <a:spcPts val="600"/>
              </a:spcBef>
              <a:spcAft>
                <a:spcPts val="600"/>
              </a:spcAft>
            </a:pPr>
            <a:r>
              <a:rPr lang="en-US" sz="2000" dirty="0" smtClean="0">
                <a:solidFill>
                  <a:schemeClr val="tx1">
                    <a:lumMod val="75000"/>
                    <a:lumOff val="25000"/>
                  </a:schemeClr>
                </a:solidFill>
              </a:rPr>
              <a:t>Adaptive</a:t>
            </a:r>
          </a:p>
          <a:p>
            <a:endParaRPr lang="en-US" sz="3200" dirty="0"/>
          </a:p>
        </p:txBody>
      </p:sp>
      <p:sp>
        <p:nvSpPr>
          <p:cNvPr id="10" name="TextBox 9"/>
          <p:cNvSpPr txBox="1"/>
          <p:nvPr/>
        </p:nvSpPr>
        <p:spPr>
          <a:xfrm>
            <a:off x="1676400" y="2392977"/>
            <a:ext cx="1741182" cy="461665"/>
          </a:xfrm>
          <a:prstGeom prst="rect">
            <a:avLst/>
          </a:prstGeom>
          <a:noFill/>
          <a:ln>
            <a:noFill/>
          </a:ln>
        </p:spPr>
        <p:txBody>
          <a:bodyPr wrap="none" rtlCol="0" anchor="ctr" anchorCtr="1">
            <a:spAutoFit/>
          </a:bodyPr>
          <a:lstStyle/>
          <a:p>
            <a:r>
              <a:rPr lang="en-US" sz="2400" b="1" dirty="0" smtClean="0"/>
              <a:t>5 Domains</a:t>
            </a:r>
            <a:endParaRPr lang="en-US" sz="2400" b="1"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4952" y="2514600"/>
            <a:ext cx="1879649" cy="2496787"/>
          </a:xfrm>
          <a:prstGeom prst="rect">
            <a:avLst/>
          </a:prstGeom>
        </p:spPr>
      </p:pic>
      <p:sp>
        <p:nvSpPr>
          <p:cNvPr id="13" name="Title 1"/>
          <p:cNvSpPr txBox="1">
            <a:spLocks/>
          </p:cNvSpPr>
          <p:nvPr/>
        </p:nvSpPr>
        <p:spPr>
          <a:xfrm>
            <a:off x="1143000" y="1632857"/>
            <a:ext cx="51054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3175">
                  <a:solidFill>
                    <a:schemeClr val="accent6">
                      <a:lumMod val="75000"/>
                    </a:schemeClr>
                  </a:solidFill>
                </a:ln>
                <a:solidFill>
                  <a:schemeClr val="tx1"/>
                </a:solidFill>
                <a:effectLst>
                  <a:outerShdw blurRad="38100" dist="25400" dir="5400000" algn="ctr" rotWithShape="0">
                    <a:srgbClr val="6E747A">
                      <a:alpha val="43000"/>
                    </a:srgbClr>
                  </a:outerShdw>
                </a:effectLst>
                <a:latin typeface="+mj-lt"/>
                <a:ea typeface="+mj-ea"/>
                <a:cs typeface="+mj-cs"/>
              </a:defRPr>
            </a:lvl1pPr>
          </a:lstStyle>
          <a:p>
            <a:r>
              <a:rPr lang="en-US" sz="3200" b="1" dirty="0" smtClean="0">
                <a:ln w="3175">
                  <a:noFill/>
                </a:ln>
              </a:rPr>
              <a:t>What is Assessment?</a:t>
            </a:r>
            <a:endParaRPr lang="en-US" sz="3200" dirty="0">
              <a:ln w="3175">
                <a:noFill/>
              </a:ln>
            </a:endParaRPr>
          </a:p>
        </p:txBody>
      </p:sp>
    </p:spTree>
    <p:extLst>
      <p:ext uri="{BB962C8B-B14F-4D97-AF65-F5344CB8AC3E}">
        <p14:creationId xmlns:p14="http://schemas.microsoft.com/office/powerpoint/2010/main" val="2001323835"/>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6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220" name="Content Placeholder 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479112" y="2253543"/>
            <a:ext cx="2327564" cy="3495502"/>
          </a:xfrm>
        </p:spPr>
      </p:pic>
      <p:sp>
        <p:nvSpPr>
          <p:cNvPr id="9219" name="Content Placeholder 2"/>
          <p:cNvSpPr>
            <a:spLocks noGrp="1"/>
          </p:cNvSpPr>
          <p:nvPr>
            <p:ph sz="half" idx="1"/>
          </p:nvPr>
        </p:nvSpPr>
        <p:spPr>
          <a:xfrm>
            <a:off x="1523999" y="2895601"/>
            <a:ext cx="3810001" cy="2743200"/>
          </a:xfrm>
        </p:spPr>
        <p:txBody>
          <a:bodyPr>
            <a:noAutofit/>
          </a:bodyPr>
          <a:lstStyle/>
          <a:p>
            <a:pPr marL="0" indent="0" eaLnBrk="1" hangingPunct="1">
              <a:buNone/>
            </a:pPr>
            <a:r>
              <a:rPr lang="en-US" altLang="en-US" sz="2000" dirty="0" smtClean="0">
                <a:solidFill>
                  <a:schemeClr val="tx1">
                    <a:lumMod val="75000"/>
                    <a:lumOff val="25000"/>
                  </a:schemeClr>
                </a:solidFill>
              </a:rPr>
              <a:t>Information gathered on child’s level of skills and behavior</a:t>
            </a:r>
          </a:p>
          <a:p>
            <a:pPr lvl="1" eaLnBrk="1" hangingPunct="1">
              <a:spcAft>
                <a:spcPts val="1200"/>
              </a:spcAft>
            </a:pPr>
            <a:r>
              <a:rPr lang="en-US" altLang="en-US" sz="2000" dirty="0" smtClean="0">
                <a:solidFill>
                  <a:schemeClr val="tx1">
                    <a:lumMod val="75000"/>
                    <a:lumOff val="25000"/>
                  </a:schemeClr>
                </a:solidFill>
              </a:rPr>
              <a:t>Determine services</a:t>
            </a:r>
          </a:p>
          <a:p>
            <a:pPr lvl="1" eaLnBrk="1" hangingPunct="1">
              <a:spcAft>
                <a:spcPts val="1200"/>
              </a:spcAft>
            </a:pPr>
            <a:r>
              <a:rPr lang="en-US" altLang="en-US" sz="2000" dirty="0" smtClean="0">
                <a:solidFill>
                  <a:schemeClr val="tx1">
                    <a:lumMod val="75000"/>
                    <a:lumOff val="25000"/>
                  </a:schemeClr>
                </a:solidFill>
              </a:rPr>
              <a:t>Inform instructional decisions</a:t>
            </a:r>
          </a:p>
          <a:p>
            <a:pPr lvl="1" eaLnBrk="1" hangingPunct="1">
              <a:spcAft>
                <a:spcPts val="1200"/>
              </a:spcAft>
            </a:pPr>
            <a:r>
              <a:rPr lang="en-US" altLang="en-US" sz="2000" dirty="0" smtClean="0">
                <a:solidFill>
                  <a:schemeClr val="tx1">
                    <a:lumMod val="75000"/>
                    <a:lumOff val="25000"/>
                  </a:schemeClr>
                </a:solidFill>
              </a:rPr>
              <a:t>Document progress</a:t>
            </a:r>
          </a:p>
        </p:txBody>
      </p:sp>
      <p:pic>
        <p:nvPicPr>
          <p:cNvPr id="2" name="AssessmentSlide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42455" y="5563590"/>
            <a:ext cx="609600" cy="609600"/>
          </a:xfrm>
          <a:prstGeom prst="rect">
            <a:avLst/>
          </a:prstGeom>
        </p:spPr>
      </p:pic>
      <p:sp>
        <p:nvSpPr>
          <p:cNvPr id="7" name="Title 1"/>
          <p:cNvSpPr txBox="1">
            <a:spLocks/>
          </p:cNvSpPr>
          <p:nvPr/>
        </p:nvSpPr>
        <p:spPr>
          <a:xfrm>
            <a:off x="1104900" y="1676400"/>
            <a:ext cx="35052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3175">
                  <a:solidFill>
                    <a:schemeClr val="accent6">
                      <a:lumMod val="75000"/>
                    </a:schemeClr>
                  </a:solidFill>
                </a:ln>
                <a:solidFill>
                  <a:schemeClr val="tx1"/>
                </a:solidFill>
                <a:effectLst>
                  <a:outerShdw blurRad="38100" dist="25400" dir="5400000" algn="ctr" rotWithShape="0">
                    <a:srgbClr val="6E747A">
                      <a:alpha val="43000"/>
                    </a:srgbClr>
                  </a:outerShdw>
                </a:effectLst>
                <a:latin typeface="+mj-lt"/>
                <a:ea typeface="+mj-ea"/>
                <a:cs typeface="+mj-cs"/>
              </a:defRPr>
            </a:lvl1pPr>
          </a:lstStyle>
          <a:p>
            <a:r>
              <a:rPr lang="en-US" sz="3200" b="1" dirty="0" smtClean="0">
                <a:ln w="3175">
                  <a:noFill/>
                </a:ln>
              </a:rPr>
              <a:t>Assessment</a:t>
            </a:r>
            <a:endParaRPr lang="en-US" sz="3200" dirty="0">
              <a:ln w="3175">
                <a:noFill/>
              </a:ln>
            </a:endParaRPr>
          </a:p>
        </p:txBody>
      </p:sp>
    </p:spTree>
    <p:extLst>
      <p:ext uri="{BB962C8B-B14F-4D97-AF65-F5344CB8AC3E}">
        <p14:creationId xmlns:p14="http://schemas.microsoft.com/office/powerpoint/2010/main" val="153803988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267" name="Content Placeholder 5"/>
          <p:cNvSpPr>
            <a:spLocks noGrp="1"/>
          </p:cNvSpPr>
          <p:nvPr>
            <p:ph idx="1"/>
          </p:nvPr>
        </p:nvSpPr>
        <p:spPr>
          <a:xfrm>
            <a:off x="2590800" y="1828800"/>
            <a:ext cx="3657600" cy="4351338"/>
          </a:xfrm>
        </p:spPr>
        <p:txBody>
          <a:bodyPr>
            <a:normAutofit/>
          </a:bodyPr>
          <a:lstStyle/>
          <a:p>
            <a:pPr marL="288925" indent="-288925" eaLnBrk="1" hangingPunct="1"/>
            <a:r>
              <a:rPr lang="en-US" altLang="en-US" sz="2000" dirty="0" smtClean="0">
                <a:solidFill>
                  <a:schemeClr val="tx1">
                    <a:lumMod val="75000"/>
                    <a:lumOff val="25000"/>
                  </a:schemeClr>
                </a:solidFill>
              </a:rPr>
              <a:t>Both </a:t>
            </a:r>
            <a:r>
              <a:rPr lang="en-US" altLang="en-US" sz="2000" b="1" dirty="0" smtClean="0">
                <a:solidFill>
                  <a:schemeClr val="tx1">
                    <a:lumMod val="75000"/>
                    <a:lumOff val="25000"/>
                  </a:schemeClr>
                </a:solidFill>
              </a:rPr>
              <a:t>screening</a:t>
            </a:r>
            <a:r>
              <a:rPr lang="en-US" altLang="en-US" sz="2000" dirty="0" smtClean="0">
                <a:solidFill>
                  <a:schemeClr val="tx1">
                    <a:lumMod val="75000"/>
                    <a:lumOff val="25000"/>
                  </a:schemeClr>
                </a:solidFill>
              </a:rPr>
              <a:t> and </a:t>
            </a:r>
            <a:r>
              <a:rPr lang="en-US" altLang="en-US" sz="2000" b="1" dirty="0" smtClean="0">
                <a:solidFill>
                  <a:schemeClr val="tx1">
                    <a:lumMod val="75000"/>
                    <a:lumOff val="25000"/>
                  </a:schemeClr>
                </a:solidFill>
              </a:rPr>
              <a:t>assessment</a:t>
            </a:r>
            <a:r>
              <a:rPr lang="en-US" altLang="en-US" sz="2000" dirty="0" smtClean="0">
                <a:solidFill>
                  <a:schemeClr val="tx1">
                    <a:lumMod val="75000"/>
                    <a:lumOff val="25000"/>
                  </a:schemeClr>
                </a:solidFill>
              </a:rPr>
              <a:t> instruments must be </a:t>
            </a:r>
            <a:r>
              <a:rPr lang="en-US" altLang="en-US" sz="2000" u="sng" dirty="0" smtClean="0">
                <a:solidFill>
                  <a:schemeClr val="tx1">
                    <a:lumMod val="75000"/>
                    <a:lumOff val="25000"/>
                  </a:schemeClr>
                </a:solidFill>
              </a:rPr>
              <a:t>reliable  </a:t>
            </a:r>
            <a:r>
              <a:rPr lang="en-US" altLang="en-US" sz="2000" dirty="0" smtClean="0">
                <a:solidFill>
                  <a:schemeClr val="tx1">
                    <a:lumMod val="75000"/>
                    <a:lumOff val="25000"/>
                  </a:schemeClr>
                </a:solidFill>
              </a:rPr>
              <a:t>and </a:t>
            </a:r>
            <a:r>
              <a:rPr lang="en-US" altLang="en-US" sz="2000" u="sng" dirty="0" smtClean="0">
                <a:solidFill>
                  <a:schemeClr val="tx1">
                    <a:lumMod val="75000"/>
                    <a:lumOff val="25000"/>
                  </a:schemeClr>
                </a:solidFill>
              </a:rPr>
              <a:t>valid</a:t>
            </a:r>
            <a:r>
              <a:rPr lang="en-US" altLang="en-US" sz="2000" dirty="0" smtClean="0">
                <a:solidFill>
                  <a:schemeClr val="tx1">
                    <a:lumMod val="75000"/>
                    <a:lumOff val="25000"/>
                  </a:schemeClr>
                </a:solidFill>
              </a:rPr>
              <a:t> .</a:t>
            </a:r>
          </a:p>
          <a:p>
            <a:pPr marL="288925" indent="-288925" eaLnBrk="1" hangingPunct="1">
              <a:buFont typeface="Arial" charset="0"/>
              <a:buNone/>
            </a:pPr>
            <a:endParaRPr lang="en-US" altLang="en-US" sz="2000" dirty="0" smtClean="0">
              <a:solidFill>
                <a:schemeClr val="tx1">
                  <a:lumMod val="75000"/>
                  <a:lumOff val="25000"/>
                </a:schemeClr>
              </a:solidFill>
            </a:endParaRPr>
          </a:p>
          <a:p>
            <a:pPr marL="288925" indent="-288925" eaLnBrk="1" hangingPunct="1"/>
            <a:r>
              <a:rPr lang="en-US" altLang="en-US" sz="2000" dirty="0" smtClean="0">
                <a:solidFill>
                  <a:schemeClr val="tx1">
                    <a:lumMod val="75000"/>
                    <a:lumOff val="25000"/>
                  </a:schemeClr>
                </a:solidFill>
              </a:rPr>
              <a:t>The National Association for the Education of Young Children (NAEYC) and the Division for Early Childhood (DEC)endorse cultural sensitivity when choosing screening and assessment tools.</a:t>
            </a:r>
          </a:p>
        </p:txBody>
      </p:sp>
      <p:sp>
        <p:nvSpPr>
          <p:cNvPr id="11266" name="Title 4"/>
          <p:cNvSpPr>
            <a:spLocks noGrp="1"/>
          </p:cNvSpPr>
          <p:nvPr>
            <p:ph type="title"/>
          </p:nvPr>
        </p:nvSpPr>
        <p:spPr>
          <a:xfrm rot="16200000">
            <a:off x="-114300" y="3009901"/>
            <a:ext cx="4191001" cy="1066800"/>
          </a:xfrm>
        </p:spPr>
        <p:txBody>
          <a:bodyPr>
            <a:normAutofit/>
          </a:bodyPr>
          <a:lstStyle/>
          <a:p>
            <a:pPr eaLnBrk="1" hangingPunct="1"/>
            <a:r>
              <a:rPr lang="en-US" altLang="en-US" b="1" dirty="0" smtClean="0">
                <a:ln w="0">
                  <a:noFill/>
                </a:ln>
                <a:solidFill>
                  <a:schemeClr val="tx1"/>
                </a:solidFill>
              </a:rPr>
              <a:t>What is the same?</a:t>
            </a:r>
          </a:p>
        </p:txBody>
      </p:sp>
      <p:pic>
        <p:nvPicPr>
          <p:cNvPr id="2" name="AssessmentSlide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019800"/>
            <a:ext cx="609600" cy="609600"/>
          </a:xfrm>
          <a:prstGeom prst="rect">
            <a:avLst/>
          </a:prstGeom>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4648200"/>
            <a:ext cx="1054100" cy="1035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National Association for the Education of Young Children | NAEY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94487" y="3876675"/>
            <a:ext cx="1381125"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473345"/>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8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AssessmentSlide15.mp3">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cstate="print"/>
          <a:stretch>
            <a:fillRect/>
          </a:stretch>
        </p:blipFill>
        <p:spPr>
          <a:xfrm>
            <a:off x="304800" y="5327650"/>
            <a:ext cx="609600" cy="609600"/>
          </a:xfrm>
        </p:spPr>
      </p:pic>
      <p:sp>
        <p:nvSpPr>
          <p:cNvPr id="18" name="Title 1"/>
          <p:cNvSpPr txBox="1">
            <a:spLocks/>
          </p:cNvSpPr>
          <p:nvPr/>
        </p:nvSpPr>
        <p:spPr>
          <a:xfrm>
            <a:off x="1066800" y="1905000"/>
            <a:ext cx="31242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0">
                  <a:solidFill>
                    <a:schemeClr val="accent1">
                      <a:lumMod val="75000"/>
                    </a:schemeClr>
                  </a:solidFill>
                </a:ln>
                <a:solidFill>
                  <a:schemeClr val="accent6"/>
                </a:solidFill>
                <a:effectLst>
                  <a:outerShdw blurRad="38100" dist="25400" dir="5400000" algn="ctr" rotWithShape="0">
                    <a:srgbClr val="6E747A">
                      <a:alpha val="43000"/>
                    </a:srgbClr>
                  </a:outerShdw>
                </a:effectLst>
                <a:latin typeface="+mj-lt"/>
                <a:ea typeface="+mj-ea"/>
                <a:cs typeface="+mj-cs"/>
              </a:defRPr>
            </a:lvl1pPr>
          </a:lstStyle>
          <a:p>
            <a:r>
              <a:rPr lang="en-US" altLang="en-US" sz="2400" b="1" dirty="0" smtClean="0">
                <a:ln w="0">
                  <a:noFill/>
                </a:ln>
                <a:solidFill>
                  <a:schemeClr val="accent4">
                    <a:lumMod val="50000"/>
                  </a:schemeClr>
                </a:solidFill>
              </a:rPr>
              <a:t>Reliability</a:t>
            </a:r>
          </a:p>
        </p:txBody>
      </p:sp>
      <p:sp>
        <p:nvSpPr>
          <p:cNvPr id="19" name="Title 1"/>
          <p:cNvSpPr txBox="1">
            <a:spLocks/>
          </p:cNvSpPr>
          <p:nvPr/>
        </p:nvSpPr>
        <p:spPr>
          <a:xfrm>
            <a:off x="4419600" y="2027238"/>
            <a:ext cx="3200400" cy="8530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0">
                  <a:solidFill>
                    <a:schemeClr val="accent1">
                      <a:lumMod val="75000"/>
                    </a:schemeClr>
                  </a:solidFill>
                </a:ln>
                <a:solidFill>
                  <a:schemeClr val="accent6"/>
                </a:solidFill>
                <a:effectLst>
                  <a:outerShdw blurRad="38100" dist="25400" dir="5400000" algn="ctr" rotWithShape="0">
                    <a:srgbClr val="6E747A">
                      <a:alpha val="43000"/>
                    </a:srgbClr>
                  </a:outerShdw>
                </a:effectLst>
                <a:latin typeface="+mj-lt"/>
                <a:ea typeface="+mj-ea"/>
                <a:cs typeface="+mj-cs"/>
              </a:defRPr>
            </a:lvl1pPr>
          </a:lstStyle>
          <a:p>
            <a:r>
              <a:rPr lang="en-US" sz="2400" b="1" dirty="0" smtClean="0">
                <a:ln w="0">
                  <a:noFill/>
                </a:ln>
                <a:solidFill>
                  <a:schemeClr val="accent4">
                    <a:lumMod val="50000"/>
                  </a:schemeClr>
                </a:solidFill>
              </a:rPr>
              <a:t>Validity</a:t>
            </a:r>
          </a:p>
        </p:txBody>
      </p:sp>
      <p:sp>
        <p:nvSpPr>
          <p:cNvPr id="21" name="Title 1"/>
          <p:cNvSpPr txBox="1">
            <a:spLocks/>
          </p:cNvSpPr>
          <p:nvPr/>
        </p:nvSpPr>
        <p:spPr>
          <a:xfrm>
            <a:off x="2720439" y="1393888"/>
            <a:ext cx="35052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3175">
                  <a:solidFill>
                    <a:schemeClr val="accent6">
                      <a:lumMod val="75000"/>
                    </a:schemeClr>
                  </a:solidFill>
                </a:ln>
                <a:solidFill>
                  <a:schemeClr val="tx1"/>
                </a:solidFill>
                <a:effectLst>
                  <a:outerShdw blurRad="38100" dist="25400" dir="5400000" algn="ctr" rotWithShape="0">
                    <a:srgbClr val="6E747A">
                      <a:alpha val="43000"/>
                    </a:srgbClr>
                  </a:outerShdw>
                </a:effectLst>
                <a:latin typeface="+mj-lt"/>
                <a:ea typeface="+mj-ea"/>
                <a:cs typeface="+mj-cs"/>
              </a:defRPr>
            </a:lvl1pPr>
          </a:lstStyle>
          <a:p>
            <a:r>
              <a:rPr lang="en-US" sz="3200" b="1" dirty="0" smtClean="0">
                <a:ln w="3175">
                  <a:noFill/>
                </a:ln>
              </a:rPr>
              <a:t>Assessment</a:t>
            </a:r>
            <a:endParaRPr lang="en-US" sz="3200" dirty="0">
              <a:ln w="3175">
                <a:noFill/>
              </a:ln>
            </a:endParaRPr>
          </a:p>
        </p:txBody>
      </p:sp>
      <p:sp>
        <p:nvSpPr>
          <p:cNvPr id="22" name="Rectangle 21"/>
          <p:cNvSpPr/>
          <p:nvPr/>
        </p:nvSpPr>
        <p:spPr>
          <a:xfrm>
            <a:off x="3657600" y="2362200"/>
            <a:ext cx="45719" cy="4191000"/>
          </a:xfrm>
          <a:prstGeom prst="rect">
            <a:avLst/>
          </a:prstGeom>
          <a:solidFill>
            <a:schemeClr val="accent6">
              <a:lumMod val="75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Text Placeholder 2"/>
          <p:cNvSpPr>
            <a:spLocks noGrp="1"/>
          </p:cNvSpPr>
          <p:nvPr>
            <p:ph type="body" idx="1"/>
          </p:nvPr>
        </p:nvSpPr>
        <p:spPr>
          <a:xfrm>
            <a:off x="1371600" y="2209800"/>
            <a:ext cx="2209800" cy="2743200"/>
          </a:xfrm>
        </p:spPr>
        <p:txBody>
          <a:bodyPr>
            <a:noAutofit/>
          </a:bodyPr>
          <a:lstStyle/>
          <a:p>
            <a:pPr>
              <a:lnSpc>
                <a:spcPct val="110000"/>
              </a:lnSpc>
            </a:pPr>
            <a:r>
              <a:rPr lang="en-US" sz="2000" dirty="0" smtClean="0">
                <a:solidFill>
                  <a:schemeClr val="tx1"/>
                </a:solidFill>
              </a:rPr>
              <a:t>The </a:t>
            </a:r>
            <a:r>
              <a:rPr lang="en-US" sz="2000" dirty="0">
                <a:solidFill>
                  <a:schemeClr val="tx1"/>
                </a:solidFill>
              </a:rPr>
              <a:t>degree to which an assessment tool produces stable and consistent </a:t>
            </a:r>
            <a:r>
              <a:rPr lang="en-US" sz="2000" dirty="0" smtClean="0">
                <a:solidFill>
                  <a:schemeClr val="tx1"/>
                </a:solidFill>
              </a:rPr>
              <a:t>results</a:t>
            </a:r>
            <a:endParaRPr lang="en-US" altLang="en-US" sz="2000" dirty="0" smtClean="0">
              <a:solidFill>
                <a:schemeClr val="tx1"/>
              </a:solidFill>
            </a:endParaRPr>
          </a:p>
        </p:txBody>
      </p:sp>
    </p:spTree>
    <p:extLst>
      <p:ext uri="{BB962C8B-B14F-4D97-AF65-F5344CB8AC3E}">
        <p14:creationId xmlns:p14="http://schemas.microsoft.com/office/powerpoint/2010/main" val="642388632"/>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5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ssessmentSlide16.mp3">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5" cstate="print"/>
          <a:stretch>
            <a:fillRect/>
          </a:stretch>
        </p:blipFill>
        <p:spPr>
          <a:xfrm>
            <a:off x="273050" y="5486400"/>
            <a:ext cx="609600" cy="609600"/>
          </a:xfrm>
        </p:spPr>
      </p:pic>
      <p:sp>
        <p:nvSpPr>
          <p:cNvPr id="10" name="Text Placeholder 2"/>
          <p:cNvSpPr>
            <a:spLocks noGrp="1"/>
          </p:cNvSpPr>
          <p:nvPr>
            <p:ph type="body" idx="1"/>
          </p:nvPr>
        </p:nvSpPr>
        <p:spPr>
          <a:xfrm>
            <a:off x="1219200" y="2895600"/>
            <a:ext cx="2209800" cy="2320594"/>
          </a:xfrm>
        </p:spPr>
        <p:txBody>
          <a:bodyPr>
            <a:noAutofit/>
          </a:bodyPr>
          <a:lstStyle/>
          <a:p>
            <a:pPr eaLnBrk="1" hangingPunct="1">
              <a:lnSpc>
                <a:spcPct val="110000"/>
              </a:lnSpc>
            </a:pPr>
            <a:r>
              <a:rPr lang="en-US" altLang="en-US" sz="2200" b="0" dirty="0" smtClean="0">
                <a:solidFill>
                  <a:schemeClr val="tx1"/>
                </a:solidFill>
              </a:rPr>
              <a:t>Extent to which individual differences are measured consistently</a:t>
            </a:r>
            <a:r>
              <a:rPr lang="en-US" altLang="en-US" sz="2200" dirty="0" smtClean="0">
                <a:solidFill>
                  <a:schemeClr val="tx1"/>
                </a:solidFill>
              </a:rPr>
              <a:t>.</a:t>
            </a:r>
            <a:r>
              <a:rPr lang="en-US" altLang="en-US" sz="2200" dirty="0" smtClean="0"/>
              <a:t>	</a:t>
            </a:r>
          </a:p>
        </p:txBody>
      </p:sp>
      <p:sp>
        <p:nvSpPr>
          <p:cNvPr id="9" name="Rectangle 8"/>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itle 1"/>
          <p:cNvSpPr txBox="1">
            <a:spLocks/>
          </p:cNvSpPr>
          <p:nvPr/>
        </p:nvSpPr>
        <p:spPr>
          <a:xfrm>
            <a:off x="1066800" y="1905000"/>
            <a:ext cx="31242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0">
                  <a:solidFill>
                    <a:schemeClr val="accent1">
                      <a:lumMod val="75000"/>
                    </a:schemeClr>
                  </a:solidFill>
                </a:ln>
                <a:solidFill>
                  <a:schemeClr val="accent6"/>
                </a:solidFill>
                <a:effectLst>
                  <a:outerShdw blurRad="38100" dist="25400" dir="5400000" algn="ctr" rotWithShape="0">
                    <a:srgbClr val="6E747A">
                      <a:alpha val="43000"/>
                    </a:srgbClr>
                  </a:outerShdw>
                </a:effectLst>
                <a:latin typeface="+mj-lt"/>
                <a:ea typeface="+mj-ea"/>
                <a:cs typeface="+mj-cs"/>
              </a:defRPr>
            </a:lvl1pPr>
          </a:lstStyle>
          <a:p>
            <a:r>
              <a:rPr lang="en-US" altLang="en-US" sz="2400" b="1" dirty="0" smtClean="0">
                <a:ln w="0">
                  <a:noFill/>
                </a:ln>
                <a:solidFill>
                  <a:schemeClr val="accent4">
                    <a:lumMod val="50000"/>
                  </a:schemeClr>
                </a:solidFill>
              </a:rPr>
              <a:t>Reliability</a:t>
            </a:r>
          </a:p>
        </p:txBody>
      </p:sp>
      <p:sp>
        <p:nvSpPr>
          <p:cNvPr id="12" name="Title 1"/>
          <p:cNvSpPr txBox="1">
            <a:spLocks/>
          </p:cNvSpPr>
          <p:nvPr/>
        </p:nvSpPr>
        <p:spPr>
          <a:xfrm>
            <a:off x="4419600" y="2027238"/>
            <a:ext cx="3200400" cy="85304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0">
                  <a:solidFill>
                    <a:schemeClr val="accent1">
                      <a:lumMod val="75000"/>
                    </a:schemeClr>
                  </a:solidFill>
                </a:ln>
                <a:solidFill>
                  <a:schemeClr val="accent6"/>
                </a:solidFill>
                <a:effectLst>
                  <a:outerShdw blurRad="38100" dist="25400" dir="5400000" algn="ctr" rotWithShape="0">
                    <a:srgbClr val="6E747A">
                      <a:alpha val="43000"/>
                    </a:srgbClr>
                  </a:outerShdw>
                </a:effectLst>
                <a:latin typeface="+mj-lt"/>
                <a:ea typeface="+mj-ea"/>
                <a:cs typeface="+mj-cs"/>
              </a:defRPr>
            </a:lvl1pPr>
          </a:lstStyle>
          <a:p>
            <a:r>
              <a:rPr lang="en-US" sz="2400" b="1" dirty="0" smtClean="0">
                <a:ln w="0">
                  <a:noFill/>
                </a:ln>
                <a:solidFill>
                  <a:schemeClr val="accent4">
                    <a:lumMod val="50000"/>
                  </a:schemeClr>
                </a:solidFill>
              </a:rPr>
              <a:t>Validity</a:t>
            </a:r>
          </a:p>
        </p:txBody>
      </p:sp>
      <p:sp>
        <p:nvSpPr>
          <p:cNvPr id="13" name="Text Placeholder 4"/>
          <p:cNvSpPr txBox="1">
            <a:spLocks/>
          </p:cNvSpPr>
          <p:nvPr/>
        </p:nvSpPr>
        <p:spPr bwMode="auto">
          <a:xfrm>
            <a:off x="3733800" y="2667000"/>
            <a:ext cx="45720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a:solidFill>
                  <a:schemeClr val="tx1"/>
                </a:solidFill>
                <a:latin typeface="Calibri" pitchFamily="34" charset="0"/>
                <a:ea typeface="MS PGothic" pitchFamily="34" charset="-128"/>
              </a:defRPr>
            </a:lvl1pPr>
            <a:lvl2pPr marL="742950" indent="-285750" defTabSz="457200" eaLnBrk="0" hangingPunct="0">
              <a:defRPr>
                <a:solidFill>
                  <a:schemeClr val="tx1"/>
                </a:solidFill>
                <a:latin typeface="Calibri" pitchFamily="34" charset="0"/>
                <a:ea typeface="MS PGothic" pitchFamily="34" charset="-128"/>
              </a:defRPr>
            </a:lvl2pPr>
            <a:lvl3pPr marL="1143000" indent="-228600" defTabSz="457200" eaLnBrk="0" hangingPunct="0">
              <a:defRPr>
                <a:solidFill>
                  <a:schemeClr val="tx1"/>
                </a:solidFill>
                <a:latin typeface="Calibri" pitchFamily="34" charset="0"/>
                <a:ea typeface="MS PGothic" pitchFamily="34" charset="-128"/>
              </a:defRPr>
            </a:lvl3pPr>
            <a:lvl4pPr marL="1600200" indent="-228600" defTabSz="457200" eaLnBrk="0" hangingPunct="0">
              <a:defRPr>
                <a:solidFill>
                  <a:schemeClr val="tx1"/>
                </a:solidFill>
                <a:latin typeface="Calibri" pitchFamily="34" charset="0"/>
                <a:ea typeface="MS PGothic" pitchFamily="34" charset="-128"/>
              </a:defRPr>
            </a:lvl4pPr>
            <a:lvl5pPr marL="2057400" indent="-228600" defTabSz="4572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20000"/>
              </a:spcBef>
              <a:buFont typeface="Arial" charset="0"/>
              <a:buNone/>
            </a:pPr>
            <a:r>
              <a:rPr lang="en-US" altLang="en-US" sz="2000" dirty="0" smtClean="0">
                <a:latin typeface="+mn-lt"/>
              </a:rPr>
              <a:t>Degree </a:t>
            </a:r>
            <a:r>
              <a:rPr lang="en-US" altLang="en-US" sz="2000" dirty="0">
                <a:latin typeface="+mn-lt"/>
              </a:rPr>
              <a:t>to which </a:t>
            </a:r>
            <a:r>
              <a:rPr lang="en-US" altLang="en-US" sz="2000" dirty="0" smtClean="0">
                <a:latin typeface="+mn-lt"/>
              </a:rPr>
              <a:t>an assessment </a:t>
            </a:r>
            <a:r>
              <a:rPr lang="en-US" altLang="en-US" sz="2000" dirty="0">
                <a:latin typeface="+mn-lt"/>
              </a:rPr>
              <a:t>measures what it </a:t>
            </a:r>
            <a:r>
              <a:rPr lang="en-US" altLang="en-US" sz="2000" dirty="0" smtClean="0">
                <a:latin typeface="+mn-lt"/>
              </a:rPr>
              <a:t>claims to be measuring</a:t>
            </a:r>
            <a:endParaRPr lang="en-US" altLang="en-US" sz="2000" dirty="0">
              <a:latin typeface="+mn-lt"/>
            </a:endParaRPr>
          </a:p>
        </p:txBody>
      </p:sp>
      <p:sp>
        <p:nvSpPr>
          <p:cNvPr id="14" name="Content Placeholder 5"/>
          <p:cNvSpPr txBox="1">
            <a:spLocks/>
          </p:cNvSpPr>
          <p:nvPr/>
        </p:nvSpPr>
        <p:spPr bwMode="auto">
          <a:xfrm>
            <a:off x="3886200" y="3941576"/>
            <a:ext cx="434339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a:solidFill>
                  <a:schemeClr val="tx1"/>
                </a:solidFill>
                <a:latin typeface="Calibri" pitchFamily="34" charset="0"/>
                <a:ea typeface="MS PGothic" pitchFamily="34" charset="-128"/>
              </a:defRPr>
            </a:lvl1pPr>
            <a:lvl2pPr marL="742950" indent="-285750" defTabSz="457200" eaLnBrk="0" hangingPunct="0">
              <a:defRPr>
                <a:solidFill>
                  <a:schemeClr val="tx1"/>
                </a:solidFill>
                <a:latin typeface="Calibri" pitchFamily="34" charset="0"/>
                <a:ea typeface="MS PGothic" pitchFamily="34" charset="-128"/>
              </a:defRPr>
            </a:lvl2pPr>
            <a:lvl3pPr marL="1143000" indent="-228600" defTabSz="457200" eaLnBrk="0" hangingPunct="0">
              <a:defRPr>
                <a:solidFill>
                  <a:schemeClr val="tx1"/>
                </a:solidFill>
                <a:latin typeface="Calibri" pitchFamily="34" charset="0"/>
                <a:ea typeface="MS PGothic" pitchFamily="34" charset="-128"/>
              </a:defRPr>
            </a:lvl3pPr>
            <a:lvl4pPr marL="1600200" indent="-228600" defTabSz="457200" eaLnBrk="0" hangingPunct="0">
              <a:defRPr>
                <a:solidFill>
                  <a:schemeClr val="tx1"/>
                </a:solidFill>
                <a:latin typeface="Calibri" pitchFamily="34" charset="0"/>
                <a:ea typeface="MS PGothic" pitchFamily="34" charset="-128"/>
              </a:defRPr>
            </a:lvl4pPr>
            <a:lvl5pPr marL="2057400" indent="-228600" defTabSz="4572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176213" indent="-176213" eaLnBrk="1" hangingPunct="1">
              <a:spcBef>
                <a:spcPct val="20000"/>
              </a:spcBef>
              <a:spcAft>
                <a:spcPts val="600"/>
              </a:spcAft>
              <a:buFont typeface="Arial" charset="0"/>
              <a:buChar char="•"/>
            </a:pPr>
            <a:r>
              <a:rPr lang="en-US" altLang="en-US" b="1" dirty="0">
                <a:latin typeface="+mn-lt"/>
              </a:rPr>
              <a:t>Face</a:t>
            </a:r>
            <a:r>
              <a:rPr lang="en-US" altLang="en-US" dirty="0">
                <a:latin typeface="+mn-lt"/>
              </a:rPr>
              <a:t>: </a:t>
            </a:r>
            <a:r>
              <a:rPr lang="en-US" altLang="en-US" dirty="0" smtClean="0">
                <a:latin typeface="+mn-lt"/>
              </a:rPr>
              <a:t>test appears to assess what it is intended to assess</a:t>
            </a:r>
            <a:endParaRPr lang="en-US" altLang="en-US" dirty="0">
              <a:latin typeface="+mn-lt"/>
            </a:endParaRPr>
          </a:p>
          <a:p>
            <a:pPr marL="176213" indent="-176213" eaLnBrk="1" hangingPunct="1">
              <a:spcBef>
                <a:spcPct val="20000"/>
              </a:spcBef>
              <a:spcAft>
                <a:spcPts val="600"/>
              </a:spcAft>
              <a:buFont typeface="Arial" charset="0"/>
              <a:buChar char="•"/>
            </a:pPr>
            <a:r>
              <a:rPr lang="en-US" altLang="en-US" b="1" dirty="0">
                <a:latin typeface="+mn-lt"/>
              </a:rPr>
              <a:t>Content</a:t>
            </a:r>
            <a:r>
              <a:rPr lang="en-US" altLang="en-US" dirty="0">
                <a:latin typeface="+mn-lt"/>
              </a:rPr>
              <a:t>: </a:t>
            </a:r>
            <a:r>
              <a:rPr lang="en-US" altLang="en-US" dirty="0" smtClean="0">
                <a:latin typeface="+mn-lt"/>
              </a:rPr>
              <a:t>test items </a:t>
            </a:r>
            <a:r>
              <a:rPr lang="en-US" altLang="en-US" dirty="0">
                <a:latin typeface="+mn-lt"/>
              </a:rPr>
              <a:t>correspond to the objectives of the test</a:t>
            </a:r>
          </a:p>
          <a:p>
            <a:pPr marL="176213" indent="-176213" eaLnBrk="1" hangingPunct="1">
              <a:spcBef>
                <a:spcPct val="20000"/>
              </a:spcBef>
              <a:spcAft>
                <a:spcPts val="600"/>
              </a:spcAft>
              <a:buFont typeface="Arial" charset="0"/>
              <a:buChar char="•"/>
            </a:pPr>
            <a:r>
              <a:rPr lang="en-US" altLang="en-US" b="1" dirty="0">
                <a:latin typeface="+mn-lt"/>
              </a:rPr>
              <a:t>Construct</a:t>
            </a:r>
            <a:r>
              <a:rPr lang="en-US" altLang="en-US" dirty="0">
                <a:latin typeface="+mn-lt"/>
              </a:rPr>
              <a:t>: </a:t>
            </a:r>
            <a:r>
              <a:rPr lang="en-US" altLang="en-US" dirty="0" smtClean="0">
                <a:latin typeface="+mn-lt"/>
              </a:rPr>
              <a:t>test relates </a:t>
            </a:r>
            <a:r>
              <a:rPr lang="en-US" altLang="en-US" dirty="0">
                <a:latin typeface="+mn-lt"/>
              </a:rPr>
              <a:t>to intended </a:t>
            </a:r>
            <a:r>
              <a:rPr lang="en-US" altLang="en-US" dirty="0" smtClean="0">
                <a:latin typeface="+mn-lt"/>
              </a:rPr>
              <a:t>construct (variable such as attribute, ability or skill)</a:t>
            </a:r>
            <a:endParaRPr lang="en-US" altLang="en-US" dirty="0">
              <a:latin typeface="+mn-lt"/>
            </a:endParaRPr>
          </a:p>
        </p:txBody>
      </p:sp>
      <p:sp>
        <p:nvSpPr>
          <p:cNvPr id="15" name="Title 1"/>
          <p:cNvSpPr txBox="1">
            <a:spLocks/>
          </p:cNvSpPr>
          <p:nvPr/>
        </p:nvSpPr>
        <p:spPr>
          <a:xfrm>
            <a:off x="2720439" y="1393888"/>
            <a:ext cx="35052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3175">
                  <a:solidFill>
                    <a:schemeClr val="accent6">
                      <a:lumMod val="75000"/>
                    </a:schemeClr>
                  </a:solidFill>
                </a:ln>
                <a:solidFill>
                  <a:schemeClr val="tx1"/>
                </a:solidFill>
                <a:effectLst>
                  <a:outerShdw blurRad="38100" dist="25400" dir="5400000" algn="ctr" rotWithShape="0">
                    <a:srgbClr val="6E747A">
                      <a:alpha val="43000"/>
                    </a:srgbClr>
                  </a:outerShdw>
                </a:effectLst>
                <a:latin typeface="+mj-lt"/>
                <a:ea typeface="+mj-ea"/>
                <a:cs typeface="+mj-cs"/>
              </a:defRPr>
            </a:lvl1pPr>
          </a:lstStyle>
          <a:p>
            <a:r>
              <a:rPr lang="en-US" sz="3200" b="1" dirty="0" smtClean="0">
                <a:ln w="3175">
                  <a:noFill/>
                </a:ln>
              </a:rPr>
              <a:t>Assessment</a:t>
            </a:r>
            <a:endParaRPr lang="en-US" sz="3200" dirty="0">
              <a:ln w="3175">
                <a:noFill/>
              </a:ln>
            </a:endParaRPr>
          </a:p>
        </p:txBody>
      </p:sp>
      <p:sp>
        <p:nvSpPr>
          <p:cNvPr id="16" name="Rectangle 15"/>
          <p:cNvSpPr/>
          <p:nvPr/>
        </p:nvSpPr>
        <p:spPr>
          <a:xfrm>
            <a:off x="3657600" y="2362200"/>
            <a:ext cx="45719" cy="4191000"/>
          </a:xfrm>
          <a:prstGeom prst="rect">
            <a:avLst/>
          </a:prstGeom>
          <a:solidFill>
            <a:schemeClr val="accent6">
              <a:lumMod val="75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Text Placeholder 2"/>
          <p:cNvSpPr>
            <a:spLocks noGrp="1"/>
          </p:cNvSpPr>
          <p:nvPr>
            <p:ph type="body" idx="1"/>
          </p:nvPr>
        </p:nvSpPr>
        <p:spPr>
          <a:xfrm>
            <a:off x="1371600" y="2209800"/>
            <a:ext cx="2209800" cy="2743200"/>
          </a:xfrm>
        </p:spPr>
        <p:txBody>
          <a:bodyPr>
            <a:noAutofit/>
          </a:bodyPr>
          <a:lstStyle/>
          <a:p>
            <a:pPr>
              <a:lnSpc>
                <a:spcPct val="110000"/>
              </a:lnSpc>
            </a:pPr>
            <a:r>
              <a:rPr lang="en-US" sz="2000" dirty="0" smtClean="0">
                <a:solidFill>
                  <a:schemeClr val="tx1"/>
                </a:solidFill>
              </a:rPr>
              <a:t>The </a:t>
            </a:r>
            <a:r>
              <a:rPr lang="en-US" sz="2000" dirty="0">
                <a:solidFill>
                  <a:schemeClr val="tx1"/>
                </a:solidFill>
              </a:rPr>
              <a:t>degree to which an assessment tool produces stable and consistent </a:t>
            </a:r>
            <a:r>
              <a:rPr lang="en-US" sz="2000" dirty="0" smtClean="0">
                <a:solidFill>
                  <a:schemeClr val="tx1"/>
                </a:solidFill>
              </a:rPr>
              <a:t>results</a:t>
            </a:r>
            <a:endParaRPr lang="en-US" altLang="en-US" sz="2000" dirty="0" smtClean="0">
              <a:solidFill>
                <a:schemeClr val="tx1"/>
              </a:solidFill>
            </a:endParaRPr>
          </a:p>
        </p:txBody>
      </p:sp>
    </p:spTree>
    <p:extLst>
      <p:ext uri="{BB962C8B-B14F-4D97-AF65-F5344CB8AC3E}">
        <p14:creationId xmlns:p14="http://schemas.microsoft.com/office/powerpoint/2010/main" val="258395759"/>
      </p:ext>
    </p:extLst>
  </p:cSld>
  <p:clrMapOvr>
    <a:masterClrMapping/>
  </p:clrMapOvr>
  <mc:AlternateContent xmlns:mc="http://schemas.openxmlformats.org/markup-compatibility/2006" xmlns:p14="http://schemas.microsoft.com/office/powerpoint/2010/main">
    <mc:Choice Requires="p14">
      <p:transition spd="slow" p14:dur="2000" advClick="0" advTm="95000"/>
    </mc:Choice>
    <mc:Fallback xmlns="">
      <p:transition spd="slow" advClick="0" advTm="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342" name="Content Placeholder 7"/>
          <p:cNvSpPr>
            <a:spLocks noGrp="1"/>
          </p:cNvSpPr>
          <p:nvPr>
            <p:ph sz="quarter" idx="4"/>
          </p:nvPr>
        </p:nvSpPr>
        <p:spPr>
          <a:xfrm>
            <a:off x="5025390" y="3108325"/>
            <a:ext cx="3071226" cy="3292475"/>
          </a:xfrm>
        </p:spPr>
        <p:txBody>
          <a:bodyPr>
            <a:normAutofit/>
          </a:bodyPr>
          <a:lstStyle/>
          <a:p>
            <a:pPr eaLnBrk="1" hangingPunct="1">
              <a:spcAft>
                <a:spcPts val="600"/>
              </a:spcAft>
            </a:pPr>
            <a:r>
              <a:rPr lang="en-US" altLang="en-US" sz="2000" dirty="0" smtClean="0">
                <a:solidFill>
                  <a:schemeClr val="tx1">
                    <a:lumMod val="75000"/>
                    <a:lumOff val="25000"/>
                  </a:schemeClr>
                </a:solidFill>
              </a:rPr>
              <a:t>Measures what the child knows or can do in relation to specific curriculum objectives</a:t>
            </a:r>
          </a:p>
          <a:p>
            <a:pPr eaLnBrk="1" hangingPunct="1">
              <a:spcAft>
                <a:spcPts val="600"/>
              </a:spcAft>
            </a:pPr>
            <a:r>
              <a:rPr lang="en-US" altLang="en-US" sz="2000" dirty="0" smtClean="0">
                <a:solidFill>
                  <a:schemeClr val="tx1">
                    <a:lumMod val="75000"/>
                    <a:lumOff val="25000"/>
                  </a:schemeClr>
                </a:solidFill>
              </a:rPr>
              <a:t>Used to teach functional skills based on child’s current knowledge and skills</a:t>
            </a:r>
          </a:p>
        </p:txBody>
      </p:sp>
      <p:sp>
        <p:nvSpPr>
          <p:cNvPr id="14341" name="Text Placeholder 6"/>
          <p:cNvSpPr>
            <a:spLocks noGrp="1"/>
          </p:cNvSpPr>
          <p:nvPr>
            <p:ph type="body" sz="quarter" idx="3"/>
          </p:nvPr>
        </p:nvSpPr>
        <p:spPr>
          <a:xfrm>
            <a:off x="5025390" y="2251075"/>
            <a:ext cx="3737610" cy="641350"/>
          </a:xfrm>
        </p:spPr>
        <p:txBody>
          <a:bodyPr/>
          <a:lstStyle/>
          <a:p>
            <a:pPr eaLnBrk="1" hangingPunct="1"/>
            <a:r>
              <a:rPr lang="en-US" altLang="en-US" b="1" dirty="0" smtClean="0">
                <a:solidFill>
                  <a:schemeClr val="accent4">
                    <a:lumMod val="50000"/>
                  </a:schemeClr>
                </a:solidFill>
              </a:rPr>
              <a:t>Curriculum-based</a:t>
            </a:r>
          </a:p>
        </p:txBody>
      </p:sp>
      <p:sp>
        <p:nvSpPr>
          <p:cNvPr id="14340" name="Content Placeholder 5"/>
          <p:cNvSpPr>
            <a:spLocks noGrp="1"/>
          </p:cNvSpPr>
          <p:nvPr>
            <p:ph sz="half" idx="2"/>
          </p:nvPr>
        </p:nvSpPr>
        <p:spPr>
          <a:xfrm>
            <a:off x="1062990" y="3108325"/>
            <a:ext cx="3356610" cy="3368675"/>
          </a:xfrm>
        </p:spPr>
        <p:txBody>
          <a:bodyPr>
            <a:normAutofit/>
          </a:bodyPr>
          <a:lstStyle/>
          <a:p>
            <a:pPr eaLnBrk="1" hangingPunct="1">
              <a:spcAft>
                <a:spcPts val="600"/>
              </a:spcAft>
            </a:pPr>
            <a:r>
              <a:rPr lang="en-US" altLang="en-US" sz="2000" dirty="0" smtClean="0">
                <a:solidFill>
                  <a:schemeClr val="tx1">
                    <a:lumMod val="75000"/>
                    <a:lumOff val="25000"/>
                  </a:schemeClr>
                </a:solidFill>
              </a:rPr>
              <a:t>Compares and ranks test takers in relation to one another</a:t>
            </a:r>
          </a:p>
          <a:p>
            <a:pPr eaLnBrk="1" hangingPunct="1">
              <a:spcAft>
                <a:spcPts val="600"/>
              </a:spcAft>
            </a:pPr>
            <a:r>
              <a:rPr lang="en-US" altLang="en-US" sz="2000" dirty="0" smtClean="0">
                <a:solidFill>
                  <a:schemeClr val="tx1">
                    <a:lumMod val="75000"/>
                    <a:lumOff val="25000"/>
                  </a:schemeClr>
                </a:solidFill>
              </a:rPr>
              <a:t>Adheres to required protocols, materials and procedures</a:t>
            </a:r>
          </a:p>
          <a:p>
            <a:pPr eaLnBrk="1" hangingPunct="1">
              <a:spcAft>
                <a:spcPts val="600"/>
              </a:spcAft>
            </a:pPr>
            <a:r>
              <a:rPr lang="en-US" altLang="en-US" sz="2000" dirty="0" smtClean="0">
                <a:solidFill>
                  <a:schemeClr val="tx1">
                    <a:lumMod val="75000"/>
                    <a:lumOff val="25000"/>
                  </a:schemeClr>
                </a:solidFill>
              </a:rPr>
              <a:t>Based on normative data on children in a particular age range</a:t>
            </a:r>
          </a:p>
        </p:txBody>
      </p:sp>
      <p:sp>
        <p:nvSpPr>
          <p:cNvPr id="14339" name="Text Placeholder 4"/>
          <p:cNvSpPr>
            <a:spLocks noGrp="1"/>
          </p:cNvSpPr>
          <p:nvPr>
            <p:ph type="body" idx="1"/>
          </p:nvPr>
        </p:nvSpPr>
        <p:spPr>
          <a:xfrm>
            <a:off x="1062990" y="2251075"/>
            <a:ext cx="3737610" cy="641350"/>
          </a:xfrm>
        </p:spPr>
        <p:txBody>
          <a:bodyPr/>
          <a:lstStyle/>
          <a:p>
            <a:pPr eaLnBrk="1" hangingPunct="1"/>
            <a:r>
              <a:rPr lang="en-US" b="1" dirty="0" smtClean="0">
                <a:solidFill>
                  <a:schemeClr val="accent4">
                    <a:lumMod val="50000"/>
                  </a:schemeClr>
                </a:solidFill>
              </a:rPr>
              <a:t>Norm-Referenced</a:t>
            </a:r>
            <a:endParaRPr lang="en-US" altLang="en-US" b="1" dirty="0" smtClean="0">
              <a:solidFill>
                <a:schemeClr val="accent4">
                  <a:lumMod val="50000"/>
                </a:schemeClr>
              </a:solidFill>
            </a:endParaRPr>
          </a:p>
        </p:txBody>
      </p:sp>
      <p:sp>
        <p:nvSpPr>
          <p:cNvPr id="14338" name="Title 3"/>
          <p:cNvSpPr>
            <a:spLocks noGrp="1"/>
          </p:cNvSpPr>
          <p:nvPr>
            <p:ph type="title"/>
          </p:nvPr>
        </p:nvSpPr>
        <p:spPr>
          <a:xfrm>
            <a:off x="1066799" y="1401762"/>
            <a:ext cx="7315201" cy="731838"/>
          </a:xfrm>
        </p:spPr>
        <p:txBody>
          <a:bodyPr>
            <a:normAutofit/>
          </a:bodyPr>
          <a:lstStyle/>
          <a:p>
            <a:pPr eaLnBrk="1" hangingPunct="1"/>
            <a:r>
              <a:rPr lang="en-US" altLang="en-US" sz="3200" b="1" dirty="0" smtClean="0">
                <a:ln w="0">
                  <a:noFill/>
                </a:ln>
                <a:solidFill>
                  <a:schemeClr val="tx1"/>
                </a:solidFill>
              </a:rPr>
              <a:t>Types of Assessments</a:t>
            </a:r>
          </a:p>
        </p:txBody>
      </p:sp>
      <p:pic>
        <p:nvPicPr>
          <p:cNvPr id="2" name="AssessmentSlide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562600"/>
            <a:ext cx="609600" cy="609600"/>
          </a:xfrm>
          <a:prstGeom prst="rect">
            <a:avLst/>
          </a:prstGeom>
        </p:spPr>
      </p:pic>
    </p:spTree>
    <p:extLst>
      <p:ext uri="{BB962C8B-B14F-4D97-AF65-F5344CB8AC3E}">
        <p14:creationId xmlns:p14="http://schemas.microsoft.com/office/powerpoint/2010/main" val="2340700096"/>
      </p:ext>
    </p:extLst>
  </p:cSld>
  <p:clrMapOvr>
    <a:masterClrMapping/>
  </p:clrMapOvr>
  <mc:AlternateContent xmlns:mc="http://schemas.openxmlformats.org/markup-compatibility/2006" xmlns:p14="http://schemas.microsoft.com/office/powerpoint/2010/main">
    <mc:Choice Requires="p14">
      <p:transition spd="slow" p14:dur="2000" advClick="0" advTm="110000"/>
    </mc:Choice>
    <mc:Fallback xmlns="">
      <p:transition spd="slow" advClick="0"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8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362" name="Title 8"/>
          <p:cNvSpPr>
            <a:spLocks noGrp="1"/>
          </p:cNvSpPr>
          <p:nvPr>
            <p:ph type="title"/>
          </p:nvPr>
        </p:nvSpPr>
        <p:spPr>
          <a:xfrm>
            <a:off x="1066800" y="1371600"/>
            <a:ext cx="7238999" cy="838200"/>
          </a:xfrm>
        </p:spPr>
        <p:txBody>
          <a:bodyPr>
            <a:noAutofit/>
          </a:bodyPr>
          <a:lstStyle/>
          <a:p>
            <a:pPr eaLnBrk="1" hangingPunct="1"/>
            <a:r>
              <a:rPr lang="en-US" altLang="en-US" sz="3200" b="1" dirty="0" smtClean="0">
                <a:ln w="0">
                  <a:noFill/>
                </a:ln>
                <a:solidFill>
                  <a:schemeClr val="tx1"/>
                </a:solidFill>
                <a:effectLst/>
              </a:rPr>
              <a:t>Screening and Assessment</a:t>
            </a:r>
            <a:endParaRPr lang="en-US" altLang="en-US" sz="3200" b="1" dirty="0" smtClean="0">
              <a:ln w="0">
                <a:noFill/>
              </a:ln>
              <a:solidFill>
                <a:schemeClr val="tx1"/>
              </a:solidFill>
            </a:endParaRPr>
          </a:p>
        </p:txBody>
      </p:sp>
      <p:pic>
        <p:nvPicPr>
          <p:cNvPr id="2" name="AssessmentSlide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638800"/>
            <a:ext cx="609600" cy="609600"/>
          </a:xfrm>
          <a:prstGeom prst="rect">
            <a:avLst/>
          </a:prstGeom>
        </p:spPr>
      </p:pic>
      <p:sp>
        <p:nvSpPr>
          <p:cNvPr id="19" name="Text Placeholder 11"/>
          <p:cNvSpPr txBox="1">
            <a:spLocks/>
          </p:cNvSpPr>
          <p:nvPr/>
        </p:nvSpPr>
        <p:spPr>
          <a:xfrm>
            <a:off x="3868387" y="2224088"/>
            <a:ext cx="3051810" cy="488950"/>
          </a:xfrm>
          <a:prstGeom prst="rect">
            <a:avLst/>
          </a:prstGeom>
        </p:spPr>
        <p:txBody>
          <a:bodyPr>
            <a:norm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marL="0" indent="0">
              <a:buNone/>
            </a:pPr>
            <a:r>
              <a:rPr lang="en-US" altLang="en-US" sz="2400" b="1" dirty="0" smtClean="0">
                <a:solidFill>
                  <a:schemeClr val="accent4">
                    <a:lumMod val="50000"/>
                  </a:schemeClr>
                </a:solidFill>
              </a:rPr>
              <a:t>Observation</a:t>
            </a:r>
          </a:p>
        </p:txBody>
      </p:sp>
      <p:sp>
        <p:nvSpPr>
          <p:cNvPr id="20" name="Text Placeholder 9"/>
          <p:cNvSpPr txBox="1">
            <a:spLocks/>
          </p:cNvSpPr>
          <p:nvPr/>
        </p:nvSpPr>
        <p:spPr>
          <a:xfrm>
            <a:off x="1219200" y="2224088"/>
            <a:ext cx="2550225" cy="460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marL="0" indent="0">
              <a:buNone/>
            </a:pPr>
            <a:r>
              <a:rPr lang="en-US" altLang="en-US" sz="2400" b="1" dirty="0" smtClean="0">
                <a:solidFill>
                  <a:schemeClr val="accent4">
                    <a:lumMod val="50000"/>
                  </a:schemeClr>
                </a:solidFill>
              </a:rPr>
              <a:t>Play-based	</a:t>
            </a:r>
          </a:p>
        </p:txBody>
      </p:sp>
      <p:sp>
        <p:nvSpPr>
          <p:cNvPr id="21" name="Content Placeholder 12"/>
          <p:cNvSpPr txBox="1">
            <a:spLocks/>
          </p:cNvSpPr>
          <p:nvPr/>
        </p:nvSpPr>
        <p:spPr>
          <a:xfrm>
            <a:off x="3639786" y="2743200"/>
            <a:ext cx="4666014" cy="1177203"/>
          </a:xfrm>
          <a:prstGeom prst="rect">
            <a:avLst/>
          </a:prstGeom>
        </p:spPr>
        <p:txBody>
          <a:bodyPr>
            <a:norm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r>
              <a:rPr lang="en-US" altLang="en-US" sz="2000" dirty="0" smtClean="0">
                <a:solidFill>
                  <a:schemeClr val="tx1">
                    <a:lumMod val="75000"/>
                    <a:lumOff val="25000"/>
                  </a:schemeClr>
                </a:solidFill>
              </a:rPr>
              <a:t>Used to gather information about a child’s abilities across domains </a:t>
            </a:r>
          </a:p>
        </p:txBody>
      </p:sp>
      <p:sp>
        <p:nvSpPr>
          <p:cNvPr id="22" name="Content Placeholder 10"/>
          <p:cNvSpPr txBox="1">
            <a:spLocks/>
          </p:cNvSpPr>
          <p:nvPr/>
        </p:nvSpPr>
        <p:spPr>
          <a:xfrm>
            <a:off x="914400" y="2803525"/>
            <a:ext cx="2590800" cy="3902075"/>
          </a:xfrm>
          <a:prstGeom prst="rect">
            <a:avLst/>
          </a:prstGeom>
        </p:spPr>
        <p:txBody>
          <a:bodyPr>
            <a:no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a:spcAft>
                <a:spcPts val="600"/>
              </a:spcAft>
            </a:pPr>
            <a:r>
              <a:rPr lang="en-US" altLang="en-US" sz="2000" dirty="0" smtClean="0">
                <a:solidFill>
                  <a:schemeClr val="tx1">
                    <a:lumMod val="75000"/>
                    <a:lumOff val="25000"/>
                  </a:schemeClr>
                </a:solidFill>
              </a:rPr>
              <a:t>Families and team members observe and record child’s play</a:t>
            </a:r>
          </a:p>
          <a:p>
            <a:r>
              <a:rPr lang="en-US" altLang="en-US" sz="2000" dirty="0" smtClean="0">
                <a:solidFill>
                  <a:schemeClr val="tx1">
                    <a:lumMod val="75000"/>
                    <a:lumOff val="25000"/>
                  </a:schemeClr>
                </a:solidFill>
              </a:rPr>
              <a:t>Occurs in the natural setting and may cover:</a:t>
            </a:r>
          </a:p>
          <a:p>
            <a:pPr lvl="1"/>
            <a:r>
              <a:rPr lang="en-US" altLang="en-US" sz="1800" dirty="0" smtClean="0">
                <a:solidFill>
                  <a:schemeClr val="tx1">
                    <a:lumMod val="75000"/>
                    <a:lumOff val="25000"/>
                  </a:schemeClr>
                </a:solidFill>
              </a:rPr>
              <a:t>Social Structure</a:t>
            </a:r>
          </a:p>
          <a:p>
            <a:pPr lvl="1"/>
            <a:r>
              <a:rPr lang="en-US" altLang="en-US" sz="1800" dirty="0" smtClean="0">
                <a:solidFill>
                  <a:schemeClr val="tx1">
                    <a:lumMod val="75000"/>
                    <a:lumOff val="25000"/>
                  </a:schemeClr>
                </a:solidFill>
              </a:rPr>
              <a:t>Fine and gross motor</a:t>
            </a:r>
          </a:p>
          <a:p>
            <a:pPr lvl="1"/>
            <a:r>
              <a:rPr lang="en-US" altLang="en-US" sz="1800" dirty="0" smtClean="0">
                <a:solidFill>
                  <a:schemeClr val="tx1">
                    <a:lumMod val="75000"/>
                    <a:lumOff val="25000"/>
                  </a:schemeClr>
                </a:solidFill>
              </a:rPr>
              <a:t>language</a:t>
            </a:r>
          </a:p>
        </p:txBody>
      </p:sp>
      <p:sp>
        <p:nvSpPr>
          <p:cNvPr id="23" name="Text Placeholder 11"/>
          <p:cNvSpPr txBox="1">
            <a:spLocks/>
          </p:cNvSpPr>
          <p:nvPr/>
        </p:nvSpPr>
        <p:spPr>
          <a:xfrm>
            <a:off x="3944587" y="3810000"/>
            <a:ext cx="2899410" cy="64135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2400" b="0" kern="1200">
                <a:solidFill>
                  <a:schemeClr val="accent4"/>
                </a:solidFill>
                <a:latin typeface="+mn-lt"/>
                <a:ea typeface="+mn-ea"/>
                <a:cs typeface="+mn-cs"/>
              </a:defRPr>
            </a:lvl1pPr>
            <a:lvl2pPr marL="4572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2000" b="1" kern="1200">
                <a:solidFill>
                  <a:schemeClr val="accent6">
                    <a:lumMod val="20000"/>
                    <a:lumOff val="80000"/>
                  </a:schemeClr>
                </a:solidFill>
                <a:latin typeface="+mn-lt"/>
                <a:ea typeface="+mn-ea"/>
                <a:cs typeface="+mn-cs"/>
              </a:defRPr>
            </a:lvl2pPr>
            <a:lvl3pPr marL="9144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800" b="1" kern="1200">
                <a:solidFill>
                  <a:schemeClr val="accent6">
                    <a:lumMod val="20000"/>
                    <a:lumOff val="80000"/>
                  </a:schemeClr>
                </a:solidFill>
                <a:latin typeface="+mn-lt"/>
                <a:ea typeface="+mn-ea"/>
                <a:cs typeface="+mn-cs"/>
              </a:defRPr>
            </a:lvl3pPr>
            <a:lvl4pPr marL="13716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4pPr>
            <a:lvl5pPr marL="18288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5pPr>
            <a:lvl6pPr marL="22860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6pPr>
            <a:lvl7pPr marL="27432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7pPr>
            <a:lvl8pPr marL="32004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8pPr>
            <a:lvl9pPr marL="36576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9pPr>
          </a:lstStyle>
          <a:p>
            <a:r>
              <a:rPr lang="en-US" altLang="en-US" b="1" dirty="0" smtClean="0">
                <a:solidFill>
                  <a:schemeClr val="accent4">
                    <a:lumMod val="50000"/>
                  </a:schemeClr>
                </a:solidFill>
              </a:rPr>
              <a:t>Portfolio</a:t>
            </a:r>
          </a:p>
        </p:txBody>
      </p:sp>
      <p:sp>
        <p:nvSpPr>
          <p:cNvPr id="24" name="Content Placeholder 12"/>
          <p:cNvSpPr txBox="1">
            <a:spLocks/>
          </p:cNvSpPr>
          <p:nvPr/>
        </p:nvSpPr>
        <p:spPr>
          <a:xfrm>
            <a:off x="3769426" y="4451350"/>
            <a:ext cx="4383974" cy="870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9pPr>
          </a:lstStyle>
          <a:p>
            <a:r>
              <a:rPr lang="en-US" altLang="en-US" sz="2000" dirty="0">
                <a:solidFill>
                  <a:schemeClr val="tx1">
                    <a:lumMod val="75000"/>
                    <a:lumOff val="25000"/>
                  </a:schemeClr>
                </a:solidFill>
              </a:rPr>
              <a:t> </a:t>
            </a:r>
            <a:r>
              <a:rPr lang="en-US" altLang="en-US" sz="2000" dirty="0" smtClean="0">
                <a:solidFill>
                  <a:schemeClr val="tx1">
                    <a:lumMod val="75000"/>
                    <a:lumOff val="25000"/>
                  </a:schemeClr>
                </a:solidFill>
              </a:rPr>
              <a:t>Pictures, anecdotal records, media</a:t>
            </a:r>
          </a:p>
        </p:txBody>
      </p:sp>
    </p:spTree>
    <p:extLst>
      <p:ext uri="{BB962C8B-B14F-4D97-AF65-F5344CB8AC3E}">
        <p14:creationId xmlns:p14="http://schemas.microsoft.com/office/powerpoint/2010/main" val="1483248257"/>
      </p:ext>
    </p:extLst>
  </p:cSld>
  <p:clrMapOvr>
    <a:masterClrMapping/>
  </p:clrMapOvr>
  <mc:AlternateContent xmlns:mc="http://schemas.openxmlformats.org/markup-compatibility/2006" xmlns:p14="http://schemas.microsoft.com/office/powerpoint/2010/main">
    <mc:Choice Requires="p14">
      <p:transition spd="slow" p14:dur="2000" advClick="0" advTm="80000"/>
    </mc:Choice>
    <mc:Fallback xmlns="">
      <p:transition spd="slow" advClick="0"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7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AssessmentSlide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4950031"/>
            <a:ext cx="609600" cy="609600"/>
          </a:xfrm>
          <a:prstGeom prst="rect">
            <a:avLst/>
          </a:prstGeom>
        </p:spPr>
      </p:pic>
      <p:sp>
        <p:nvSpPr>
          <p:cNvPr id="8" name="Content Placeholder 12"/>
          <p:cNvSpPr txBox="1">
            <a:spLocks/>
          </p:cNvSpPr>
          <p:nvPr/>
        </p:nvSpPr>
        <p:spPr>
          <a:xfrm>
            <a:off x="3639786" y="2743200"/>
            <a:ext cx="4666014" cy="1177203"/>
          </a:xfrm>
          <a:prstGeom prst="rect">
            <a:avLst/>
          </a:prstGeom>
        </p:spPr>
        <p:txBody>
          <a:bodyPr>
            <a:norm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r>
              <a:rPr lang="en-US" altLang="en-US" sz="2000" dirty="0" smtClean="0">
                <a:solidFill>
                  <a:schemeClr val="tx1">
                    <a:lumMod val="75000"/>
                    <a:lumOff val="25000"/>
                  </a:schemeClr>
                </a:solidFill>
              </a:rPr>
              <a:t>Used to gather information about a child’s abilities across domains </a:t>
            </a:r>
          </a:p>
        </p:txBody>
      </p:sp>
      <p:sp>
        <p:nvSpPr>
          <p:cNvPr id="10" name="Content Placeholder 10"/>
          <p:cNvSpPr txBox="1">
            <a:spLocks/>
          </p:cNvSpPr>
          <p:nvPr/>
        </p:nvSpPr>
        <p:spPr>
          <a:xfrm>
            <a:off x="914400" y="2803525"/>
            <a:ext cx="2590800" cy="3902075"/>
          </a:xfrm>
          <a:prstGeom prst="rect">
            <a:avLst/>
          </a:prstGeom>
        </p:spPr>
        <p:txBody>
          <a:bodyPr>
            <a:no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a:spcAft>
                <a:spcPts val="600"/>
              </a:spcAft>
            </a:pPr>
            <a:r>
              <a:rPr lang="en-US" altLang="en-US" sz="2000" dirty="0" smtClean="0">
                <a:solidFill>
                  <a:schemeClr val="tx1">
                    <a:lumMod val="75000"/>
                    <a:lumOff val="25000"/>
                  </a:schemeClr>
                </a:solidFill>
              </a:rPr>
              <a:t>Families and team members observe and record child’s play</a:t>
            </a:r>
          </a:p>
          <a:p>
            <a:r>
              <a:rPr lang="en-US" altLang="en-US" sz="2000" dirty="0" smtClean="0">
                <a:solidFill>
                  <a:schemeClr val="tx1">
                    <a:lumMod val="75000"/>
                    <a:lumOff val="25000"/>
                  </a:schemeClr>
                </a:solidFill>
              </a:rPr>
              <a:t>Occurs in the natural setting and may cover:</a:t>
            </a:r>
          </a:p>
          <a:p>
            <a:pPr lvl="1"/>
            <a:r>
              <a:rPr lang="en-US" altLang="en-US" sz="1800" dirty="0" smtClean="0">
                <a:solidFill>
                  <a:schemeClr val="tx1">
                    <a:lumMod val="75000"/>
                    <a:lumOff val="25000"/>
                  </a:schemeClr>
                </a:solidFill>
              </a:rPr>
              <a:t>Social Structure</a:t>
            </a:r>
          </a:p>
          <a:p>
            <a:pPr lvl="1"/>
            <a:r>
              <a:rPr lang="en-US" altLang="en-US" sz="1800" dirty="0" smtClean="0">
                <a:solidFill>
                  <a:schemeClr val="tx1">
                    <a:lumMod val="75000"/>
                    <a:lumOff val="25000"/>
                  </a:schemeClr>
                </a:solidFill>
              </a:rPr>
              <a:t>Fine and gross motor</a:t>
            </a:r>
          </a:p>
          <a:p>
            <a:pPr lvl="1"/>
            <a:r>
              <a:rPr lang="en-US" altLang="en-US" sz="1800" dirty="0" smtClean="0">
                <a:solidFill>
                  <a:schemeClr val="tx1">
                    <a:lumMod val="75000"/>
                    <a:lumOff val="25000"/>
                  </a:schemeClr>
                </a:solidFill>
              </a:rPr>
              <a:t>language</a:t>
            </a:r>
          </a:p>
        </p:txBody>
      </p:sp>
      <p:sp>
        <p:nvSpPr>
          <p:cNvPr id="12" name="Text Placeholder 11"/>
          <p:cNvSpPr txBox="1">
            <a:spLocks/>
          </p:cNvSpPr>
          <p:nvPr/>
        </p:nvSpPr>
        <p:spPr>
          <a:xfrm>
            <a:off x="3944587" y="3810000"/>
            <a:ext cx="2899410" cy="64135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2400" b="0" kern="1200">
                <a:solidFill>
                  <a:schemeClr val="accent4"/>
                </a:solidFill>
                <a:latin typeface="+mn-lt"/>
                <a:ea typeface="+mn-ea"/>
                <a:cs typeface="+mn-cs"/>
              </a:defRPr>
            </a:lvl1pPr>
            <a:lvl2pPr marL="4572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2000" b="1" kern="1200">
                <a:solidFill>
                  <a:schemeClr val="accent6">
                    <a:lumMod val="20000"/>
                    <a:lumOff val="80000"/>
                  </a:schemeClr>
                </a:solidFill>
                <a:latin typeface="+mn-lt"/>
                <a:ea typeface="+mn-ea"/>
                <a:cs typeface="+mn-cs"/>
              </a:defRPr>
            </a:lvl2pPr>
            <a:lvl3pPr marL="9144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800" b="1" kern="1200">
                <a:solidFill>
                  <a:schemeClr val="accent6">
                    <a:lumMod val="20000"/>
                    <a:lumOff val="80000"/>
                  </a:schemeClr>
                </a:solidFill>
                <a:latin typeface="+mn-lt"/>
                <a:ea typeface="+mn-ea"/>
                <a:cs typeface="+mn-cs"/>
              </a:defRPr>
            </a:lvl3pPr>
            <a:lvl4pPr marL="13716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4pPr>
            <a:lvl5pPr marL="18288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5pPr>
            <a:lvl6pPr marL="22860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6pPr>
            <a:lvl7pPr marL="27432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7pPr>
            <a:lvl8pPr marL="32004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8pPr>
            <a:lvl9pPr marL="36576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9pPr>
          </a:lstStyle>
          <a:p>
            <a:r>
              <a:rPr lang="en-US" altLang="en-US" b="1" dirty="0" smtClean="0">
                <a:solidFill>
                  <a:schemeClr val="accent4">
                    <a:lumMod val="50000"/>
                  </a:schemeClr>
                </a:solidFill>
              </a:rPr>
              <a:t>Portfolio</a:t>
            </a:r>
          </a:p>
        </p:txBody>
      </p:sp>
      <p:sp>
        <p:nvSpPr>
          <p:cNvPr id="13" name="Content Placeholder 12"/>
          <p:cNvSpPr txBox="1">
            <a:spLocks/>
          </p:cNvSpPr>
          <p:nvPr/>
        </p:nvSpPr>
        <p:spPr>
          <a:xfrm>
            <a:off x="3769426" y="4451350"/>
            <a:ext cx="4383974" cy="870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9pPr>
          </a:lstStyle>
          <a:p>
            <a:r>
              <a:rPr lang="en-US" altLang="en-US" sz="2000" dirty="0">
                <a:solidFill>
                  <a:schemeClr val="tx1">
                    <a:lumMod val="75000"/>
                    <a:lumOff val="25000"/>
                  </a:schemeClr>
                </a:solidFill>
              </a:rPr>
              <a:t> </a:t>
            </a:r>
            <a:r>
              <a:rPr lang="en-US" altLang="en-US" sz="2000" dirty="0" smtClean="0">
                <a:solidFill>
                  <a:schemeClr val="tx1">
                    <a:lumMod val="75000"/>
                    <a:lumOff val="25000"/>
                  </a:schemeClr>
                </a:solidFill>
              </a:rPr>
              <a:t>Pictures, anecdotal records, media</a:t>
            </a:r>
          </a:p>
        </p:txBody>
      </p:sp>
      <p:sp>
        <p:nvSpPr>
          <p:cNvPr id="14" name="Text Placeholder 11"/>
          <p:cNvSpPr txBox="1">
            <a:spLocks/>
          </p:cNvSpPr>
          <p:nvPr/>
        </p:nvSpPr>
        <p:spPr>
          <a:xfrm>
            <a:off x="3932712" y="5184053"/>
            <a:ext cx="2899410" cy="64135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2400" b="0" kern="1200">
                <a:solidFill>
                  <a:schemeClr val="accent4"/>
                </a:solidFill>
                <a:latin typeface="+mn-lt"/>
                <a:ea typeface="+mn-ea"/>
                <a:cs typeface="+mn-cs"/>
              </a:defRPr>
            </a:lvl1pPr>
            <a:lvl2pPr marL="4572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2000" b="1" kern="1200">
                <a:solidFill>
                  <a:schemeClr val="accent6">
                    <a:lumMod val="20000"/>
                    <a:lumOff val="80000"/>
                  </a:schemeClr>
                </a:solidFill>
                <a:latin typeface="+mn-lt"/>
                <a:ea typeface="+mn-ea"/>
                <a:cs typeface="+mn-cs"/>
              </a:defRPr>
            </a:lvl2pPr>
            <a:lvl3pPr marL="9144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800" b="1" kern="1200">
                <a:solidFill>
                  <a:schemeClr val="accent6">
                    <a:lumMod val="20000"/>
                    <a:lumOff val="80000"/>
                  </a:schemeClr>
                </a:solidFill>
                <a:latin typeface="+mn-lt"/>
                <a:ea typeface="+mn-ea"/>
                <a:cs typeface="+mn-cs"/>
              </a:defRPr>
            </a:lvl3pPr>
            <a:lvl4pPr marL="13716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4pPr>
            <a:lvl5pPr marL="18288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5pPr>
            <a:lvl6pPr marL="22860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6pPr>
            <a:lvl7pPr marL="27432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7pPr>
            <a:lvl8pPr marL="32004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8pPr>
            <a:lvl9pPr marL="3657600" indent="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b="1" kern="1200">
                <a:solidFill>
                  <a:schemeClr val="accent6">
                    <a:lumMod val="20000"/>
                    <a:lumOff val="80000"/>
                  </a:schemeClr>
                </a:solidFill>
                <a:latin typeface="+mn-lt"/>
                <a:ea typeface="+mn-ea"/>
                <a:cs typeface="+mn-cs"/>
              </a:defRPr>
            </a:lvl9pPr>
          </a:lstStyle>
          <a:p>
            <a:r>
              <a:rPr lang="en-US" altLang="en-US" b="1" dirty="0" smtClean="0">
                <a:solidFill>
                  <a:schemeClr val="accent4">
                    <a:lumMod val="50000"/>
                  </a:schemeClr>
                </a:solidFill>
              </a:rPr>
              <a:t>Checklist</a:t>
            </a:r>
          </a:p>
        </p:txBody>
      </p:sp>
      <p:sp>
        <p:nvSpPr>
          <p:cNvPr id="15" name="Content Placeholder 12"/>
          <p:cNvSpPr txBox="1">
            <a:spLocks/>
          </p:cNvSpPr>
          <p:nvPr/>
        </p:nvSpPr>
        <p:spPr>
          <a:xfrm>
            <a:off x="3757551" y="5867400"/>
            <a:ext cx="4383974" cy="8703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600" kern="1200">
                <a:solidFill>
                  <a:schemeClr val="accent6">
                    <a:lumMod val="20000"/>
                    <a:lumOff val="80000"/>
                  </a:schemeClr>
                </a:solidFill>
                <a:latin typeface="+mn-lt"/>
                <a:ea typeface="+mn-ea"/>
                <a:cs typeface="+mn-cs"/>
              </a:defRPr>
            </a:lvl9pPr>
          </a:lstStyle>
          <a:p>
            <a:r>
              <a:rPr lang="en-US" altLang="en-US" sz="2000" dirty="0">
                <a:solidFill>
                  <a:schemeClr val="tx1">
                    <a:lumMod val="75000"/>
                    <a:lumOff val="25000"/>
                  </a:schemeClr>
                </a:solidFill>
              </a:rPr>
              <a:t> </a:t>
            </a:r>
            <a:r>
              <a:rPr lang="en-US" altLang="en-US" sz="2000" dirty="0" smtClean="0">
                <a:solidFill>
                  <a:schemeClr val="tx1">
                    <a:lumMod val="75000"/>
                    <a:lumOff val="25000"/>
                  </a:schemeClr>
                </a:solidFill>
              </a:rPr>
              <a:t>Systematic, structured observation </a:t>
            </a:r>
          </a:p>
        </p:txBody>
      </p:sp>
      <p:sp>
        <p:nvSpPr>
          <p:cNvPr id="29" name="Text Placeholder 11"/>
          <p:cNvSpPr txBox="1">
            <a:spLocks/>
          </p:cNvSpPr>
          <p:nvPr/>
        </p:nvSpPr>
        <p:spPr>
          <a:xfrm>
            <a:off x="3868387" y="2224088"/>
            <a:ext cx="3051810" cy="488950"/>
          </a:xfrm>
          <a:prstGeom prst="rect">
            <a:avLst/>
          </a:prstGeom>
        </p:spPr>
        <p:txBody>
          <a:bodyPr>
            <a:norm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marL="0" indent="0">
              <a:buNone/>
            </a:pPr>
            <a:r>
              <a:rPr lang="en-US" altLang="en-US" sz="2400" b="1" dirty="0" smtClean="0">
                <a:solidFill>
                  <a:schemeClr val="accent4">
                    <a:lumMod val="50000"/>
                  </a:schemeClr>
                </a:solidFill>
              </a:rPr>
              <a:t>Observation</a:t>
            </a:r>
          </a:p>
        </p:txBody>
      </p:sp>
      <p:sp>
        <p:nvSpPr>
          <p:cNvPr id="30" name="Text Placeholder 9"/>
          <p:cNvSpPr txBox="1">
            <a:spLocks/>
          </p:cNvSpPr>
          <p:nvPr/>
        </p:nvSpPr>
        <p:spPr>
          <a:xfrm>
            <a:off x="1219200" y="2224088"/>
            <a:ext cx="2550225" cy="460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marL="0" indent="0">
              <a:buNone/>
            </a:pPr>
            <a:r>
              <a:rPr lang="en-US" altLang="en-US" sz="2400" b="1" dirty="0" smtClean="0">
                <a:solidFill>
                  <a:schemeClr val="accent4">
                    <a:lumMod val="50000"/>
                  </a:schemeClr>
                </a:solidFill>
              </a:rPr>
              <a:t>Play-based	</a:t>
            </a:r>
          </a:p>
        </p:txBody>
      </p:sp>
      <p:sp>
        <p:nvSpPr>
          <p:cNvPr id="16" name="Title 8"/>
          <p:cNvSpPr>
            <a:spLocks noGrp="1"/>
          </p:cNvSpPr>
          <p:nvPr>
            <p:ph type="title"/>
          </p:nvPr>
        </p:nvSpPr>
        <p:spPr>
          <a:xfrm>
            <a:off x="1066800" y="1371600"/>
            <a:ext cx="7238999" cy="838200"/>
          </a:xfrm>
        </p:spPr>
        <p:txBody>
          <a:bodyPr>
            <a:noAutofit/>
          </a:bodyPr>
          <a:lstStyle/>
          <a:p>
            <a:pPr eaLnBrk="1" hangingPunct="1"/>
            <a:r>
              <a:rPr lang="en-US" altLang="en-US" sz="3200" b="1" dirty="0" smtClean="0">
                <a:ln w="0">
                  <a:noFill/>
                </a:ln>
                <a:solidFill>
                  <a:schemeClr val="tx1"/>
                </a:solidFill>
                <a:effectLst/>
              </a:rPr>
              <a:t>Screening and Assessment</a:t>
            </a:r>
            <a:endParaRPr lang="en-US" altLang="en-US" sz="3200" b="1" dirty="0" smtClean="0">
              <a:ln w="0">
                <a:noFill/>
              </a:ln>
              <a:solidFill>
                <a:schemeClr val="tx1"/>
              </a:solidFill>
            </a:endParaRPr>
          </a:p>
        </p:txBody>
      </p:sp>
    </p:spTree>
    <p:extLst>
      <p:ext uri="{BB962C8B-B14F-4D97-AF65-F5344CB8AC3E}">
        <p14:creationId xmlns:p14="http://schemas.microsoft.com/office/powerpoint/2010/main" val="74968999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0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56904" y="3962400"/>
            <a:ext cx="7020296" cy="2057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sz="1600" dirty="0" smtClean="0">
                <a:solidFill>
                  <a:srgbClr val="0070C0"/>
                </a:solidFill>
                <a:hlinkClick r:id="rId5"/>
              </a:rPr>
              <a:t>http</a:t>
            </a:r>
            <a:r>
              <a:rPr lang="en-US" sz="1600" dirty="0">
                <a:solidFill>
                  <a:srgbClr val="0070C0"/>
                </a:solidFill>
                <a:hlinkClick r:id="rId5"/>
              </a:rPr>
              <a:t>://agesandstages.com/pdfs/asq3_english_48_month_sample.pdf</a:t>
            </a:r>
            <a:endParaRPr lang="en-US" sz="1600" dirty="0">
              <a:solidFill>
                <a:srgbClr val="0070C0"/>
              </a:solidFill>
            </a:endParaRPr>
          </a:p>
          <a:p>
            <a:endParaRPr lang="en-US" sz="1600" dirty="0">
              <a:solidFill>
                <a:srgbClr val="0070C0"/>
              </a:solidFill>
            </a:endParaRPr>
          </a:p>
          <a:p>
            <a:r>
              <a:rPr lang="en-US" sz="1600" dirty="0">
                <a:solidFill>
                  <a:srgbClr val="0070C0"/>
                </a:solidFill>
                <a:hlinkClick r:id="rId6"/>
              </a:rPr>
              <a:t>https://asqoregon.com/whatisasq.php?lang=en</a:t>
            </a:r>
            <a:endParaRPr lang="en-US" sz="1600" dirty="0">
              <a:solidFill>
                <a:srgbClr val="0070C0"/>
              </a:solidFill>
            </a:endParaRPr>
          </a:p>
        </p:txBody>
      </p:sp>
      <p:sp>
        <p:nvSpPr>
          <p:cNvPr id="3" name="Content Placeholder 2"/>
          <p:cNvSpPr>
            <a:spLocks noGrp="1"/>
          </p:cNvSpPr>
          <p:nvPr>
            <p:ph idx="1"/>
          </p:nvPr>
        </p:nvSpPr>
        <p:spPr>
          <a:xfrm>
            <a:off x="1104902" y="2437410"/>
            <a:ext cx="4381498" cy="1524000"/>
          </a:xfrm>
        </p:spPr>
        <p:txBody>
          <a:bodyPr>
            <a:normAutofit fontScale="92500"/>
          </a:bodyPr>
          <a:lstStyle/>
          <a:p>
            <a:r>
              <a:rPr lang="en-US" sz="2000" dirty="0" smtClean="0">
                <a:solidFill>
                  <a:schemeClr val="tx1">
                    <a:lumMod val="75000"/>
                    <a:lumOff val="25000"/>
                  </a:schemeClr>
                </a:solidFill>
              </a:rPr>
              <a:t>Completed by the parent or </a:t>
            </a:r>
            <a:r>
              <a:rPr lang="en-US" sz="2000" dirty="0">
                <a:solidFill>
                  <a:schemeClr val="tx1">
                    <a:lumMod val="75000"/>
                    <a:lumOff val="25000"/>
                  </a:schemeClr>
                </a:solidFill>
              </a:rPr>
              <a:t>information </a:t>
            </a:r>
            <a:r>
              <a:rPr lang="en-US" sz="2000" dirty="0" smtClean="0">
                <a:solidFill>
                  <a:schemeClr val="tx1">
                    <a:lumMod val="75000"/>
                    <a:lumOff val="25000"/>
                  </a:schemeClr>
                </a:solidFill>
              </a:rPr>
              <a:t>obtained from parent by teacher or other professional</a:t>
            </a:r>
          </a:p>
          <a:p>
            <a:r>
              <a:rPr lang="en-US" sz="2000" dirty="0" smtClean="0">
                <a:solidFill>
                  <a:schemeClr val="tx1">
                    <a:lumMod val="75000"/>
                    <a:lumOff val="25000"/>
                  </a:schemeClr>
                </a:solidFill>
              </a:rPr>
              <a:t>Gives a snapshot of the child’s overall development</a:t>
            </a:r>
          </a:p>
          <a:p>
            <a:endParaRPr lang="en-US" sz="2000" dirty="0">
              <a:solidFill>
                <a:schemeClr val="tx1">
                  <a:lumMod val="75000"/>
                  <a:lumOff val="25000"/>
                </a:schemeClr>
              </a:solidFill>
            </a:endParaRPr>
          </a:p>
          <a:p>
            <a:endParaRPr lang="en-US" sz="2000" dirty="0">
              <a:solidFill>
                <a:schemeClr val="tx1">
                  <a:lumMod val="75000"/>
                  <a:lumOff val="25000"/>
                </a:schemeClr>
              </a:solidFill>
            </a:endParaRPr>
          </a:p>
        </p:txBody>
      </p:sp>
      <p:sp>
        <p:nvSpPr>
          <p:cNvPr id="2" name="Title 1"/>
          <p:cNvSpPr>
            <a:spLocks noGrp="1"/>
          </p:cNvSpPr>
          <p:nvPr>
            <p:ph type="title"/>
          </p:nvPr>
        </p:nvSpPr>
        <p:spPr>
          <a:xfrm>
            <a:off x="1011382" y="1524001"/>
            <a:ext cx="6989618" cy="762000"/>
          </a:xfrm>
        </p:spPr>
        <p:txBody>
          <a:bodyPr>
            <a:normAutofit/>
          </a:bodyPr>
          <a:lstStyle/>
          <a:p>
            <a:r>
              <a:rPr lang="en-US" b="1" dirty="0">
                <a:ln w="0">
                  <a:noFill/>
                </a:ln>
                <a:solidFill>
                  <a:schemeClr val="tx1"/>
                </a:solidFill>
              </a:rPr>
              <a:t>Surveys</a:t>
            </a:r>
            <a:endParaRPr lang="en-US" dirty="0">
              <a:ln w="0">
                <a:noFill/>
              </a:ln>
              <a:solidFill>
                <a:schemeClr val="tx1"/>
              </a:solidFill>
            </a:endParaRPr>
          </a:p>
        </p:txBody>
      </p:sp>
      <p:pic>
        <p:nvPicPr>
          <p:cNvPr id="4" name="AssessmentSlide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28600" y="5791200"/>
            <a:ext cx="609600" cy="609600"/>
          </a:xfrm>
          <a:prstGeom prst="rect">
            <a:avLst/>
          </a:prstGeom>
        </p:spPr>
      </p:pic>
      <p:sp>
        <p:nvSpPr>
          <p:cNvPr id="7" name="TextBox 6"/>
          <p:cNvSpPr txBox="1"/>
          <p:nvPr/>
        </p:nvSpPr>
        <p:spPr>
          <a:xfrm>
            <a:off x="5486400" y="6167735"/>
            <a:ext cx="2722220" cy="461665"/>
          </a:xfrm>
          <a:prstGeom prst="rect">
            <a:avLst/>
          </a:prstGeom>
          <a:noFill/>
        </p:spPr>
        <p:txBody>
          <a:bodyPr wrap="none" rtlCol="0">
            <a:spAutoFit/>
          </a:bodyPr>
          <a:lstStyle/>
          <a:p>
            <a:r>
              <a:rPr lang="en-US" sz="2400" b="1" dirty="0" smtClean="0"/>
              <a:t>Click to continue</a:t>
            </a:r>
            <a:endParaRPr lang="en-US" sz="2400" b="1" dirty="0"/>
          </a:p>
        </p:txBody>
      </p:sp>
      <p:sp>
        <p:nvSpPr>
          <p:cNvPr id="8" name="Right Arrow 7"/>
          <p:cNvSpPr/>
          <p:nvPr/>
        </p:nvSpPr>
        <p:spPr>
          <a:xfrm>
            <a:off x="8382000" y="6167735"/>
            <a:ext cx="533400" cy="4616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Text Placeholder 9"/>
          <p:cNvSpPr txBox="1">
            <a:spLocks/>
          </p:cNvSpPr>
          <p:nvPr/>
        </p:nvSpPr>
        <p:spPr>
          <a:xfrm>
            <a:off x="2133599" y="4116470"/>
            <a:ext cx="5029199" cy="460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marL="0" indent="0">
              <a:buNone/>
            </a:pPr>
            <a:r>
              <a:rPr lang="en-US" altLang="en-US" sz="2400" b="1" dirty="0" smtClean="0">
                <a:solidFill>
                  <a:schemeClr val="accent4">
                    <a:lumMod val="50000"/>
                  </a:schemeClr>
                </a:solidFill>
              </a:rPr>
              <a:t>Ages and Stages Questionnaire	</a:t>
            </a: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36107">
            <a:off x="5874922" y="1649602"/>
            <a:ext cx="2702464" cy="220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08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4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429000"/>
            <a:ext cx="9144000" cy="342900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extBox 1"/>
          <p:cNvSpPr txBox="1"/>
          <p:nvPr/>
        </p:nvSpPr>
        <p:spPr>
          <a:xfrm>
            <a:off x="1066800" y="4910424"/>
            <a:ext cx="5715000" cy="923330"/>
          </a:xfrm>
          <a:prstGeom prst="rect">
            <a:avLst/>
          </a:prstGeom>
          <a:noFill/>
        </p:spPr>
        <p:txBody>
          <a:bodyPr wrap="square" rtlCol="0">
            <a:spAutoFit/>
          </a:bodyPr>
          <a:lstStyle/>
          <a:p>
            <a:pPr algn="ctr"/>
            <a:r>
              <a:rPr lang="en-US" dirty="0" smtClean="0"/>
              <a:t>A grant from the US Department of Education</a:t>
            </a:r>
          </a:p>
          <a:p>
            <a:pPr algn="ctr"/>
            <a:r>
              <a:rPr lang="en-US" dirty="0" smtClean="0"/>
              <a:t>Office of Special Education Programs</a:t>
            </a:r>
          </a:p>
          <a:p>
            <a:endParaRPr lang="en-US" dirty="0"/>
          </a:p>
        </p:txBody>
      </p:sp>
      <p:sp>
        <p:nvSpPr>
          <p:cNvPr id="3" name="TextBox 2"/>
          <p:cNvSpPr txBox="1"/>
          <p:nvPr/>
        </p:nvSpPr>
        <p:spPr>
          <a:xfrm>
            <a:off x="2209800" y="4267200"/>
            <a:ext cx="3119700" cy="369332"/>
          </a:xfrm>
          <a:prstGeom prst="rect">
            <a:avLst/>
          </a:prstGeom>
          <a:noFill/>
        </p:spPr>
        <p:txBody>
          <a:bodyPr wrap="none" rtlCol="0">
            <a:spAutoFit/>
          </a:bodyPr>
          <a:lstStyle/>
          <a:p>
            <a:r>
              <a:rPr lang="en-US" dirty="0" smtClean="0"/>
              <a:t>This project made possible by…</a:t>
            </a:r>
            <a:endParaRPr lang="en-US" dirty="0"/>
          </a:p>
        </p:txBody>
      </p:sp>
      <p:pic>
        <p:nvPicPr>
          <p:cNvPr id="4" name="AssessmentSlid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57200" y="6019800"/>
            <a:ext cx="609600" cy="609600"/>
          </a:xfrm>
          <a:prstGeom prst="rect">
            <a:avLst/>
          </a:prstGeom>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4927377"/>
            <a:ext cx="1047750" cy="88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3741347"/>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4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14400" y="2259251"/>
            <a:ext cx="7294220" cy="2898775"/>
          </a:xfrm>
        </p:spPr>
        <p:txBody>
          <a:bodyPr>
            <a:noAutofit/>
          </a:bodyPr>
          <a:lstStyle/>
          <a:p>
            <a:r>
              <a:rPr lang="en-US" sz="2000" dirty="0" smtClean="0">
                <a:solidFill>
                  <a:schemeClr val="tx1">
                    <a:lumMod val="75000"/>
                    <a:lumOff val="25000"/>
                  </a:schemeClr>
                </a:solidFill>
              </a:rPr>
              <a:t>Have </a:t>
            </a:r>
            <a:r>
              <a:rPr lang="en-US" sz="2000" dirty="0">
                <a:solidFill>
                  <a:schemeClr val="tx1">
                    <a:lumMod val="75000"/>
                    <a:lumOff val="25000"/>
                  </a:schemeClr>
                </a:solidFill>
              </a:rPr>
              <a:t>3 to 5 response stems such as Not Yet, Sometimes, Often</a:t>
            </a:r>
          </a:p>
          <a:p>
            <a:endParaRPr lang="en-US" sz="2000" dirty="0" smtClean="0">
              <a:solidFill>
                <a:schemeClr val="tx1">
                  <a:lumMod val="75000"/>
                  <a:lumOff val="25000"/>
                </a:schemeClr>
              </a:solidFill>
            </a:endParaRPr>
          </a:p>
          <a:p>
            <a:pPr>
              <a:spcAft>
                <a:spcPts val="1200"/>
              </a:spcAft>
            </a:pPr>
            <a:r>
              <a:rPr lang="en-US" sz="2000" dirty="0" smtClean="0">
                <a:solidFill>
                  <a:schemeClr val="tx1">
                    <a:lumMod val="75000"/>
                    <a:lumOff val="25000"/>
                  </a:schemeClr>
                </a:solidFill>
              </a:rPr>
              <a:t>Examples:</a:t>
            </a:r>
          </a:p>
          <a:p>
            <a:pPr marL="58738" indent="0">
              <a:buNone/>
            </a:pPr>
            <a:r>
              <a:rPr lang="en-US" sz="1800" b="1" dirty="0" smtClean="0">
                <a:solidFill>
                  <a:schemeClr val="tx1">
                    <a:lumMod val="75000"/>
                    <a:lumOff val="25000"/>
                  </a:schemeClr>
                </a:solidFill>
              </a:rPr>
              <a:t>Brief Infant and Toddler Social </a:t>
            </a:r>
          </a:p>
          <a:p>
            <a:pPr marL="58738" indent="0">
              <a:lnSpc>
                <a:spcPct val="100000"/>
              </a:lnSpc>
              <a:spcBef>
                <a:spcPts val="0"/>
              </a:spcBef>
              <a:buNone/>
            </a:pPr>
            <a:r>
              <a:rPr lang="en-US" sz="1800" b="1" dirty="0" smtClean="0">
                <a:solidFill>
                  <a:schemeClr val="tx1">
                    <a:lumMod val="75000"/>
                    <a:lumOff val="25000"/>
                  </a:schemeClr>
                </a:solidFill>
              </a:rPr>
              <a:t>Emotional Assessment  (BITSEA)</a:t>
            </a:r>
            <a:endParaRPr lang="en-US" sz="1800" b="1" dirty="0">
              <a:solidFill>
                <a:schemeClr val="tx1">
                  <a:lumMod val="75000"/>
                  <a:lumOff val="25000"/>
                </a:schemeClr>
              </a:solidFill>
            </a:endParaRPr>
          </a:p>
          <a:p>
            <a:pPr marL="280988" lvl="1" indent="0">
              <a:buNone/>
            </a:pPr>
            <a:r>
              <a:rPr lang="en-US" sz="1600" dirty="0">
                <a:solidFill>
                  <a:schemeClr val="tx1">
                    <a:lumMod val="75000"/>
                    <a:lumOff val="25000"/>
                  </a:schemeClr>
                </a:solidFill>
                <a:hlinkClick r:id="rId5"/>
              </a:rPr>
              <a:t>http://</a:t>
            </a:r>
            <a:r>
              <a:rPr lang="en-US" sz="1600" dirty="0" smtClean="0">
                <a:solidFill>
                  <a:schemeClr val="tx1">
                    <a:lumMod val="75000"/>
                    <a:lumOff val="25000"/>
                  </a:schemeClr>
                </a:solidFill>
                <a:hlinkClick r:id="rId5"/>
              </a:rPr>
              <a:t>www.pearsonclinical.com/childhood/products/100000150/brief-infant-toddler-social-emotional-assessment-bitsea.html#details</a:t>
            </a:r>
            <a:endParaRPr lang="en-US" sz="1600" dirty="0" smtClean="0">
              <a:solidFill>
                <a:schemeClr val="tx1">
                  <a:lumMod val="75000"/>
                  <a:lumOff val="25000"/>
                </a:schemeClr>
              </a:solidFill>
            </a:endParaRPr>
          </a:p>
          <a:p>
            <a:pPr marL="411480" lvl="1" indent="0">
              <a:buNone/>
            </a:pPr>
            <a:endParaRPr lang="en-US" sz="1800" dirty="0" smtClean="0">
              <a:solidFill>
                <a:schemeClr val="tx1">
                  <a:lumMod val="75000"/>
                  <a:lumOff val="25000"/>
                </a:schemeClr>
              </a:solidFill>
            </a:endParaRPr>
          </a:p>
          <a:p>
            <a:pPr marL="0" indent="0">
              <a:spcBef>
                <a:spcPts val="0"/>
              </a:spcBef>
              <a:buClrTx/>
              <a:buNone/>
              <a:defRPr/>
            </a:pPr>
            <a:endParaRPr lang="en-US" sz="1800" dirty="0">
              <a:solidFill>
                <a:schemeClr val="tx1">
                  <a:lumMod val="75000"/>
                  <a:lumOff val="25000"/>
                </a:schemeClr>
              </a:solidFill>
            </a:endParaRPr>
          </a:p>
          <a:p>
            <a:pPr lvl="1"/>
            <a:endParaRPr lang="en-US" sz="1800" dirty="0">
              <a:solidFill>
                <a:schemeClr val="tx1">
                  <a:lumMod val="75000"/>
                  <a:lumOff val="25000"/>
                </a:schemeClr>
              </a:solidFill>
            </a:endParaRPr>
          </a:p>
        </p:txBody>
      </p:sp>
      <p:sp>
        <p:nvSpPr>
          <p:cNvPr id="2" name="Title 1"/>
          <p:cNvSpPr>
            <a:spLocks noGrp="1"/>
          </p:cNvSpPr>
          <p:nvPr>
            <p:ph type="title"/>
          </p:nvPr>
        </p:nvSpPr>
        <p:spPr>
          <a:xfrm>
            <a:off x="990600" y="1295400"/>
            <a:ext cx="7524750" cy="944563"/>
          </a:xfrm>
        </p:spPr>
        <p:txBody>
          <a:bodyPr/>
          <a:lstStyle/>
          <a:p>
            <a:r>
              <a:rPr lang="en-US" b="1" dirty="0">
                <a:ln w="0">
                  <a:noFill/>
                </a:ln>
                <a:solidFill>
                  <a:schemeClr val="tx1"/>
                </a:solidFill>
              </a:rPr>
              <a:t>Rating</a:t>
            </a:r>
            <a:r>
              <a:rPr lang="en-US" b="1" dirty="0">
                <a:ln w="0">
                  <a:solidFill>
                    <a:schemeClr val="accent6">
                      <a:lumMod val="75000"/>
                    </a:schemeClr>
                  </a:solidFill>
                </a:ln>
                <a:solidFill>
                  <a:schemeClr val="tx1"/>
                </a:solidFill>
              </a:rPr>
              <a:t> </a:t>
            </a:r>
            <a:r>
              <a:rPr lang="en-US" b="1" dirty="0">
                <a:ln w="0">
                  <a:noFill/>
                </a:ln>
                <a:solidFill>
                  <a:schemeClr val="tx1"/>
                </a:solidFill>
              </a:rPr>
              <a:t>Scales</a:t>
            </a:r>
            <a:endParaRPr lang="en-US" dirty="0">
              <a:ln w="0">
                <a:noFill/>
              </a:ln>
              <a:solidFill>
                <a:schemeClr val="tx1"/>
              </a:solidFill>
            </a:endParaRPr>
          </a:p>
        </p:txBody>
      </p:sp>
      <p:pic>
        <p:nvPicPr>
          <p:cNvPr id="4" name="AssessmentSlide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04800" y="5867400"/>
            <a:ext cx="609600" cy="609600"/>
          </a:xfrm>
          <a:prstGeom prst="rect">
            <a:avLst/>
          </a:prstGeom>
        </p:spPr>
      </p:pic>
      <p:sp>
        <p:nvSpPr>
          <p:cNvPr id="7" name="TextBox 6"/>
          <p:cNvSpPr txBox="1"/>
          <p:nvPr/>
        </p:nvSpPr>
        <p:spPr>
          <a:xfrm>
            <a:off x="5486400" y="6167735"/>
            <a:ext cx="2722220" cy="461665"/>
          </a:xfrm>
          <a:prstGeom prst="rect">
            <a:avLst/>
          </a:prstGeom>
          <a:noFill/>
        </p:spPr>
        <p:txBody>
          <a:bodyPr wrap="none" rtlCol="0">
            <a:spAutoFit/>
          </a:bodyPr>
          <a:lstStyle/>
          <a:p>
            <a:r>
              <a:rPr lang="en-US" sz="2400" b="1" dirty="0" smtClean="0"/>
              <a:t>Click to continue</a:t>
            </a:r>
            <a:endParaRPr lang="en-US" sz="2400" b="1" dirty="0"/>
          </a:p>
        </p:txBody>
      </p:sp>
      <p:sp>
        <p:nvSpPr>
          <p:cNvPr id="8" name="Right Arrow 7"/>
          <p:cNvSpPr/>
          <p:nvPr/>
        </p:nvSpPr>
        <p:spPr>
          <a:xfrm>
            <a:off x="8382000" y="6167735"/>
            <a:ext cx="533400" cy="4616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074" name="Picture 2" descr="http://images.pearsonclinical.com/images/Assets/BITSEA/bitsea_kit.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3016" y="2491026"/>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5234226"/>
            <a:ext cx="7294220" cy="861774"/>
          </a:xfrm>
          <a:prstGeom prst="rect">
            <a:avLst/>
          </a:prstGeom>
        </p:spPr>
        <p:txBody>
          <a:bodyPr wrap="square">
            <a:spAutoFit/>
          </a:bodyPr>
          <a:lstStyle/>
          <a:p>
            <a:pPr marL="58738" lvl="1">
              <a:buClr>
                <a:schemeClr val="accent4">
                  <a:lumMod val="75000"/>
                </a:schemeClr>
              </a:buClr>
              <a:buSzPct val="85000"/>
            </a:pPr>
            <a:r>
              <a:rPr lang="en-US" b="1" dirty="0" smtClean="0">
                <a:solidFill>
                  <a:schemeClr val="tx1">
                    <a:lumMod val="75000"/>
                    <a:lumOff val="25000"/>
                  </a:schemeClr>
                </a:solidFill>
              </a:rPr>
              <a:t>Infant </a:t>
            </a:r>
            <a:r>
              <a:rPr lang="en-US" b="1" dirty="0">
                <a:solidFill>
                  <a:schemeClr val="tx1">
                    <a:lumMod val="75000"/>
                    <a:lumOff val="25000"/>
                  </a:schemeClr>
                </a:solidFill>
              </a:rPr>
              <a:t>and Toddler Social Emotional Assessment  (ITSEA)</a:t>
            </a:r>
          </a:p>
          <a:p>
            <a:pPr marL="285750">
              <a:defRPr/>
            </a:pPr>
            <a:r>
              <a:rPr lang="en-US" sz="1600" dirty="0">
                <a:solidFill>
                  <a:schemeClr val="tx1">
                    <a:lumMod val="75000"/>
                    <a:lumOff val="25000"/>
                  </a:schemeClr>
                </a:solidFill>
                <a:hlinkClick r:id="rId8"/>
              </a:rPr>
              <a:t>http://www.pearsonclinical.com/childhood/products/100000652/infant-toddler-social-emotional-assessment-itsea.html#details</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270982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68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603" name="Content Placeholder 2"/>
          <p:cNvSpPr>
            <a:spLocks noGrp="1"/>
          </p:cNvSpPr>
          <p:nvPr>
            <p:ph idx="1"/>
          </p:nvPr>
        </p:nvSpPr>
        <p:spPr>
          <a:xfrm>
            <a:off x="1143000" y="2971800"/>
            <a:ext cx="5867400" cy="2590800"/>
          </a:xfrm>
        </p:spPr>
        <p:txBody>
          <a:bodyPr>
            <a:normAutofit/>
          </a:bodyPr>
          <a:lstStyle/>
          <a:p>
            <a:pPr eaLnBrk="1" hangingPunct="1">
              <a:spcAft>
                <a:spcPts val="600"/>
              </a:spcAft>
            </a:pPr>
            <a:r>
              <a:rPr lang="en-US" altLang="en-US" sz="2000" dirty="0" smtClean="0">
                <a:solidFill>
                  <a:schemeClr val="tx1">
                    <a:lumMod val="75000"/>
                    <a:lumOff val="25000"/>
                  </a:schemeClr>
                </a:solidFill>
              </a:rPr>
              <a:t>User-friendly and inclusive</a:t>
            </a:r>
          </a:p>
          <a:p>
            <a:pPr eaLnBrk="1" hangingPunct="1">
              <a:spcAft>
                <a:spcPts val="600"/>
              </a:spcAft>
            </a:pPr>
            <a:r>
              <a:rPr lang="en-US" altLang="en-US" sz="2000" dirty="0" smtClean="0">
                <a:solidFill>
                  <a:schemeClr val="tx1">
                    <a:lumMod val="75000"/>
                    <a:lumOff val="25000"/>
                  </a:schemeClr>
                </a:solidFill>
              </a:rPr>
              <a:t>Use with any curriculum in early childhood</a:t>
            </a:r>
          </a:p>
          <a:p>
            <a:pPr eaLnBrk="1" hangingPunct="1">
              <a:spcAft>
                <a:spcPts val="600"/>
              </a:spcAft>
            </a:pPr>
            <a:r>
              <a:rPr lang="en-US" altLang="en-US" sz="2000" dirty="0" smtClean="0">
                <a:solidFill>
                  <a:schemeClr val="tx1">
                    <a:lumMod val="75000"/>
                    <a:lumOff val="25000"/>
                  </a:schemeClr>
                </a:solidFill>
              </a:rPr>
              <a:t>Fully Bilingual in English and Spanish</a:t>
            </a:r>
          </a:p>
          <a:p>
            <a:pPr eaLnBrk="1" hangingPunct="1">
              <a:spcAft>
                <a:spcPts val="600"/>
              </a:spcAft>
            </a:pPr>
            <a:r>
              <a:rPr lang="en-US" altLang="en-US" sz="2000" dirty="0" smtClean="0">
                <a:solidFill>
                  <a:schemeClr val="tx1">
                    <a:lumMod val="75000"/>
                    <a:lumOff val="25000"/>
                  </a:schemeClr>
                </a:solidFill>
              </a:rPr>
              <a:t> </a:t>
            </a:r>
            <a:r>
              <a:rPr lang="en-US" altLang="en-US" sz="2000" i="1" dirty="0" smtClean="0">
                <a:solidFill>
                  <a:schemeClr val="tx1">
                    <a:lumMod val="75000"/>
                    <a:lumOff val="25000"/>
                  </a:schemeClr>
                </a:solidFill>
              </a:rPr>
              <a:t>Teaching Strategies GOLD </a:t>
            </a:r>
            <a:r>
              <a:rPr lang="en-US" altLang="en-US" sz="2000" dirty="0" smtClean="0">
                <a:solidFill>
                  <a:schemeClr val="tx1">
                    <a:lumMod val="75000"/>
                    <a:lumOff val="25000"/>
                  </a:schemeClr>
                </a:solidFill>
              </a:rPr>
              <a:t>offers Spanish language and literacy activities to help teachers scaffold children’s learning in these areas </a:t>
            </a:r>
          </a:p>
        </p:txBody>
      </p:sp>
      <p:sp>
        <p:nvSpPr>
          <p:cNvPr id="25602" name="Title 1"/>
          <p:cNvSpPr>
            <a:spLocks noGrp="1"/>
          </p:cNvSpPr>
          <p:nvPr>
            <p:ph type="title"/>
          </p:nvPr>
        </p:nvSpPr>
        <p:spPr>
          <a:xfrm>
            <a:off x="914400" y="1393371"/>
            <a:ext cx="7600950" cy="1325563"/>
          </a:xfrm>
        </p:spPr>
        <p:txBody>
          <a:bodyPr>
            <a:normAutofit/>
          </a:bodyPr>
          <a:lstStyle/>
          <a:p>
            <a:pPr eaLnBrk="1" hangingPunct="1">
              <a:lnSpc>
                <a:spcPct val="90000"/>
              </a:lnSpc>
            </a:pPr>
            <a:r>
              <a:rPr lang="en-US" altLang="en-US" sz="3200" b="1" dirty="0" smtClean="0">
                <a:ln w="0">
                  <a:noFill/>
                </a:ln>
                <a:solidFill>
                  <a:schemeClr val="tx1"/>
                </a:solidFill>
              </a:rPr>
              <a:t>Curriculum Based Assessment</a:t>
            </a:r>
            <a:br>
              <a:rPr lang="en-US" altLang="en-US" sz="3200" b="1" dirty="0" smtClean="0">
                <a:ln w="0">
                  <a:noFill/>
                </a:ln>
                <a:solidFill>
                  <a:schemeClr val="tx1"/>
                </a:solidFill>
              </a:rPr>
            </a:br>
            <a:r>
              <a:rPr lang="en-US" altLang="en-US" sz="3200" b="1" dirty="0" smtClean="0">
                <a:ln w="0">
                  <a:noFill/>
                </a:ln>
                <a:solidFill>
                  <a:schemeClr val="tx1"/>
                </a:solidFill>
              </a:rPr>
              <a:t>Teaching Strategies GOLD</a:t>
            </a:r>
          </a:p>
        </p:txBody>
      </p:sp>
      <p:pic>
        <p:nvPicPr>
          <p:cNvPr id="2" name="AssessmentSlide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45423" y="5867400"/>
            <a:ext cx="609600" cy="609600"/>
          </a:xfrm>
          <a:prstGeom prst="rect">
            <a:avLst/>
          </a:prstGeom>
        </p:spPr>
      </p:pic>
    </p:spTree>
    <p:extLst>
      <p:ext uri="{BB962C8B-B14F-4D97-AF65-F5344CB8AC3E}">
        <p14:creationId xmlns:p14="http://schemas.microsoft.com/office/powerpoint/2010/main" val="393293115"/>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5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09738"/>
            <a:ext cx="6858000" cy="2252662"/>
          </a:xfrm>
        </p:spPr>
        <p:txBody>
          <a:bodyPr>
            <a:noAutofit/>
          </a:bodyPr>
          <a:lstStyle/>
          <a:p>
            <a:r>
              <a:rPr lang="en-US" sz="4000" b="1" dirty="0" smtClean="0">
                <a:ln w="0">
                  <a:noFill/>
                </a:ln>
                <a:solidFill>
                  <a:schemeClr val="tx1"/>
                </a:solidFill>
              </a:rPr>
              <a:t>Part Two – </a:t>
            </a:r>
            <a:br>
              <a:rPr lang="en-US" sz="4000" b="1" dirty="0" smtClean="0">
                <a:ln w="0">
                  <a:noFill/>
                </a:ln>
                <a:solidFill>
                  <a:schemeClr val="tx1"/>
                </a:solidFill>
              </a:rPr>
            </a:br>
            <a:r>
              <a:rPr lang="en-US" sz="4000" b="1" dirty="0" smtClean="0">
                <a:ln w="0">
                  <a:noFill/>
                </a:ln>
                <a:solidFill>
                  <a:schemeClr val="tx1"/>
                </a:solidFill>
              </a:rPr>
              <a:t>Culturally </a:t>
            </a:r>
            <a:r>
              <a:rPr lang="en-US" sz="4000" b="1" dirty="0">
                <a:ln w="0">
                  <a:noFill/>
                </a:ln>
                <a:solidFill>
                  <a:schemeClr val="tx1"/>
                </a:solidFill>
              </a:rPr>
              <a:t>Responsive </a:t>
            </a:r>
            <a:r>
              <a:rPr lang="en-US" sz="4000" b="1" dirty="0" smtClean="0">
                <a:ln w="0">
                  <a:noFill/>
                </a:ln>
                <a:solidFill>
                  <a:schemeClr val="tx1"/>
                </a:solidFill>
              </a:rPr>
              <a:t>Screening and Assessment </a:t>
            </a:r>
            <a:endParaRPr lang="en-US" sz="4000" b="1" dirty="0">
              <a:ln w="0">
                <a:noFill/>
              </a:ln>
              <a:solidFill>
                <a:schemeClr val="tx1"/>
              </a:solidFill>
            </a:endParaRPr>
          </a:p>
        </p:txBody>
      </p:sp>
      <p:pic>
        <p:nvPicPr>
          <p:cNvPr id="3" name="AssessmentSlide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219200" y="5029200"/>
            <a:ext cx="609600" cy="609600"/>
          </a:xfrm>
          <a:prstGeom prst="rect">
            <a:avLst/>
          </a:prstGeom>
        </p:spPr>
      </p:pic>
      <p:sp>
        <p:nvSpPr>
          <p:cNvPr id="6" name="TextBox 5"/>
          <p:cNvSpPr txBox="1"/>
          <p:nvPr/>
        </p:nvSpPr>
        <p:spPr>
          <a:xfrm>
            <a:off x="5486400" y="6167735"/>
            <a:ext cx="2722220" cy="461665"/>
          </a:xfrm>
          <a:prstGeom prst="rect">
            <a:avLst/>
          </a:prstGeom>
          <a:noFill/>
        </p:spPr>
        <p:txBody>
          <a:bodyPr wrap="none" rtlCol="0">
            <a:spAutoFit/>
          </a:bodyPr>
          <a:lstStyle/>
          <a:p>
            <a:r>
              <a:rPr lang="en-US" sz="2400" b="1" dirty="0" smtClean="0"/>
              <a:t>Click to continue</a:t>
            </a:r>
            <a:endParaRPr lang="en-US" sz="2400" b="1" dirty="0"/>
          </a:p>
        </p:txBody>
      </p:sp>
      <p:sp>
        <p:nvSpPr>
          <p:cNvPr id="7" name="Right Arrow 6"/>
          <p:cNvSpPr/>
          <p:nvPr/>
        </p:nvSpPr>
        <p:spPr>
          <a:xfrm>
            <a:off x="8382000" y="6167735"/>
            <a:ext cx="533400" cy="4616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24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29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Content Placeholder 4" descr="shutterstock_7165945.jpg"/>
          <p:cNvPicPr>
            <a:picLocks noGrp="1" noChangeAspect="1"/>
          </p:cNvPicPr>
          <p:nvPr>
            <p:ph sz="half" idx="2"/>
          </p:nvPr>
        </p:nvPicPr>
        <p:blipFill>
          <a:blip r:embed="rId5" cstate="print"/>
          <a:stretch>
            <a:fillRect/>
          </a:stretch>
        </p:blipFill>
        <p:spPr>
          <a:xfrm>
            <a:off x="4191000" y="2614259"/>
            <a:ext cx="3738562" cy="2491141"/>
          </a:xfrm>
        </p:spPr>
      </p:pic>
      <p:sp>
        <p:nvSpPr>
          <p:cNvPr id="3" name="Content Placeholder 2"/>
          <p:cNvSpPr>
            <a:spLocks noGrp="1"/>
          </p:cNvSpPr>
          <p:nvPr>
            <p:ph sz="half" idx="1"/>
          </p:nvPr>
        </p:nvSpPr>
        <p:spPr>
          <a:xfrm>
            <a:off x="918222" y="2201862"/>
            <a:ext cx="3737610" cy="4351338"/>
          </a:xfrm>
        </p:spPr>
        <p:txBody>
          <a:bodyPr>
            <a:normAutofit/>
          </a:bodyPr>
          <a:lstStyle/>
          <a:p>
            <a:pPr>
              <a:buNone/>
            </a:pPr>
            <a:endParaRPr lang="en-US" sz="2000" dirty="0" smtClean="0">
              <a:solidFill>
                <a:schemeClr val="tx1">
                  <a:lumMod val="75000"/>
                  <a:lumOff val="25000"/>
                </a:schemeClr>
              </a:solidFill>
            </a:endParaRPr>
          </a:p>
          <a:p>
            <a:pPr lvl="1"/>
            <a:r>
              <a:rPr lang="en-US" sz="2000" dirty="0" smtClean="0">
                <a:solidFill>
                  <a:schemeClr val="tx1">
                    <a:lumMod val="75000"/>
                    <a:lumOff val="25000"/>
                  </a:schemeClr>
                </a:solidFill>
              </a:rPr>
              <a:t>Useful</a:t>
            </a:r>
          </a:p>
          <a:p>
            <a:pPr lvl="1"/>
            <a:r>
              <a:rPr lang="en-US" sz="2000" dirty="0" smtClean="0">
                <a:solidFill>
                  <a:schemeClr val="tx1">
                    <a:lumMod val="75000"/>
                    <a:lumOff val="25000"/>
                  </a:schemeClr>
                </a:solidFill>
              </a:rPr>
              <a:t>Acceptable</a:t>
            </a:r>
          </a:p>
          <a:p>
            <a:pPr lvl="1"/>
            <a:r>
              <a:rPr lang="en-US" sz="2000" dirty="0" smtClean="0">
                <a:solidFill>
                  <a:schemeClr val="tx1">
                    <a:lumMod val="75000"/>
                    <a:lumOff val="25000"/>
                  </a:schemeClr>
                </a:solidFill>
              </a:rPr>
              <a:t>Authentic</a:t>
            </a:r>
          </a:p>
          <a:p>
            <a:pPr lvl="1"/>
            <a:r>
              <a:rPr lang="en-US" sz="2000" dirty="0" smtClean="0">
                <a:solidFill>
                  <a:schemeClr val="tx1">
                    <a:lumMod val="75000"/>
                    <a:lumOff val="25000"/>
                  </a:schemeClr>
                </a:solidFill>
              </a:rPr>
              <a:t>Collaborative</a:t>
            </a:r>
          </a:p>
          <a:p>
            <a:pPr lvl="1"/>
            <a:r>
              <a:rPr lang="en-US" sz="2000" dirty="0" smtClean="0">
                <a:solidFill>
                  <a:schemeClr val="tx1">
                    <a:lumMod val="75000"/>
                    <a:lumOff val="25000"/>
                  </a:schemeClr>
                </a:solidFill>
              </a:rPr>
              <a:t>Equitable</a:t>
            </a:r>
          </a:p>
          <a:p>
            <a:pPr lvl="1"/>
            <a:r>
              <a:rPr lang="en-US" sz="2000" dirty="0" smtClean="0">
                <a:solidFill>
                  <a:schemeClr val="tx1">
                    <a:lumMod val="75000"/>
                    <a:lumOff val="25000"/>
                  </a:schemeClr>
                </a:solidFill>
              </a:rPr>
              <a:t>Convergent</a:t>
            </a:r>
          </a:p>
          <a:p>
            <a:pPr lvl="1"/>
            <a:r>
              <a:rPr lang="en-US" sz="2000" dirty="0" smtClean="0">
                <a:solidFill>
                  <a:schemeClr val="tx1">
                    <a:lumMod val="75000"/>
                    <a:lumOff val="25000"/>
                  </a:schemeClr>
                </a:solidFill>
              </a:rPr>
              <a:t>Sensitive</a:t>
            </a:r>
          </a:p>
          <a:p>
            <a:pPr lvl="1"/>
            <a:r>
              <a:rPr lang="en-US" sz="2000" dirty="0" smtClean="0">
                <a:solidFill>
                  <a:schemeClr val="tx1">
                    <a:lumMod val="75000"/>
                    <a:lumOff val="25000"/>
                  </a:schemeClr>
                </a:solidFill>
              </a:rPr>
              <a:t>Congruent</a:t>
            </a:r>
          </a:p>
          <a:p>
            <a:pPr marL="225425" lvl="1" indent="-225425">
              <a:buNone/>
            </a:pPr>
            <a:r>
              <a:rPr lang="en-US" sz="2000" dirty="0" smtClean="0">
                <a:solidFill>
                  <a:schemeClr val="tx1">
                    <a:lumMod val="75000"/>
                    <a:lumOff val="25000"/>
                  </a:schemeClr>
                </a:solidFill>
              </a:rPr>
              <a:t>			</a:t>
            </a:r>
          </a:p>
          <a:p>
            <a:pPr marL="225425" lvl="1" indent="-225425">
              <a:buNone/>
            </a:pPr>
            <a:r>
              <a:rPr lang="en-US" sz="1800" dirty="0" err="1" smtClean="0">
                <a:solidFill>
                  <a:schemeClr val="tx1">
                    <a:lumMod val="75000"/>
                    <a:lumOff val="25000"/>
                  </a:schemeClr>
                </a:solidFill>
              </a:rPr>
              <a:t>Neisworth</a:t>
            </a:r>
            <a:r>
              <a:rPr lang="en-US" sz="1800" dirty="0" smtClean="0">
                <a:solidFill>
                  <a:schemeClr val="tx1">
                    <a:lumMod val="75000"/>
                    <a:lumOff val="25000"/>
                  </a:schemeClr>
                </a:solidFill>
              </a:rPr>
              <a:t> and Bagnato (2005)</a:t>
            </a:r>
            <a:endParaRPr lang="en-US" sz="1800" dirty="0">
              <a:solidFill>
                <a:schemeClr val="tx1">
                  <a:lumMod val="75000"/>
                  <a:lumOff val="25000"/>
                </a:schemeClr>
              </a:solidFill>
            </a:endParaRPr>
          </a:p>
        </p:txBody>
      </p:sp>
      <p:sp>
        <p:nvSpPr>
          <p:cNvPr id="2" name="Title 1"/>
          <p:cNvSpPr>
            <a:spLocks noGrp="1"/>
          </p:cNvSpPr>
          <p:nvPr>
            <p:ph type="title"/>
          </p:nvPr>
        </p:nvSpPr>
        <p:spPr>
          <a:xfrm>
            <a:off x="914400" y="1219200"/>
            <a:ext cx="7391400" cy="1325563"/>
          </a:xfrm>
        </p:spPr>
        <p:txBody>
          <a:bodyPr>
            <a:normAutofit/>
          </a:bodyPr>
          <a:lstStyle/>
          <a:p>
            <a:r>
              <a:rPr lang="en-US" sz="3200" b="1" dirty="0" smtClean="0">
                <a:ln w="3175">
                  <a:noFill/>
                </a:ln>
              </a:rPr>
              <a:t>“Critical” Qualities of Assessment</a:t>
            </a:r>
            <a:endParaRPr lang="en-US" sz="3200" b="1" dirty="0">
              <a:ln w="3175">
                <a:noFill/>
              </a:ln>
            </a:endParaRPr>
          </a:p>
        </p:txBody>
      </p:sp>
      <p:pic>
        <p:nvPicPr>
          <p:cNvPr id="4" name="AssessmentSlide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28600" y="5943600"/>
            <a:ext cx="609600" cy="609600"/>
          </a:xfrm>
          <a:prstGeom prst="rect">
            <a:avLst/>
          </a:prstGeom>
        </p:spPr>
      </p:pic>
    </p:spTree>
    <p:extLst>
      <p:ext uri="{BB962C8B-B14F-4D97-AF65-F5344CB8AC3E}">
        <p14:creationId xmlns:p14="http://schemas.microsoft.com/office/powerpoint/2010/main" val="2497334130"/>
      </p:ext>
    </p:extLst>
  </p:cSld>
  <p:clrMapOvr>
    <a:masterClrMapping/>
  </p:clrMapOvr>
  <mc:AlternateContent xmlns:mc="http://schemas.openxmlformats.org/markup-compatibility/2006" xmlns:p14="http://schemas.microsoft.com/office/powerpoint/2010/main">
    <mc:Choice Requires="p14">
      <p:transition spd="slow" p14:dur="2000" advClick="0" advTm="251000"/>
    </mc:Choice>
    <mc:Fallback xmlns="">
      <p:transition spd="slow" advClick="0" advTm="2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50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657600"/>
            <a:ext cx="7086600" cy="2895600"/>
          </a:xfrm>
        </p:spPr>
        <p:txBody>
          <a:bodyPr>
            <a:normAutofit/>
          </a:bodyPr>
          <a:lstStyle/>
          <a:p>
            <a:pPr marL="457200" lvl="1" indent="0">
              <a:buNone/>
            </a:pPr>
            <a:r>
              <a:rPr lang="en-US" sz="2000" dirty="0" smtClean="0">
                <a:solidFill>
                  <a:schemeClr val="tx1">
                    <a:lumMod val="75000"/>
                    <a:lumOff val="25000"/>
                  </a:schemeClr>
                </a:solidFill>
              </a:rPr>
              <a:t>Culturally appropriate assessment methods should</a:t>
            </a:r>
          </a:p>
          <a:p>
            <a:pPr lvl="2"/>
            <a:r>
              <a:rPr lang="en-US" dirty="0" smtClean="0">
                <a:solidFill>
                  <a:schemeClr val="tx1">
                    <a:lumMod val="75000"/>
                    <a:lumOff val="25000"/>
                  </a:schemeClr>
                </a:solidFill>
              </a:rPr>
              <a:t>allow for professionals and families to collaborate</a:t>
            </a:r>
          </a:p>
          <a:p>
            <a:pPr lvl="2"/>
            <a:r>
              <a:rPr lang="en-US" dirty="0" smtClean="0">
                <a:solidFill>
                  <a:schemeClr val="tx1">
                    <a:lumMod val="75000"/>
                    <a:lumOff val="25000"/>
                  </a:schemeClr>
                </a:solidFill>
              </a:rPr>
              <a:t>be developmentally appropriate</a:t>
            </a:r>
          </a:p>
          <a:p>
            <a:pPr lvl="2"/>
            <a:r>
              <a:rPr lang="en-US" dirty="0" smtClean="0">
                <a:solidFill>
                  <a:schemeClr val="tx1">
                    <a:lumMod val="75000"/>
                    <a:lumOff val="25000"/>
                  </a:schemeClr>
                </a:solidFill>
              </a:rPr>
              <a:t>provide useful information for goal development and intervention, and</a:t>
            </a:r>
          </a:p>
          <a:p>
            <a:pPr lvl="2"/>
            <a:r>
              <a:rPr lang="en-US" dirty="0" smtClean="0">
                <a:solidFill>
                  <a:schemeClr val="tx1">
                    <a:lumMod val="75000"/>
                    <a:lumOff val="25000"/>
                  </a:schemeClr>
                </a:solidFill>
              </a:rPr>
              <a:t>meet legal requirements</a:t>
            </a:r>
            <a:endParaRPr lang="en-US" dirty="0">
              <a:solidFill>
                <a:schemeClr val="tx1">
                  <a:lumMod val="75000"/>
                  <a:lumOff val="25000"/>
                </a:schemeClr>
              </a:solidFill>
            </a:endParaRP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a:t>
            </a:r>
            <a:r>
              <a:rPr lang="en-US" dirty="0" smtClean="0">
                <a:ln w="0">
                  <a:solidFill>
                    <a:schemeClr val="accent6">
                      <a:lumMod val="75000"/>
                    </a:schemeClr>
                  </a:solidFill>
                </a:ln>
              </a:rPr>
              <a:t> #1</a:t>
            </a:r>
            <a:endParaRPr lang="en-US" dirty="0">
              <a:ln w="0">
                <a:solidFill>
                  <a:schemeClr val="accent6">
                    <a:lumMod val="75000"/>
                  </a:schemeClr>
                </a:solidFill>
              </a:ln>
            </a:endParaRPr>
          </a:p>
        </p:txBody>
      </p:sp>
      <p:sp>
        <p:nvSpPr>
          <p:cNvPr id="4" name="Flowchart: Process 3"/>
          <p:cNvSpPr/>
          <p:nvPr/>
        </p:nvSpPr>
        <p:spPr>
          <a:xfrm>
            <a:off x="914400" y="2209800"/>
            <a:ext cx="7391400" cy="762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Choose the “right” tools and methods of assessment.</a:t>
            </a:r>
          </a:p>
        </p:txBody>
      </p:sp>
      <p:pic>
        <p:nvPicPr>
          <p:cNvPr id="5" name="AssessmentSlide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791200"/>
            <a:ext cx="609600" cy="609600"/>
          </a:xfrm>
          <a:prstGeom prst="rect">
            <a:avLst/>
          </a:prstGeom>
        </p:spPr>
      </p:pic>
    </p:spTree>
    <p:extLst>
      <p:ext uri="{BB962C8B-B14F-4D97-AF65-F5344CB8AC3E}">
        <p14:creationId xmlns:p14="http://schemas.microsoft.com/office/powerpoint/2010/main" val="2879431979"/>
      </p:ext>
    </p:extLst>
  </p:cSld>
  <p:clrMapOvr>
    <a:masterClrMapping/>
  </p:clrMapOvr>
  <mc:AlternateContent xmlns:mc="http://schemas.openxmlformats.org/markup-compatibility/2006" xmlns:p14="http://schemas.microsoft.com/office/powerpoint/2010/main">
    <mc:Choice Requires="p14">
      <p:transition spd="slow" p14:dur="2000" advClick="0" advTm="103000"/>
    </mc:Choice>
    <mc:Fallback xmlns="">
      <p:transition spd="slow" advClick="0" advTm="10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01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2057400"/>
            <a:ext cx="7391400" cy="48006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066800" y="3124200"/>
            <a:ext cx="7086600" cy="3733800"/>
          </a:xfrm>
        </p:spPr>
        <p:txBody>
          <a:bodyPr>
            <a:noAutofit/>
          </a:bodyPr>
          <a:lstStyle/>
          <a:p>
            <a:r>
              <a:rPr lang="en-US" sz="2000" dirty="0" smtClean="0">
                <a:solidFill>
                  <a:schemeClr val="tx1">
                    <a:lumMod val="75000"/>
                    <a:lumOff val="25000"/>
                  </a:schemeClr>
                </a:solidFill>
              </a:rPr>
              <a:t>Given that, </a:t>
            </a:r>
          </a:p>
          <a:p>
            <a:pPr marL="777240" lvl="1" indent="-457200">
              <a:buFont typeface="+mj-lt"/>
              <a:buAutoNum type="alphaLcPeriod"/>
            </a:pPr>
            <a:r>
              <a:rPr lang="en-US" sz="1800" dirty="0" smtClean="0">
                <a:solidFill>
                  <a:schemeClr val="tx1">
                    <a:lumMod val="75000"/>
                    <a:lumOff val="25000"/>
                  </a:schemeClr>
                </a:solidFill>
              </a:rPr>
              <a:t>Assessment tools are an expensive investment</a:t>
            </a:r>
          </a:p>
          <a:p>
            <a:pPr marL="777240" lvl="1" indent="-457200">
              <a:buFont typeface="+mj-lt"/>
              <a:buAutoNum type="alphaLcPeriod"/>
            </a:pPr>
            <a:r>
              <a:rPr lang="en-US" sz="1800" dirty="0" smtClean="0">
                <a:solidFill>
                  <a:schemeClr val="tx1">
                    <a:lumMod val="75000"/>
                    <a:lumOff val="25000"/>
                  </a:schemeClr>
                </a:solidFill>
              </a:rPr>
              <a:t>Most EI/ ECSE practitioners report that choosing culturally appropriate assessment tools is a challenge </a:t>
            </a:r>
          </a:p>
          <a:p>
            <a:r>
              <a:rPr lang="en-US" sz="2000" dirty="0" smtClean="0">
                <a:solidFill>
                  <a:schemeClr val="tx1">
                    <a:lumMod val="75000"/>
                    <a:lumOff val="25000"/>
                  </a:schemeClr>
                </a:solidFill>
              </a:rPr>
              <a:t>It is imperative that EI/ECSE professionals utilize a team-based approach in selection and use of assessment methods in their programs that </a:t>
            </a:r>
          </a:p>
          <a:p>
            <a:pPr lvl="1"/>
            <a:r>
              <a:rPr lang="en-US" sz="1800" dirty="0" smtClean="0">
                <a:solidFill>
                  <a:schemeClr val="tx1">
                    <a:lumMod val="75000"/>
                    <a:lumOff val="25000"/>
                  </a:schemeClr>
                </a:solidFill>
              </a:rPr>
              <a:t>best meet the assessment purpose, and </a:t>
            </a:r>
          </a:p>
          <a:p>
            <a:pPr lvl="1"/>
            <a:r>
              <a:rPr lang="en-US" sz="1800" dirty="0" smtClean="0">
                <a:solidFill>
                  <a:schemeClr val="tx1">
                    <a:lumMod val="75000"/>
                    <a:lumOff val="25000"/>
                  </a:schemeClr>
                </a:solidFill>
              </a:rPr>
              <a:t>match their needs and those of children and families they typically assess.</a:t>
            </a:r>
          </a:p>
          <a:p>
            <a:pPr lvl="2"/>
            <a:endParaRPr lang="en-US" dirty="0">
              <a:solidFill>
                <a:schemeClr val="tx1">
                  <a:lumMod val="75000"/>
                  <a:lumOff val="25000"/>
                </a:schemeClr>
              </a:solidFill>
            </a:endParaRPr>
          </a:p>
        </p:txBody>
      </p:sp>
      <p:sp>
        <p:nvSpPr>
          <p:cNvPr id="2" name="Title 1"/>
          <p:cNvSpPr>
            <a:spLocks noGrp="1"/>
          </p:cNvSpPr>
          <p:nvPr>
            <p:ph type="title"/>
          </p:nvPr>
        </p:nvSpPr>
        <p:spPr>
          <a:xfrm>
            <a:off x="914400" y="1112837"/>
            <a:ext cx="7600950" cy="1325563"/>
          </a:xfrm>
        </p:spPr>
        <p:txBody>
          <a:bodyPr>
            <a:normAutofit/>
          </a:bodyPr>
          <a:lstStyle/>
          <a:p>
            <a:r>
              <a:rPr lang="en-US" dirty="0" smtClean="0">
                <a:ln w="0">
                  <a:noFill/>
                </a:ln>
              </a:rPr>
              <a:t>Recommendation #1 (cont.)</a:t>
            </a:r>
            <a:endParaRPr lang="en-US" dirty="0">
              <a:ln w="0">
                <a:noFill/>
              </a:ln>
            </a:endParaRPr>
          </a:p>
        </p:txBody>
      </p:sp>
      <p:sp>
        <p:nvSpPr>
          <p:cNvPr id="4" name="Flowchart: Process 3"/>
          <p:cNvSpPr/>
          <p:nvPr/>
        </p:nvSpPr>
        <p:spPr>
          <a:xfrm>
            <a:off x="914400" y="2209800"/>
            <a:ext cx="7391400" cy="762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Choose the “right” tools and methods of assessment.</a:t>
            </a:r>
          </a:p>
        </p:txBody>
      </p:sp>
      <p:pic>
        <p:nvPicPr>
          <p:cNvPr id="5" name="AssessmentSlide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6096000"/>
            <a:ext cx="609600" cy="609600"/>
          </a:xfrm>
          <a:prstGeom prst="rect">
            <a:avLst/>
          </a:prstGeom>
        </p:spPr>
      </p:pic>
    </p:spTree>
    <p:extLst>
      <p:ext uri="{BB962C8B-B14F-4D97-AF65-F5344CB8AC3E}">
        <p14:creationId xmlns:p14="http://schemas.microsoft.com/office/powerpoint/2010/main" val="838316514"/>
      </p:ext>
    </p:extLst>
  </p:cSld>
  <p:clrMapOvr>
    <a:masterClrMapping/>
  </p:clrMapOvr>
  <mc:AlternateContent xmlns:mc="http://schemas.openxmlformats.org/markup-compatibility/2006" xmlns:p14="http://schemas.microsoft.com/office/powerpoint/2010/main">
    <mc:Choice Requires="p14">
      <p:transition spd="slow" p14:dur="2000" advClick="0" advTm="92000"/>
    </mc:Choice>
    <mc:Fallback xmlns="">
      <p:transition spd="slow" advClick="0" advTm="9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904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1803" y="3276600"/>
            <a:ext cx="6229597" cy="2874818"/>
          </a:xfrm>
        </p:spPr>
        <p:txBody>
          <a:bodyPr>
            <a:normAutofit/>
          </a:bodyPr>
          <a:lstStyle/>
          <a:p>
            <a:r>
              <a:rPr lang="en-US" sz="2000" dirty="0" smtClean="0">
                <a:solidFill>
                  <a:schemeClr val="tx1">
                    <a:lumMod val="75000"/>
                    <a:lumOff val="25000"/>
                  </a:schemeClr>
                </a:solidFill>
              </a:rPr>
              <a:t>Assessment of young children and their families must involve identifying environmental, maturational, and social factors that may impact the child’s development and learning</a:t>
            </a:r>
          </a:p>
          <a:p>
            <a:r>
              <a:rPr lang="en-US" sz="2000" dirty="0" smtClean="0">
                <a:solidFill>
                  <a:schemeClr val="tx1">
                    <a:lumMod val="75000"/>
                    <a:lumOff val="25000"/>
                  </a:schemeClr>
                </a:solidFill>
              </a:rPr>
              <a:t>Need for evaluation of the child using an ecological perspective </a:t>
            </a:r>
            <a:endParaRPr lang="en-US" sz="2000" dirty="0">
              <a:solidFill>
                <a:schemeClr val="tx1">
                  <a:lumMod val="75000"/>
                  <a:lumOff val="25000"/>
                </a:schemeClr>
              </a:solidFill>
            </a:endParaRP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#2</a:t>
            </a:r>
            <a:endParaRPr lang="en-US" dirty="0">
              <a:ln w="0">
                <a:noFill/>
              </a:ln>
            </a:endParaRPr>
          </a:p>
        </p:txBody>
      </p:sp>
      <p:sp>
        <p:nvSpPr>
          <p:cNvPr id="4" name="Flowchart: Process 3"/>
          <p:cNvSpPr/>
          <p:nvPr/>
        </p:nvSpPr>
        <p:spPr>
          <a:xfrm>
            <a:off x="914400" y="2209800"/>
            <a:ext cx="7391400" cy="762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Use authentic assessment methods</a:t>
            </a:r>
            <a:endParaRPr lang="en-US" sz="2200" dirty="0"/>
          </a:p>
        </p:txBody>
      </p:sp>
      <p:pic>
        <p:nvPicPr>
          <p:cNvPr id="5" name="AssessmentSlide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911932"/>
            <a:ext cx="609600" cy="609600"/>
          </a:xfrm>
          <a:prstGeom prst="rect">
            <a:avLst/>
          </a:prstGeom>
        </p:spPr>
      </p:pic>
    </p:spTree>
    <p:extLst>
      <p:ext uri="{BB962C8B-B14F-4D97-AF65-F5344CB8AC3E}">
        <p14:creationId xmlns:p14="http://schemas.microsoft.com/office/powerpoint/2010/main" val="2034577603"/>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86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66800" y="3276600"/>
            <a:ext cx="7010400" cy="2804160"/>
          </a:xfrm>
        </p:spPr>
        <p:txBody>
          <a:bodyPr>
            <a:noAutofit/>
          </a:bodyPr>
          <a:lstStyle/>
          <a:p>
            <a:pPr>
              <a:buNone/>
            </a:pPr>
            <a:r>
              <a:rPr lang="en-US" sz="2000" dirty="0" smtClean="0">
                <a:solidFill>
                  <a:schemeClr val="tx1">
                    <a:lumMod val="75000"/>
                    <a:lumOff val="25000"/>
                  </a:schemeClr>
                </a:solidFill>
              </a:rPr>
              <a:t>Using an ecological perspective in assessment:</a:t>
            </a:r>
          </a:p>
          <a:p>
            <a:r>
              <a:rPr lang="en-US" sz="2000" dirty="0" smtClean="0">
                <a:solidFill>
                  <a:schemeClr val="tx1">
                    <a:lumMod val="75000"/>
                    <a:lumOff val="25000"/>
                  </a:schemeClr>
                </a:solidFill>
              </a:rPr>
              <a:t>Use play based assessment tools/methods that </a:t>
            </a:r>
          </a:p>
          <a:p>
            <a:pPr lvl="1">
              <a:buFont typeface="Wingdings" panose="05000000000000000000" pitchFamily="2" charset="2"/>
              <a:buChar char="§"/>
            </a:pPr>
            <a:r>
              <a:rPr lang="en-US" sz="2000" dirty="0" smtClean="0">
                <a:solidFill>
                  <a:schemeClr val="tx1">
                    <a:lumMod val="75000"/>
                    <a:lumOff val="25000"/>
                  </a:schemeClr>
                </a:solidFill>
              </a:rPr>
              <a:t>are developmentally based</a:t>
            </a:r>
          </a:p>
          <a:p>
            <a:pPr lvl="1">
              <a:buFont typeface="Wingdings" panose="05000000000000000000" pitchFamily="2" charset="2"/>
              <a:buChar char="§"/>
            </a:pPr>
            <a:r>
              <a:rPr lang="en-US" sz="2000" dirty="0" smtClean="0">
                <a:solidFill>
                  <a:schemeClr val="tx1">
                    <a:lumMod val="75000"/>
                    <a:lumOff val="25000"/>
                  </a:schemeClr>
                </a:solidFill>
              </a:rPr>
              <a:t>take into account child’s prior experiences</a:t>
            </a:r>
          </a:p>
          <a:p>
            <a:pPr lvl="1">
              <a:buFont typeface="Wingdings" panose="05000000000000000000" pitchFamily="2" charset="2"/>
              <a:buChar char="§"/>
            </a:pPr>
            <a:r>
              <a:rPr lang="en-US" sz="2000" dirty="0" smtClean="0">
                <a:solidFill>
                  <a:schemeClr val="tx1">
                    <a:lumMod val="75000"/>
                    <a:lumOff val="25000"/>
                  </a:schemeClr>
                </a:solidFill>
              </a:rPr>
              <a:t>allow for observations in natural environments</a:t>
            </a:r>
          </a:p>
          <a:p>
            <a:pPr lvl="1">
              <a:buFont typeface="Wingdings" panose="05000000000000000000" pitchFamily="2" charset="2"/>
              <a:buChar char="§"/>
            </a:pPr>
            <a:r>
              <a:rPr lang="en-US" sz="2000" dirty="0" smtClean="0">
                <a:solidFill>
                  <a:schemeClr val="tx1">
                    <a:lumMod val="75000"/>
                    <a:lumOff val="25000"/>
                  </a:schemeClr>
                </a:solidFill>
              </a:rPr>
              <a:t>help in making recommendations and planning next steps with the family </a:t>
            </a:r>
          </a:p>
          <a:p>
            <a:pPr lvl="1"/>
            <a:endParaRPr lang="en-US" sz="2000" dirty="0" smtClean="0">
              <a:solidFill>
                <a:schemeClr val="tx1">
                  <a:lumMod val="75000"/>
                  <a:lumOff val="25000"/>
                </a:schemeClr>
              </a:solidFill>
            </a:endParaRPr>
          </a:p>
          <a:p>
            <a:endParaRPr lang="en-US" sz="2000" dirty="0">
              <a:solidFill>
                <a:schemeClr val="tx1">
                  <a:lumMod val="75000"/>
                  <a:lumOff val="25000"/>
                </a:schemeClr>
              </a:solidFill>
            </a:endParaRP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#2</a:t>
            </a:r>
            <a:endParaRPr lang="en-US" dirty="0">
              <a:ln w="0">
                <a:noFill/>
              </a:ln>
            </a:endParaRPr>
          </a:p>
        </p:txBody>
      </p:sp>
      <p:sp>
        <p:nvSpPr>
          <p:cNvPr id="4" name="Flowchart: Process 3"/>
          <p:cNvSpPr/>
          <p:nvPr/>
        </p:nvSpPr>
        <p:spPr>
          <a:xfrm>
            <a:off x="914400" y="2209800"/>
            <a:ext cx="7391400" cy="7620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Use authentic assessment methods</a:t>
            </a:r>
            <a:endParaRPr lang="en-US" sz="2200" dirty="0"/>
          </a:p>
        </p:txBody>
      </p:sp>
      <p:pic>
        <p:nvPicPr>
          <p:cNvPr id="5" name="AssessmentSlide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11727" y="5791200"/>
            <a:ext cx="609600" cy="609600"/>
          </a:xfrm>
          <a:prstGeom prst="rect">
            <a:avLst/>
          </a:prstGeom>
        </p:spPr>
      </p:pic>
    </p:spTree>
    <p:extLst>
      <p:ext uri="{BB962C8B-B14F-4D97-AF65-F5344CB8AC3E}">
        <p14:creationId xmlns:p14="http://schemas.microsoft.com/office/powerpoint/2010/main" val="1530913259"/>
      </p:ext>
    </p:extLst>
  </p:cSld>
  <p:clrMapOvr>
    <a:masterClrMapping/>
  </p:clrMapOvr>
  <mc:AlternateContent xmlns:mc="http://schemas.openxmlformats.org/markup-compatibility/2006" xmlns:p14="http://schemas.microsoft.com/office/powerpoint/2010/main">
    <mc:Choice Requires="p14">
      <p:transition spd="slow" p14:dur="2000" advClick="0" advTm="69000"/>
    </mc:Choice>
    <mc:Fallback xmlns="">
      <p:transition spd="slow" advClick="0" advTm="6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7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3505200" cy="5819899"/>
          </a:xfrm>
          <a:prstGeom prst="rect">
            <a:avLst/>
          </a:prstGeom>
          <a:solidFill>
            <a:schemeClr val="bg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Content Placeholder 2"/>
          <p:cNvSpPr>
            <a:spLocks noGrp="1"/>
          </p:cNvSpPr>
          <p:nvPr>
            <p:ph type="subTitle" idx="1"/>
          </p:nvPr>
        </p:nvSpPr>
        <p:spPr>
          <a:xfrm>
            <a:off x="152400" y="1447799"/>
            <a:ext cx="3200400" cy="4372099"/>
          </a:xfrm>
        </p:spPr>
        <p:txBody>
          <a:bodyPr>
            <a:normAutofit/>
          </a:bodyPr>
          <a:lstStyle/>
          <a:p>
            <a:pPr marL="0" indent="0" algn="l">
              <a:buNone/>
            </a:pPr>
            <a:r>
              <a:rPr lang="en-US" sz="2000" dirty="0" smtClean="0">
                <a:solidFill>
                  <a:schemeClr val="tx1"/>
                </a:solidFill>
              </a:rPr>
              <a:t>Look at these brief play-based assessment clips. Ask yourself:</a:t>
            </a:r>
          </a:p>
          <a:p>
            <a:pPr marL="0" indent="0" algn="l">
              <a:buNone/>
            </a:pPr>
            <a:endParaRPr lang="en-US" sz="2000" dirty="0" smtClean="0">
              <a:solidFill>
                <a:schemeClr val="tx1"/>
              </a:solidFill>
            </a:endParaRPr>
          </a:p>
          <a:p>
            <a:pPr marL="171450" lvl="2" indent="-171450" algn="l">
              <a:spcBef>
                <a:spcPts val="600"/>
              </a:spcBef>
              <a:spcAft>
                <a:spcPts val="600"/>
              </a:spcAft>
              <a:buFont typeface="+mj-lt"/>
              <a:buAutoNum type="arabicPeriod"/>
            </a:pPr>
            <a:r>
              <a:rPr lang="en-US" sz="2000" dirty="0" smtClean="0">
                <a:solidFill>
                  <a:schemeClr val="tx1"/>
                </a:solidFill>
              </a:rPr>
              <a:t>Are the child and family engaged?</a:t>
            </a:r>
          </a:p>
          <a:p>
            <a:pPr marL="171450" lvl="2" indent="-171450" algn="l">
              <a:spcBef>
                <a:spcPts val="600"/>
              </a:spcBef>
              <a:spcAft>
                <a:spcPts val="600"/>
              </a:spcAft>
              <a:buFont typeface="+mj-lt"/>
              <a:buAutoNum type="arabicPeriod"/>
            </a:pPr>
            <a:r>
              <a:rPr lang="en-US" sz="2000" dirty="0" smtClean="0">
                <a:solidFill>
                  <a:schemeClr val="tx1"/>
                </a:solidFill>
              </a:rPr>
              <a:t>Can developmental assessment information be gathered?</a:t>
            </a:r>
          </a:p>
          <a:p>
            <a:pPr marL="171450" lvl="2" indent="-171450" algn="l">
              <a:spcBef>
                <a:spcPts val="600"/>
              </a:spcBef>
              <a:spcAft>
                <a:spcPts val="600"/>
              </a:spcAft>
              <a:buFont typeface="+mj-lt"/>
              <a:buAutoNum type="arabicPeriod"/>
            </a:pPr>
            <a:r>
              <a:rPr lang="en-US" sz="2000" dirty="0" smtClean="0">
                <a:solidFill>
                  <a:schemeClr val="tx1"/>
                </a:solidFill>
              </a:rPr>
              <a:t>Does this look natural?</a:t>
            </a:r>
          </a:p>
          <a:p>
            <a:pPr lvl="2" indent="-342900"/>
            <a:endParaRPr lang="en-US" sz="2000" dirty="0">
              <a:solidFill>
                <a:schemeClr val="tx1">
                  <a:lumMod val="75000"/>
                  <a:lumOff val="25000"/>
                </a:schemeClr>
              </a:solidFill>
            </a:endParaRPr>
          </a:p>
          <a:p>
            <a:pPr lvl="2" indent="-342900"/>
            <a:endParaRPr lang="en-US" sz="2000" dirty="0" smtClean="0">
              <a:solidFill>
                <a:schemeClr val="tx1">
                  <a:lumMod val="75000"/>
                  <a:lumOff val="25000"/>
                </a:schemeClr>
              </a:solidFill>
            </a:endParaRPr>
          </a:p>
          <a:p>
            <a:pPr marL="0" indent="0">
              <a:buNone/>
            </a:pPr>
            <a:endParaRPr lang="en-US" dirty="0" smtClean="0">
              <a:solidFill>
                <a:schemeClr val="tx1">
                  <a:lumMod val="75000"/>
                  <a:lumOff val="25000"/>
                </a:schemeClr>
              </a:solidFill>
            </a:endParaRPr>
          </a:p>
        </p:txBody>
      </p:sp>
      <p:sp>
        <p:nvSpPr>
          <p:cNvPr id="2" name="Title 1"/>
          <p:cNvSpPr>
            <a:spLocks noGrp="1"/>
          </p:cNvSpPr>
          <p:nvPr>
            <p:ph type="ctrTitle"/>
          </p:nvPr>
        </p:nvSpPr>
        <p:spPr>
          <a:xfrm>
            <a:off x="3505200" y="381000"/>
            <a:ext cx="5562600" cy="707901"/>
          </a:xfrm>
        </p:spPr>
        <p:txBody>
          <a:bodyPr>
            <a:normAutofit/>
          </a:bodyPr>
          <a:lstStyle/>
          <a:p>
            <a:r>
              <a:rPr lang="en-US" sz="3200" b="1" dirty="0" smtClean="0">
                <a:ln w="0">
                  <a:noFill/>
                </a:ln>
              </a:rPr>
              <a:t>Play-based Assessment</a:t>
            </a:r>
          </a:p>
        </p:txBody>
      </p:sp>
      <p:pic>
        <p:nvPicPr>
          <p:cNvPr id="4" name="AssessmentSlide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52400" y="6248400"/>
            <a:ext cx="609600" cy="609600"/>
          </a:xfrm>
          <a:prstGeom prst="rect">
            <a:avLst/>
          </a:prstGeom>
        </p:spPr>
      </p:pic>
      <p:sp>
        <p:nvSpPr>
          <p:cNvPr id="7" name="TextBox 6"/>
          <p:cNvSpPr txBox="1"/>
          <p:nvPr/>
        </p:nvSpPr>
        <p:spPr>
          <a:xfrm>
            <a:off x="5486400" y="6167735"/>
            <a:ext cx="2722220" cy="461665"/>
          </a:xfrm>
          <a:prstGeom prst="rect">
            <a:avLst/>
          </a:prstGeom>
          <a:noFill/>
        </p:spPr>
        <p:txBody>
          <a:bodyPr wrap="none" rtlCol="0">
            <a:spAutoFit/>
          </a:bodyPr>
          <a:lstStyle/>
          <a:p>
            <a:r>
              <a:rPr lang="en-US" sz="2400" b="1" dirty="0" smtClean="0"/>
              <a:t>Click to continue</a:t>
            </a:r>
            <a:endParaRPr lang="en-US" sz="2400" b="1" dirty="0"/>
          </a:p>
        </p:txBody>
      </p:sp>
      <p:sp>
        <p:nvSpPr>
          <p:cNvPr id="8" name="Right Arrow 7"/>
          <p:cNvSpPr/>
          <p:nvPr/>
        </p:nvSpPr>
        <p:spPr>
          <a:xfrm>
            <a:off x="8382000" y="6167735"/>
            <a:ext cx="533400" cy="4616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p:cNvSpPr txBox="1"/>
          <p:nvPr/>
        </p:nvSpPr>
        <p:spPr>
          <a:xfrm>
            <a:off x="3733800" y="2809850"/>
            <a:ext cx="5181600" cy="2031325"/>
          </a:xfrm>
          <a:prstGeom prst="rect">
            <a:avLst/>
          </a:prstGeom>
          <a:noFill/>
          <a:ln>
            <a:solidFill>
              <a:schemeClr val="accent4">
                <a:lumMod val="50000"/>
              </a:schemeClr>
            </a:solidFill>
          </a:ln>
        </p:spPr>
        <p:txBody>
          <a:bodyPr wrap="square" rtlCol="0" anchor="ctr" anchorCtr="1">
            <a:spAutoFit/>
          </a:bodyPr>
          <a:lstStyle/>
          <a:p>
            <a:r>
              <a:rPr lang="en-US" dirty="0">
                <a:hlinkClick r:id="rId6"/>
              </a:rPr>
              <a:t>http://www2.cde.state.co.us/media/resultsmatter/RMSeries/CaulPlaysWithAPuzzle.asp</a:t>
            </a:r>
            <a:endParaRPr lang="en-US" dirty="0"/>
          </a:p>
          <a:p>
            <a:endParaRPr lang="en-US" dirty="0"/>
          </a:p>
          <a:p>
            <a:endParaRPr lang="en-US" dirty="0"/>
          </a:p>
          <a:p>
            <a:r>
              <a:rPr lang="en-US" dirty="0">
                <a:hlinkClick r:id="rId7"/>
              </a:rPr>
              <a:t>http://www2.cde.state.co.us/media/resultsmatter/RMSeries/HenryAtMealtime.asp</a:t>
            </a:r>
            <a:endParaRPr lang="en-US" dirty="0"/>
          </a:p>
          <a:p>
            <a:endParaRPr lang="en-US" dirty="0"/>
          </a:p>
        </p:txBody>
      </p:sp>
    </p:spTree>
    <p:extLst>
      <p:ext uri="{BB962C8B-B14F-4D97-AF65-F5344CB8AC3E}">
        <p14:creationId xmlns:p14="http://schemas.microsoft.com/office/powerpoint/2010/main" val="6016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1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657600"/>
            <a:ext cx="7086600" cy="2819400"/>
          </a:xfrm>
        </p:spPr>
        <p:txBody>
          <a:bodyPr>
            <a:normAutofit/>
          </a:bodyPr>
          <a:lstStyle/>
          <a:p>
            <a:r>
              <a:rPr lang="en-US" sz="2000" dirty="0" smtClean="0">
                <a:solidFill>
                  <a:schemeClr val="tx1">
                    <a:lumMod val="75000"/>
                    <a:lumOff val="25000"/>
                  </a:schemeClr>
                </a:solidFill>
              </a:rPr>
              <a:t>use </a:t>
            </a:r>
            <a:r>
              <a:rPr lang="en-US" sz="2000" u="sng" dirty="0" smtClean="0">
                <a:solidFill>
                  <a:schemeClr val="tx1">
                    <a:lumMod val="75000"/>
                    <a:lumOff val="25000"/>
                  </a:schemeClr>
                </a:solidFill>
              </a:rPr>
              <a:t>multiple sources </a:t>
            </a:r>
            <a:r>
              <a:rPr lang="en-US" sz="2000" dirty="0" smtClean="0">
                <a:solidFill>
                  <a:schemeClr val="tx1">
                    <a:lumMod val="75000"/>
                    <a:lumOff val="25000"/>
                  </a:schemeClr>
                </a:solidFill>
              </a:rPr>
              <a:t>of information that converge to form a determination of disability and eligibility for services</a:t>
            </a:r>
          </a:p>
          <a:p>
            <a:pPr marL="0" indent="0">
              <a:buNone/>
            </a:pPr>
            <a:r>
              <a:rPr lang="en-US" sz="2000" dirty="0" smtClean="0">
                <a:solidFill>
                  <a:schemeClr val="tx1">
                    <a:lumMod val="75000"/>
                    <a:lumOff val="25000"/>
                  </a:schemeClr>
                </a:solidFill>
              </a:rPr>
              <a:t>Families perspectives are a </a:t>
            </a:r>
            <a:r>
              <a:rPr lang="en-US" sz="2000" u="sng" dirty="0" smtClean="0">
                <a:solidFill>
                  <a:schemeClr val="tx1">
                    <a:lumMod val="75000"/>
                    <a:lumOff val="25000"/>
                  </a:schemeClr>
                </a:solidFill>
              </a:rPr>
              <a:t>critical source</a:t>
            </a:r>
            <a:r>
              <a:rPr lang="en-US" sz="2000" dirty="0" smtClean="0">
                <a:solidFill>
                  <a:schemeClr val="tx1">
                    <a:lumMod val="75000"/>
                    <a:lumOff val="25000"/>
                  </a:schemeClr>
                </a:solidFill>
              </a:rPr>
              <a:t> of information.</a:t>
            </a:r>
          </a:p>
          <a:p>
            <a:pPr lvl="1"/>
            <a:r>
              <a:rPr lang="en-US" sz="2000" i="1" dirty="0" smtClean="0">
                <a:solidFill>
                  <a:schemeClr val="tx1">
                    <a:lumMod val="75000"/>
                    <a:lumOff val="25000"/>
                  </a:schemeClr>
                </a:solidFill>
              </a:rPr>
              <a:t>Ethnographic Interviewing (Westby, </a:t>
            </a:r>
            <a:r>
              <a:rPr lang="en-US" sz="2000" i="1" dirty="0" err="1" smtClean="0">
                <a:solidFill>
                  <a:schemeClr val="tx1">
                    <a:lumMod val="75000"/>
                    <a:lumOff val="25000"/>
                  </a:schemeClr>
                </a:solidFill>
              </a:rPr>
              <a:t>Burda</a:t>
            </a:r>
            <a:r>
              <a:rPr lang="en-US" sz="2000" i="1" dirty="0" smtClean="0">
                <a:solidFill>
                  <a:schemeClr val="tx1">
                    <a:lumMod val="75000"/>
                    <a:lumOff val="25000"/>
                  </a:schemeClr>
                </a:solidFill>
              </a:rPr>
              <a:t>, &amp; Mehta, 2003)</a:t>
            </a:r>
          </a:p>
          <a:p>
            <a:pPr lvl="1"/>
            <a:r>
              <a:rPr lang="en-US" sz="2000" i="1" dirty="0" smtClean="0">
                <a:solidFill>
                  <a:schemeClr val="tx1">
                    <a:lumMod val="75000"/>
                    <a:lumOff val="25000"/>
                  </a:schemeClr>
                </a:solidFill>
              </a:rPr>
              <a:t>Routines-Based Interview RBI (</a:t>
            </a:r>
            <a:r>
              <a:rPr lang="en-US" sz="2000" i="1" dirty="0" err="1" smtClean="0">
                <a:solidFill>
                  <a:schemeClr val="tx1">
                    <a:lumMod val="75000"/>
                    <a:lumOff val="25000"/>
                  </a:schemeClr>
                </a:solidFill>
              </a:rPr>
              <a:t>McWilliam</a:t>
            </a:r>
            <a:r>
              <a:rPr lang="en-US" sz="2000" i="1" dirty="0" smtClean="0">
                <a:solidFill>
                  <a:schemeClr val="tx1">
                    <a:lumMod val="75000"/>
                    <a:lumOff val="25000"/>
                  </a:schemeClr>
                </a:solidFill>
              </a:rPr>
              <a:t>, 2006)</a:t>
            </a:r>
            <a:endParaRPr lang="en-US" sz="2000" dirty="0">
              <a:solidFill>
                <a:schemeClr val="tx1">
                  <a:lumMod val="75000"/>
                  <a:lumOff val="25000"/>
                </a:schemeClr>
              </a:solidFill>
            </a:endParaRP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#3</a:t>
            </a:r>
            <a:endParaRPr lang="en-US" dirty="0">
              <a:ln w="0">
                <a:noFill/>
              </a:ln>
            </a:endParaRPr>
          </a:p>
        </p:txBody>
      </p:sp>
      <p:sp>
        <p:nvSpPr>
          <p:cNvPr id="4" name="Flowchart: Process 3"/>
          <p:cNvSpPr/>
          <p:nvPr/>
        </p:nvSpPr>
        <p:spPr>
          <a:xfrm>
            <a:off x="914400" y="2133600"/>
            <a:ext cx="7391400" cy="914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Develop culturally relevant assessment procedures from a home language and culture framework</a:t>
            </a:r>
            <a:endParaRPr lang="en-US" sz="2200" dirty="0"/>
          </a:p>
        </p:txBody>
      </p:sp>
      <p:pic>
        <p:nvPicPr>
          <p:cNvPr id="5" name="AssessmentSlide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86987" y="572588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95000"/>
    </mc:Choice>
    <mc:Fallback xmlns="">
      <p:transition spd="slow" advClick="0" advTm="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93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3" name="AssessmentSlid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638800"/>
            <a:ext cx="609600" cy="609600"/>
          </a:xfrm>
          <a:prstGeom prst="rect">
            <a:avLst/>
          </a:prstGeom>
        </p:spPr>
      </p:pic>
      <p:sp>
        <p:nvSpPr>
          <p:cNvPr id="6" name="TextBox 5"/>
          <p:cNvSpPr txBox="1"/>
          <p:nvPr/>
        </p:nvSpPr>
        <p:spPr>
          <a:xfrm>
            <a:off x="1600200" y="3606968"/>
            <a:ext cx="5334000" cy="1323439"/>
          </a:xfrm>
          <a:prstGeom prst="rect">
            <a:avLst/>
          </a:prstGeom>
          <a:noFill/>
        </p:spPr>
        <p:txBody>
          <a:bodyPr wrap="square" rtlCol="0">
            <a:spAutoFit/>
          </a:bodyPr>
          <a:lstStyle/>
          <a:p>
            <a:r>
              <a:rPr lang="en-US" sz="2000" dirty="0" smtClean="0"/>
              <a:t>Students will be able to collect meaningful data on child progress and make appropriate programming decisions. </a:t>
            </a:r>
            <a:endParaRPr lang="en-US" sz="2000" dirty="0"/>
          </a:p>
        </p:txBody>
      </p:sp>
      <p:sp>
        <p:nvSpPr>
          <p:cNvPr id="7" name="TextBox 6"/>
          <p:cNvSpPr txBox="1"/>
          <p:nvPr/>
        </p:nvSpPr>
        <p:spPr>
          <a:xfrm>
            <a:off x="1085850" y="2895600"/>
            <a:ext cx="5105400" cy="400110"/>
          </a:xfrm>
          <a:prstGeom prst="rect">
            <a:avLst/>
          </a:prstGeom>
          <a:noFill/>
          <a:ln>
            <a:noFill/>
          </a:ln>
        </p:spPr>
        <p:txBody>
          <a:bodyPr wrap="square" rtlCol="0" anchor="ctr" anchorCtr="1">
            <a:spAutoFit/>
          </a:bodyPr>
          <a:lstStyle/>
          <a:p>
            <a:pPr algn="ctr"/>
            <a:r>
              <a:rPr lang="en-US" sz="2000" b="1" dirty="0" smtClean="0"/>
              <a:t>Instructional Strategies Objective 6.2</a:t>
            </a:r>
            <a:endParaRPr lang="en-US" sz="2000" b="1" dirty="0"/>
          </a:p>
        </p:txBody>
      </p:sp>
      <p:sp>
        <p:nvSpPr>
          <p:cNvPr id="8" name="Title 3"/>
          <p:cNvSpPr txBox="1">
            <a:spLocks/>
          </p:cNvSpPr>
          <p:nvPr/>
        </p:nvSpPr>
        <p:spPr>
          <a:xfrm>
            <a:off x="1295400" y="1524000"/>
            <a:ext cx="45720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0">
                  <a:solidFill>
                    <a:schemeClr val="accent1">
                      <a:lumMod val="75000"/>
                    </a:schemeClr>
                  </a:solidFill>
                </a:ln>
                <a:solidFill>
                  <a:schemeClr val="accent6"/>
                </a:solidFill>
                <a:effectLst>
                  <a:outerShdw blurRad="38100" dist="25400" dir="5400000" algn="ctr" rotWithShape="0">
                    <a:srgbClr val="6E747A">
                      <a:alpha val="43000"/>
                    </a:srgbClr>
                  </a:outerShdw>
                </a:effectLst>
                <a:latin typeface="+mj-lt"/>
                <a:ea typeface="+mj-ea"/>
                <a:cs typeface="+mj-cs"/>
              </a:defRPr>
            </a:lvl1pPr>
          </a:lstStyle>
          <a:p>
            <a:r>
              <a:rPr lang="en-US" sz="3200" b="1" dirty="0" smtClean="0">
                <a:ln w="0">
                  <a:noFill/>
                </a:ln>
                <a:solidFill>
                  <a:schemeClr val="tx1"/>
                </a:solidFill>
              </a:rPr>
              <a:t>Learning Objective</a:t>
            </a:r>
            <a:endParaRPr lang="en-US" sz="3200" b="1" dirty="0">
              <a:ln w="0">
                <a:noFill/>
              </a:ln>
              <a:solidFill>
                <a:schemeClr val="tx1"/>
              </a:solidFill>
            </a:endParaRPr>
          </a:p>
        </p:txBody>
      </p:sp>
    </p:spTree>
    <p:extLst>
      <p:ext uri="{BB962C8B-B14F-4D97-AF65-F5344CB8AC3E}">
        <p14:creationId xmlns:p14="http://schemas.microsoft.com/office/powerpoint/2010/main" val="2556127571"/>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3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254942999"/>
              </p:ext>
            </p:extLst>
          </p:nvPr>
        </p:nvGraphicFramePr>
        <p:xfrm>
          <a:off x="914399" y="2867933"/>
          <a:ext cx="7329055" cy="36090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p:cNvSpPr>
            <a:spLocks noGrp="1"/>
          </p:cNvSpPr>
          <p:nvPr>
            <p:ph type="title"/>
          </p:nvPr>
        </p:nvSpPr>
        <p:spPr>
          <a:xfrm>
            <a:off x="990600" y="1219200"/>
            <a:ext cx="8077200" cy="1325563"/>
          </a:xfrm>
        </p:spPr>
        <p:txBody>
          <a:bodyPr>
            <a:normAutofit/>
          </a:bodyPr>
          <a:lstStyle/>
          <a:p>
            <a:r>
              <a:rPr lang="en-US" sz="3200" dirty="0" smtClean="0">
                <a:ln w="0">
                  <a:noFill/>
                </a:ln>
              </a:rPr>
              <a:t>Westby’s Ethnographic Interviewing</a:t>
            </a:r>
            <a:endParaRPr lang="en-US" sz="3200" dirty="0">
              <a:ln w="0">
                <a:noFill/>
              </a:ln>
            </a:endParaRPr>
          </a:p>
        </p:txBody>
      </p:sp>
      <p:pic>
        <p:nvPicPr>
          <p:cNvPr id="3" name="AssessmentSlide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304800" y="5867400"/>
            <a:ext cx="609600" cy="609600"/>
          </a:xfrm>
          <a:prstGeom prst="rect">
            <a:avLst/>
          </a:prstGeom>
        </p:spPr>
      </p:pic>
    </p:spTree>
    <p:extLst>
      <p:ext uri="{BB962C8B-B14F-4D97-AF65-F5344CB8AC3E}">
        <p14:creationId xmlns:p14="http://schemas.microsoft.com/office/powerpoint/2010/main" val="1165666089"/>
      </p:ext>
    </p:extLst>
  </p:cSld>
  <p:clrMapOvr>
    <a:masterClrMapping/>
  </p:clrMapOvr>
  <mc:AlternateContent xmlns:mc="http://schemas.openxmlformats.org/markup-compatibility/2006" xmlns:p14="http://schemas.microsoft.com/office/powerpoint/2010/main">
    <mc:Choice Requires="p14">
      <p:transition spd="slow" p14:dur="2000" advClick="0" advTm="68000"/>
    </mc:Choice>
    <mc:Fallback xmlns="">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7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4"/>
          <p:cNvSpPr>
            <a:spLocks noGrp="1"/>
          </p:cNvSpPr>
          <p:nvPr>
            <p:ph idx="1"/>
          </p:nvPr>
        </p:nvSpPr>
        <p:spPr>
          <a:xfrm>
            <a:off x="1676400" y="3810000"/>
            <a:ext cx="6096000" cy="1828800"/>
          </a:xfrm>
          <a:prstGeom prst="flowChart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US" sz="2000" dirty="0" smtClean="0">
                <a:solidFill>
                  <a:schemeClr val="tx1"/>
                </a:solidFill>
              </a:rPr>
              <a:t>These formats also allow the families to insert their developmental priorities and perspectives into the assessment framework, transforming the evaluation process into a culturally relevant experience for the family and the child.</a:t>
            </a:r>
            <a:endParaRPr lang="en-US" sz="2000" dirty="0">
              <a:solidFill>
                <a:schemeClr val="tx1"/>
              </a:solidFill>
            </a:endParaRPr>
          </a:p>
        </p:txBody>
      </p:sp>
      <p:sp>
        <p:nvSpPr>
          <p:cNvPr id="2" name="Title 1"/>
          <p:cNvSpPr>
            <a:spLocks noGrp="1"/>
          </p:cNvSpPr>
          <p:nvPr>
            <p:ph type="title"/>
          </p:nvPr>
        </p:nvSpPr>
        <p:spPr>
          <a:xfrm>
            <a:off x="914400" y="1112837"/>
            <a:ext cx="7600950" cy="1325563"/>
          </a:xfrm>
        </p:spPr>
        <p:txBody>
          <a:bodyPr/>
          <a:lstStyle/>
          <a:p>
            <a:pPr algn="ctr"/>
            <a:r>
              <a:rPr lang="en-US" dirty="0" smtClean="0">
                <a:ln w="0">
                  <a:noFill/>
                </a:ln>
              </a:rPr>
              <a:t>Family Perspectives</a:t>
            </a:r>
            <a:endParaRPr lang="en-US" dirty="0">
              <a:ln w="0">
                <a:noFill/>
              </a:ln>
            </a:endParaRPr>
          </a:p>
        </p:txBody>
      </p:sp>
      <p:pic>
        <p:nvPicPr>
          <p:cNvPr id="3" name="AssessmentSlide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6096000"/>
            <a:ext cx="609600" cy="609600"/>
          </a:xfrm>
          <a:prstGeom prst="rect">
            <a:avLst/>
          </a:prstGeom>
        </p:spPr>
      </p:pic>
    </p:spTree>
    <p:extLst>
      <p:ext uri="{BB962C8B-B14F-4D97-AF65-F5344CB8AC3E}">
        <p14:creationId xmlns:p14="http://schemas.microsoft.com/office/powerpoint/2010/main" val="1214522203"/>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7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657600"/>
            <a:ext cx="6934200" cy="2514600"/>
          </a:xfrm>
        </p:spPr>
        <p:txBody>
          <a:bodyPr>
            <a:normAutofit fontScale="92500" lnSpcReduction="10000"/>
          </a:bodyPr>
          <a:lstStyle/>
          <a:p>
            <a:r>
              <a:rPr lang="en-US" sz="2000" dirty="0" smtClean="0">
                <a:solidFill>
                  <a:schemeClr val="tx1">
                    <a:lumMod val="75000"/>
                    <a:lumOff val="25000"/>
                  </a:schemeClr>
                </a:solidFill>
              </a:rPr>
              <a:t>A cultural mediator is an individual who helps interpret language, but even more importantly, the cultural mediator translates between the culture of the environment in which services are provided and the child’s family to produce understanding, share information, and create relationships  between the family and the interventionists.</a:t>
            </a:r>
          </a:p>
          <a:p>
            <a:pPr marL="0" indent="0">
              <a:buNone/>
            </a:pPr>
            <a:endParaRPr lang="en-US" sz="2000" dirty="0" smtClean="0">
              <a:solidFill>
                <a:schemeClr val="tx1">
                  <a:lumMod val="75000"/>
                  <a:lumOff val="25000"/>
                </a:schemeClr>
              </a:solidFill>
            </a:endParaRPr>
          </a:p>
          <a:p>
            <a:pPr marL="0" indent="0">
              <a:buNone/>
            </a:pPr>
            <a:r>
              <a:rPr lang="en-US" sz="1700" dirty="0" smtClean="0">
                <a:solidFill>
                  <a:schemeClr val="tx1">
                    <a:lumMod val="75000"/>
                    <a:lumOff val="25000"/>
                  </a:schemeClr>
                </a:solidFill>
              </a:rPr>
              <a:t>(</a:t>
            </a:r>
            <a:r>
              <a:rPr lang="en-US" sz="1700" dirty="0">
                <a:solidFill>
                  <a:schemeClr val="tx1">
                    <a:lumMod val="75000"/>
                    <a:lumOff val="25000"/>
                  </a:schemeClr>
                </a:solidFill>
              </a:rPr>
              <a:t>For more information, see Perez-Mendez &amp; Moore, 2005)</a:t>
            </a:r>
          </a:p>
          <a:p>
            <a:pPr marL="0" indent="0">
              <a:buNone/>
            </a:pPr>
            <a:endParaRPr lang="en-US" sz="2000" dirty="0">
              <a:solidFill>
                <a:schemeClr val="tx1">
                  <a:lumMod val="75000"/>
                  <a:lumOff val="25000"/>
                </a:schemeClr>
              </a:solidFill>
            </a:endParaRP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#4</a:t>
            </a:r>
            <a:endParaRPr lang="en-US" dirty="0">
              <a:ln w="0">
                <a:noFill/>
              </a:ln>
            </a:endParaRPr>
          </a:p>
        </p:txBody>
      </p:sp>
      <p:sp>
        <p:nvSpPr>
          <p:cNvPr id="4" name="Flowchart: Process 3"/>
          <p:cNvSpPr/>
          <p:nvPr/>
        </p:nvSpPr>
        <p:spPr>
          <a:xfrm>
            <a:off x="914400" y="2209800"/>
            <a:ext cx="7391400" cy="914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Effectively use interpreters and develop the role of a cultural mediator</a:t>
            </a:r>
            <a:endParaRPr lang="en-US" sz="2200" dirty="0"/>
          </a:p>
        </p:txBody>
      </p:sp>
      <p:pic>
        <p:nvPicPr>
          <p:cNvPr id="5" name="AssessmentSlide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715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86000"/>
    </mc:Choice>
    <mc:Fallback xmlns="">
      <p:transition spd="slow" advClick="0" advTm="8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4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3505200"/>
            <a:ext cx="6934200" cy="2743200"/>
          </a:xfrm>
        </p:spPr>
        <p:txBody>
          <a:bodyPr>
            <a:normAutofit/>
          </a:bodyPr>
          <a:lstStyle/>
          <a:p>
            <a:pPr marL="0" indent="0">
              <a:buNone/>
            </a:pPr>
            <a:r>
              <a:rPr lang="en-US" sz="2000" dirty="0" smtClean="0">
                <a:solidFill>
                  <a:schemeClr val="tx1">
                    <a:lumMod val="75000"/>
                    <a:lumOff val="25000"/>
                  </a:schemeClr>
                </a:solidFill>
              </a:rPr>
              <a:t>EI/ECSE practitioners need to develop strategies for working with interpreters and cultural mediators</a:t>
            </a:r>
          </a:p>
          <a:p>
            <a:pPr lvl="1"/>
            <a:r>
              <a:rPr lang="en-US" sz="2000" dirty="0" smtClean="0">
                <a:solidFill>
                  <a:schemeClr val="tx1">
                    <a:lumMod val="75000"/>
                    <a:lumOff val="25000"/>
                  </a:schemeClr>
                </a:solidFill>
              </a:rPr>
              <a:t>access well-trained and bi-literate interpreters</a:t>
            </a:r>
          </a:p>
          <a:p>
            <a:pPr lvl="1"/>
            <a:r>
              <a:rPr lang="en-US" sz="2000" dirty="0" smtClean="0">
                <a:solidFill>
                  <a:schemeClr val="tx1">
                    <a:lumMod val="75000"/>
                    <a:lumOff val="25000"/>
                  </a:schemeClr>
                </a:solidFill>
              </a:rPr>
              <a:t>develop a team approach with the interpreter</a:t>
            </a:r>
          </a:p>
          <a:p>
            <a:pPr lvl="1"/>
            <a:r>
              <a:rPr lang="en-US" sz="2000" dirty="0" smtClean="0">
                <a:solidFill>
                  <a:schemeClr val="tx1">
                    <a:lumMod val="75000"/>
                    <a:lumOff val="25000"/>
                  </a:schemeClr>
                </a:solidFill>
              </a:rPr>
              <a:t>plan before sessions and debrief afterward</a:t>
            </a: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#4</a:t>
            </a:r>
            <a:endParaRPr lang="en-US" dirty="0">
              <a:ln w="0">
                <a:noFill/>
              </a:ln>
            </a:endParaRPr>
          </a:p>
        </p:txBody>
      </p:sp>
      <p:sp>
        <p:nvSpPr>
          <p:cNvPr id="4" name="Flowchart: Process 3"/>
          <p:cNvSpPr/>
          <p:nvPr/>
        </p:nvSpPr>
        <p:spPr>
          <a:xfrm>
            <a:off x="914400" y="2209800"/>
            <a:ext cx="7391400" cy="914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r>
              <a:rPr lang="en-US" sz="2200" i="1" dirty="0" smtClean="0"/>
              <a:t>Effectively use interpreters and develop the role of  a cultural mediator</a:t>
            </a:r>
            <a:endParaRPr lang="en-US" sz="2200" dirty="0"/>
          </a:p>
        </p:txBody>
      </p:sp>
      <p:pic>
        <p:nvPicPr>
          <p:cNvPr id="5" name="AssessmentSlide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73132" y="590005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96000"/>
    </mc:Choice>
    <mc:Fallback xmlns="">
      <p:transition spd="slow" advClick="0" advTm="9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946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581400"/>
            <a:ext cx="6705600" cy="2590800"/>
          </a:xfrm>
        </p:spPr>
        <p:txBody>
          <a:bodyPr>
            <a:noAutofit/>
          </a:bodyPr>
          <a:lstStyle/>
          <a:p>
            <a:pPr marL="4763" lvl="1" indent="0">
              <a:buNone/>
            </a:pPr>
            <a:r>
              <a:rPr lang="en-US" sz="2000" dirty="0" smtClean="0">
                <a:solidFill>
                  <a:schemeClr val="tx1">
                    <a:lumMod val="75000"/>
                    <a:lumOff val="25000"/>
                  </a:schemeClr>
                </a:solidFill>
              </a:rPr>
              <a:t>Know the type of interpretation </a:t>
            </a:r>
            <a:r>
              <a:rPr lang="en-US" sz="2000" dirty="0">
                <a:solidFill>
                  <a:schemeClr val="tx1">
                    <a:lumMod val="75000"/>
                    <a:lumOff val="25000"/>
                  </a:schemeClr>
                </a:solidFill>
              </a:rPr>
              <a:t>that will be </a:t>
            </a:r>
            <a:r>
              <a:rPr lang="en-US" sz="2000" dirty="0" smtClean="0">
                <a:solidFill>
                  <a:schemeClr val="tx1">
                    <a:lumMod val="75000"/>
                    <a:lumOff val="25000"/>
                  </a:schemeClr>
                </a:solidFill>
              </a:rPr>
              <a:t>needed:</a:t>
            </a:r>
            <a:endParaRPr lang="en-US" sz="2000" dirty="0">
              <a:solidFill>
                <a:schemeClr val="tx1">
                  <a:lumMod val="75000"/>
                  <a:lumOff val="25000"/>
                </a:schemeClr>
              </a:solidFill>
            </a:endParaRPr>
          </a:p>
          <a:p>
            <a:pPr marL="514350" lvl="2"/>
            <a:r>
              <a:rPr lang="en-US" dirty="0">
                <a:solidFill>
                  <a:schemeClr val="tx1">
                    <a:lumMod val="75000"/>
                    <a:lumOff val="25000"/>
                  </a:schemeClr>
                </a:solidFill>
              </a:rPr>
              <a:t>Simultaneous translation</a:t>
            </a:r>
          </a:p>
          <a:p>
            <a:pPr marL="514350" lvl="2"/>
            <a:r>
              <a:rPr lang="en-US" dirty="0">
                <a:solidFill>
                  <a:schemeClr val="tx1">
                    <a:lumMod val="75000"/>
                    <a:lumOff val="25000"/>
                  </a:schemeClr>
                </a:solidFill>
              </a:rPr>
              <a:t>Summarizing translation</a:t>
            </a:r>
          </a:p>
          <a:p>
            <a:pPr marL="0" indent="0">
              <a:spcBef>
                <a:spcPts val="1200"/>
              </a:spcBef>
              <a:spcAft>
                <a:spcPts val="600"/>
              </a:spcAft>
              <a:buNone/>
            </a:pPr>
            <a:r>
              <a:rPr lang="en-US" sz="2000" dirty="0" smtClean="0">
                <a:solidFill>
                  <a:schemeClr val="tx1">
                    <a:lumMod val="75000"/>
                    <a:lumOff val="25000"/>
                  </a:schemeClr>
                </a:solidFill>
              </a:rPr>
              <a:t>Have specialized training in working with interpreters and cultural mediators </a:t>
            </a:r>
          </a:p>
          <a:p>
            <a:pPr marL="0" indent="0">
              <a:buNone/>
            </a:pPr>
            <a:r>
              <a:rPr lang="en-US" sz="2000" dirty="0" smtClean="0">
                <a:solidFill>
                  <a:schemeClr val="tx1">
                    <a:lumMod val="75000"/>
                    <a:lumOff val="25000"/>
                  </a:schemeClr>
                </a:solidFill>
              </a:rPr>
              <a:t>Plan for extra time before, during, and after the meeting</a:t>
            </a:r>
            <a:endParaRPr lang="en-US" sz="2000" dirty="0">
              <a:solidFill>
                <a:schemeClr val="tx1">
                  <a:lumMod val="75000"/>
                  <a:lumOff val="25000"/>
                </a:schemeClr>
              </a:solidFill>
            </a:endParaRP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#4</a:t>
            </a:r>
            <a:endParaRPr lang="en-US" dirty="0">
              <a:ln w="0">
                <a:noFill/>
              </a:ln>
            </a:endParaRPr>
          </a:p>
        </p:txBody>
      </p:sp>
      <p:sp>
        <p:nvSpPr>
          <p:cNvPr id="4" name="Flowchart: Process 3"/>
          <p:cNvSpPr/>
          <p:nvPr/>
        </p:nvSpPr>
        <p:spPr>
          <a:xfrm>
            <a:off x="914400" y="2209800"/>
            <a:ext cx="7391400" cy="914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Effectively use interpreters and develop the role of a cultural mediator</a:t>
            </a:r>
            <a:endParaRPr lang="en-US" sz="2200" dirty="0"/>
          </a:p>
        </p:txBody>
      </p:sp>
      <p:pic>
        <p:nvPicPr>
          <p:cNvPr id="5" name="AssessmentSlide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86443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94000"/>
    </mc:Choice>
    <mc:Fallback xmlns="">
      <p:transition spd="slow" advClick="0" advTm="29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21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505200"/>
            <a:ext cx="6934200" cy="2651760"/>
          </a:xfrm>
        </p:spPr>
        <p:txBody>
          <a:bodyPr>
            <a:normAutofit/>
          </a:bodyPr>
          <a:lstStyle/>
          <a:p>
            <a:r>
              <a:rPr lang="en-US" sz="2000" dirty="0" smtClean="0">
                <a:solidFill>
                  <a:schemeClr val="tx1"/>
                </a:solidFill>
              </a:rPr>
              <a:t>As per IDEA, families have the right to actively participate in the evaluation, assessment, and program planning of their child</a:t>
            </a:r>
          </a:p>
          <a:p>
            <a:r>
              <a:rPr lang="en-US" sz="2000" dirty="0" smtClean="0">
                <a:solidFill>
                  <a:schemeClr val="tx1"/>
                </a:solidFill>
              </a:rPr>
              <a:t>Parents know their child best</a:t>
            </a:r>
          </a:p>
          <a:p>
            <a:r>
              <a:rPr lang="en-US" sz="2000" dirty="0" smtClean="0">
                <a:solidFill>
                  <a:schemeClr val="tx1"/>
                </a:solidFill>
              </a:rPr>
              <a:t>Active parent involvement may aid in addressing challenges associated with understanding linguistic development in children from CLD (Culturally and Linguistically Diverse) backgrounds</a:t>
            </a: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#5</a:t>
            </a:r>
            <a:endParaRPr lang="en-US" dirty="0">
              <a:ln w="0">
                <a:noFill/>
              </a:ln>
            </a:endParaRPr>
          </a:p>
        </p:txBody>
      </p:sp>
      <p:sp>
        <p:nvSpPr>
          <p:cNvPr id="4" name="Flowchart: Process 3"/>
          <p:cNvSpPr/>
          <p:nvPr/>
        </p:nvSpPr>
        <p:spPr>
          <a:xfrm>
            <a:off x="914400" y="2209800"/>
            <a:ext cx="7391400" cy="914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r>
              <a:rPr lang="en-US" sz="2200" i="1" dirty="0" smtClean="0">
                <a:solidFill>
                  <a:schemeClr val="bg1"/>
                </a:solidFill>
              </a:rPr>
              <a:t>Include parents as partners in the assessment process</a:t>
            </a:r>
            <a:endParaRPr lang="en-US" sz="2200" dirty="0">
              <a:solidFill>
                <a:schemeClr val="bg1"/>
              </a:solidFill>
            </a:endParaRPr>
          </a:p>
        </p:txBody>
      </p:sp>
      <p:pic>
        <p:nvPicPr>
          <p:cNvPr id="5" name="AssessmentSlide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23603" y="6019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67000"/>
    </mc:Choice>
    <mc:Fallback xmlns="">
      <p:transition spd="slow" advClick="0"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51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581400"/>
            <a:ext cx="6858000" cy="3276600"/>
          </a:xfrm>
        </p:spPr>
        <p:txBody>
          <a:bodyPr>
            <a:noAutofit/>
          </a:bodyPr>
          <a:lstStyle/>
          <a:p>
            <a:r>
              <a:rPr lang="en-US" sz="2000" dirty="0" smtClean="0">
                <a:solidFill>
                  <a:schemeClr val="tx1"/>
                </a:solidFill>
              </a:rPr>
              <a:t>Role families can play during evaluation:</a:t>
            </a:r>
          </a:p>
          <a:p>
            <a:pPr lvl="1">
              <a:lnSpc>
                <a:spcPct val="120000"/>
              </a:lnSpc>
              <a:buFont typeface="Wingdings" panose="05000000000000000000" pitchFamily="2" charset="2"/>
              <a:buChar char="§"/>
            </a:pPr>
            <a:r>
              <a:rPr lang="en-US" sz="2000" dirty="0" smtClean="0">
                <a:solidFill>
                  <a:schemeClr val="tx1"/>
                </a:solidFill>
              </a:rPr>
              <a:t>Parents can guide the evaluation to be based on specific concerns they raise</a:t>
            </a:r>
          </a:p>
          <a:p>
            <a:pPr lvl="1">
              <a:lnSpc>
                <a:spcPct val="120000"/>
              </a:lnSpc>
              <a:buFont typeface="Wingdings" panose="05000000000000000000" pitchFamily="2" charset="2"/>
              <a:buChar char="§"/>
            </a:pPr>
            <a:r>
              <a:rPr lang="en-US" sz="2000" dirty="0" smtClean="0">
                <a:solidFill>
                  <a:schemeClr val="tx1"/>
                </a:solidFill>
              </a:rPr>
              <a:t>Parents may act as play facilitators</a:t>
            </a:r>
          </a:p>
          <a:p>
            <a:pPr lvl="1">
              <a:lnSpc>
                <a:spcPct val="120000"/>
              </a:lnSpc>
              <a:buFont typeface="Wingdings" panose="05000000000000000000" pitchFamily="2" charset="2"/>
              <a:buChar char="§"/>
            </a:pPr>
            <a:r>
              <a:rPr lang="en-US" sz="2000" dirty="0" smtClean="0">
                <a:solidFill>
                  <a:schemeClr val="tx1"/>
                </a:solidFill>
              </a:rPr>
              <a:t>Parents may interpret child’s behavior</a:t>
            </a:r>
          </a:p>
          <a:p>
            <a:pPr lvl="1">
              <a:lnSpc>
                <a:spcPct val="120000"/>
              </a:lnSpc>
              <a:buFont typeface="Wingdings" panose="05000000000000000000" pitchFamily="2" charset="2"/>
              <a:buChar char="§"/>
            </a:pPr>
            <a:r>
              <a:rPr lang="en-US" sz="2000" dirty="0" smtClean="0">
                <a:solidFill>
                  <a:schemeClr val="tx1"/>
                </a:solidFill>
              </a:rPr>
              <a:t>Parents may validate whether or not the child’s behavior during assessment is typical of an average day.</a:t>
            </a:r>
          </a:p>
          <a:p>
            <a:pPr lvl="1"/>
            <a:endParaRPr lang="en-US" sz="2000" dirty="0">
              <a:solidFill>
                <a:schemeClr val="tx1"/>
              </a:solidFill>
            </a:endParaRP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#5</a:t>
            </a:r>
            <a:endParaRPr lang="en-US" dirty="0">
              <a:ln w="0">
                <a:noFill/>
              </a:ln>
            </a:endParaRPr>
          </a:p>
        </p:txBody>
      </p:sp>
      <p:sp>
        <p:nvSpPr>
          <p:cNvPr id="4" name="Flowchart: Process 3"/>
          <p:cNvSpPr/>
          <p:nvPr/>
        </p:nvSpPr>
        <p:spPr>
          <a:xfrm>
            <a:off x="914400" y="2209800"/>
            <a:ext cx="7391400" cy="914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Include parents as partners in the assessment process</a:t>
            </a:r>
            <a:endParaRPr lang="en-US" sz="2200" dirty="0"/>
          </a:p>
        </p:txBody>
      </p:sp>
      <p:pic>
        <p:nvPicPr>
          <p:cNvPr id="5" name="AssessmentSlide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1673" y="5715000"/>
            <a:ext cx="609600" cy="609600"/>
          </a:xfrm>
          <a:prstGeom prst="rect">
            <a:avLst/>
          </a:prstGeom>
        </p:spPr>
      </p:pic>
    </p:spTree>
    <p:extLst>
      <p:ext uri="{BB962C8B-B14F-4D97-AF65-F5344CB8AC3E}">
        <p14:creationId xmlns:p14="http://schemas.microsoft.com/office/powerpoint/2010/main" val="3818173257"/>
      </p:ext>
    </p:extLst>
  </p:cSld>
  <p:clrMapOvr>
    <a:masterClrMapping/>
  </p:clrMapOvr>
  <mc:AlternateContent xmlns:mc="http://schemas.openxmlformats.org/markup-compatibility/2006" xmlns:p14="http://schemas.microsoft.com/office/powerpoint/2010/main">
    <mc:Choice Requires="p14">
      <p:transition spd="slow" p14:dur="2000" advClick="0" advTm="145000"/>
    </mc:Choice>
    <mc:Fallback xmlns="">
      <p:transition spd="slow" advClick="0" advTm="1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432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3352800"/>
            <a:ext cx="6934200" cy="3200400"/>
          </a:xfrm>
        </p:spPr>
        <p:txBody>
          <a:bodyPr>
            <a:normAutofit/>
          </a:bodyPr>
          <a:lstStyle/>
          <a:p>
            <a:r>
              <a:rPr lang="en-US" sz="2000" dirty="0" smtClean="0">
                <a:solidFill>
                  <a:schemeClr val="tx1"/>
                </a:solidFill>
              </a:rPr>
              <a:t>Mind your body language</a:t>
            </a:r>
          </a:p>
          <a:p>
            <a:r>
              <a:rPr lang="en-US" sz="2000" dirty="0" smtClean="0">
                <a:solidFill>
                  <a:schemeClr val="tx1"/>
                </a:solidFill>
              </a:rPr>
              <a:t>Effectively use interpreters- give enough time for family to process the information</a:t>
            </a:r>
          </a:p>
          <a:p>
            <a:r>
              <a:rPr lang="en-US" sz="2000" dirty="0" smtClean="0">
                <a:solidFill>
                  <a:schemeClr val="tx1"/>
                </a:solidFill>
              </a:rPr>
              <a:t>Provide a written report</a:t>
            </a:r>
          </a:p>
          <a:p>
            <a:r>
              <a:rPr lang="en-US" sz="2000" dirty="0" smtClean="0">
                <a:solidFill>
                  <a:schemeClr val="tx1"/>
                </a:solidFill>
              </a:rPr>
              <a:t>Reporting language [verbal or written]:</a:t>
            </a:r>
          </a:p>
          <a:p>
            <a:pPr lvl="1">
              <a:buFont typeface="Wingdings" panose="05000000000000000000" pitchFamily="2" charset="2"/>
              <a:buChar char="§"/>
            </a:pPr>
            <a:r>
              <a:rPr lang="en-US" sz="2000" dirty="0" smtClean="0">
                <a:solidFill>
                  <a:schemeClr val="tx1"/>
                </a:solidFill>
              </a:rPr>
              <a:t>Jargon free</a:t>
            </a:r>
          </a:p>
          <a:p>
            <a:pPr lvl="1">
              <a:buFont typeface="Wingdings" panose="05000000000000000000" pitchFamily="2" charset="2"/>
              <a:buChar char="§"/>
            </a:pPr>
            <a:r>
              <a:rPr lang="en-US" sz="2000" dirty="0" smtClean="0">
                <a:solidFill>
                  <a:schemeClr val="tx1"/>
                </a:solidFill>
              </a:rPr>
              <a:t>Family friendly</a:t>
            </a:r>
          </a:p>
          <a:p>
            <a:pPr lvl="1">
              <a:buFont typeface="Wingdings" panose="05000000000000000000" pitchFamily="2" charset="2"/>
              <a:buChar char="§"/>
            </a:pPr>
            <a:r>
              <a:rPr lang="en-US" sz="2000" dirty="0" smtClean="0">
                <a:solidFill>
                  <a:schemeClr val="tx1"/>
                </a:solidFill>
              </a:rPr>
              <a:t>Sensitive</a:t>
            </a:r>
          </a:p>
          <a:p>
            <a:pPr lvl="1">
              <a:buFont typeface="Wingdings" panose="05000000000000000000" pitchFamily="2" charset="2"/>
              <a:buChar char="§"/>
            </a:pPr>
            <a:r>
              <a:rPr lang="en-US" sz="2000" dirty="0" smtClean="0">
                <a:solidFill>
                  <a:schemeClr val="tx1"/>
                </a:solidFill>
              </a:rPr>
              <a:t>Meaningful </a:t>
            </a:r>
            <a:endParaRPr lang="en-US" sz="2000" dirty="0">
              <a:solidFill>
                <a:schemeClr val="tx1"/>
              </a:solidFill>
            </a:endParaRP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#6</a:t>
            </a:r>
            <a:endParaRPr lang="en-US" dirty="0">
              <a:ln w="0">
                <a:noFill/>
              </a:ln>
            </a:endParaRPr>
          </a:p>
        </p:txBody>
      </p:sp>
      <p:sp>
        <p:nvSpPr>
          <p:cNvPr id="4" name="Flowchart: Process 3"/>
          <p:cNvSpPr/>
          <p:nvPr/>
        </p:nvSpPr>
        <p:spPr>
          <a:xfrm>
            <a:off x="914400" y="2209800"/>
            <a:ext cx="7391400" cy="914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Present evaluation results in a clear, family-friendly, and culturally sensitive manner</a:t>
            </a:r>
            <a:endParaRPr lang="en-US" sz="2200" dirty="0"/>
          </a:p>
        </p:txBody>
      </p:sp>
      <p:pic>
        <p:nvPicPr>
          <p:cNvPr id="5" name="AssessmentSlide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6019800"/>
            <a:ext cx="609600" cy="609600"/>
          </a:xfrm>
          <a:prstGeom prst="rect">
            <a:avLst/>
          </a:prstGeom>
        </p:spPr>
      </p:pic>
    </p:spTree>
    <p:extLst>
      <p:ext uri="{BB962C8B-B14F-4D97-AF65-F5344CB8AC3E}">
        <p14:creationId xmlns:p14="http://schemas.microsoft.com/office/powerpoint/2010/main" val="3869891995"/>
      </p:ext>
    </p:extLst>
  </p:cSld>
  <p:clrMapOvr>
    <a:masterClrMapping/>
  </p:clrMapOvr>
  <mc:AlternateContent xmlns:mc="http://schemas.openxmlformats.org/markup-compatibility/2006" xmlns:p14="http://schemas.microsoft.com/office/powerpoint/2010/main">
    <mc:Choice Requires="p14">
      <p:transition spd="slow" p14:dur="2000" advClick="0" advTm="192000"/>
    </mc:Choice>
    <mc:Fallback xmlns="">
      <p:transition spd="slow" advClick="0" advTm="19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912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3429000"/>
            <a:ext cx="6858000" cy="2971800"/>
          </a:xfrm>
        </p:spPr>
        <p:txBody>
          <a:bodyPr>
            <a:normAutofit/>
          </a:bodyPr>
          <a:lstStyle/>
          <a:p>
            <a:r>
              <a:rPr lang="en-US" sz="2000" dirty="0" smtClean="0">
                <a:solidFill>
                  <a:schemeClr val="tx1"/>
                </a:solidFill>
              </a:rPr>
              <a:t>Cultural interpretation of disabilities</a:t>
            </a:r>
          </a:p>
          <a:p>
            <a:pPr lvl="1"/>
            <a:r>
              <a:rPr lang="en-US" sz="2000" dirty="0" smtClean="0">
                <a:solidFill>
                  <a:schemeClr val="tx1"/>
                </a:solidFill>
              </a:rPr>
              <a:t>Some cultures view developmental delays and disabilities differently than European American culture </a:t>
            </a:r>
          </a:p>
          <a:p>
            <a:pPr lvl="2"/>
            <a:r>
              <a:rPr lang="en-US" dirty="0" smtClean="0">
                <a:solidFill>
                  <a:schemeClr val="tx1"/>
                </a:solidFill>
              </a:rPr>
              <a:t>Spiritual interpretation: Divine gift from God</a:t>
            </a:r>
          </a:p>
          <a:p>
            <a:pPr lvl="2"/>
            <a:r>
              <a:rPr lang="en-US" dirty="0" smtClean="0">
                <a:solidFill>
                  <a:schemeClr val="tx1"/>
                </a:solidFill>
              </a:rPr>
              <a:t>One disability category may be interpreted for another disability</a:t>
            </a:r>
          </a:p>
          <a:p>
            <a:pPr lvl="2"/>
            <a:endParaRPr lang="en-US" dirty="0">
              <a:solidFill>
                <a:schemeClr val="tx1"/>
              </a:solidFill>
            </a:endParaRPr>
          </a:p>
        </p:txBody>
      </p:sp>
      <p:sp>
        <p:nvSpPr>
          <p:cNvPr id="2" name="Title 1"/>
          <p:cNvSpPr>
            <a:spLocks noGrp="1"/>
          </p:cNvSpPr>
          <p:nvPr>
            <p:ph type="title"/>
          </p:nvPr>
        </p:nvSpPr>
        <p:spPr>
          <a:xfrm>
            <a:off x="914400" y="1112837"/>
            <a:ext cx="7600950" cy="1325563"/>
          </a:xfrm>
        </p:spPr>
        <p:txBody>
          <a:bodyPr/>
          <a:lstStyle/>
          <a:p>
            <a:r>
              <a:rPr lang="en-US" dirty="0" smtClean="0">
                <a:ln w="0">
                  <a:noFill/>
                </a:ln>
              </a:rPr>
              <a:t>Recommendation #6</a:t>
            </a:r>
            <a:endParaRPr lang="en-US" dirty="0">
              <a:ln w="0">
                <a:noFill/>
              </a:ln>
            </a:endParaRPr>
          </a:p>
        </p:txBody>
      </p:sp>
      <p:sp>
        <p:nvSpPr>
          <p:cNvPr id="4" name="Flowchart: Process 3"/>
          <p:cNvSpPr/>
          <p:nvPr/>
        </p:nvSpPr>
        <p:spPr>
          <a:xfrm>
            <a:off x="914400" y="2209800"/>
            <a:ext cx="7391400" cy="914400"/>
          </a:xfrm>
          <a:prstGeom prst="flowChartProces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i="1" dirty="0" smtClean="0"/>
              <a:t>Present evaluation results in a clear, family-friendly, and culturally sensitive manner</a:t>
            </a:r>
            <a:endParaRPr lang="en-US" sz="2200" dirty="0"/>
          </a:p>
        </p:txBody>
      </p:sp>
      <p:pic>
        <p:nvPicPr>
          <p:cNvPr id="5" name="AssessmentSlide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867400"/>
            <a:ext cx="609600" cy="609600"/>
          </a:xfrm>
          <a:prstGeom prst="rect">
            <a:avLst/>
          </a:prstGeom>
        </p:spPr>
      </p:pic>
    </p:spTree>
    <p:extLst>
      <p:ext uri="{BB962C8B-B14F-4D97-AF65-F5344CB8AC3E}">
        <p14:creationId xmlns:p14="http://schemas.microsoft.com/office/powerpoint/2010/main" val="2004865501"/>
      </p:ext>
    </p:extLst>
  </p:cSld>
  <p:clrMapOvr>
    <a:masterClrMapping/>
  </p:clrMapOvr>
  <mc:AlternateContent xmlns:mc="http://schemas.openxmlformats.org/markup-compatibility/2006" xmlns:p14="http://schemas.microsoft.com/office/powerpoint/2010/main">
    <mc:Choice Requires="p14">
      <p:transition spd="slow" p14:dur="2000" advClick="0" advTm="177000"/>
    </mc:Choice>
    <mc:Fallback xmlns="">
      <p:transition spd="slow" advClick="0" advTm="1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75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981200"/>
            <a:ext cx="7239000" cy="1854200"/>
          </a:xfrm>
        </p:spPr>
        <p:txBody>
          <a:bodyPr>
            <a:noAutofit/>
          </a:bodyPr>
          <a:lstStyle/>
          <a:p>
            <a:pPr algn="l"/>
            <a:r>
              <a:rPr lang="en-US" altLang="en-US" sz="4800" b="1" dirty="0" smtClean="0">
                <a:ln w="3175">
                  <a:noFill/>
                </a:ln>
              </a:rPr>
              <a:t>Part Three – </a:t>
            </a:r>
            <a:br>
              <a:rPr lang="en-US" altLang="en-US" sz="4800" b="1" dirty="0" smtClean="0">
                <a:ln w="3175">
                  <a:noFill/>
                </a:ln>
              </a:rPr>
            </a:br>
            <a:r>
              <a:rPr lang="en-US" altLang="en-US" sz="4800" b="1" dirty="0">
                <a:ln w="3175">
                  <a:noFill/>
                </a:ln>
              </a:rPr>
              <a:t>W</a:t>
            </a:r>
            <a:r>
              <a:rPr lang="en-US" altLang="en-US" sz="4800" b="1" dirty="0" smtClean="0">
                <a:ln w="3175">
                  <a:noFill/>
                </a:ln>
              </a:rPr>
              <a:t>hen </a:t>
            </a:r>
            <a:r>
              <a:rPr lang="en-US" altLang="en-US" sz="4800" b="1" dirty="0">
                <a:ln w="3175">
                  <a:noFill/>
                </a:ln>
              </a:rPr>
              <a:t>the Native Language is not </a:t>
            </a:r>
            <a:r>
              <a:rPr lang="en-US" altLang="en-US" sz="4800" b="1" dirty="0" smtClean="0">
                <a:ln w="3175">
                  <a:noFill/>
                </a:ln>
              </a:rPr>
              <a:t>English:</a:t>
            </a:r>
            <a:endParaRPr lang="en-US" sz="4800" b="1" dirty="0">
              <a:ln w="3175">
                <a:noFill/>
              </a:ln>
            </a:endParaRPr>
          </a:p>
        </p:txBody>
      </p:sp>
      <p:sp>
        <p:nvSpPr>
          <p:cNvPr id="8" name="TextBox 7"/>
          <p:cNvSpPr txBox="1"/>
          <p:nvPr/>
        </p:nvSpPr>
        <p:spPr>
          <a:xfrm>
            <a:off x="5486400" y="6167735"/>
            <a:ext cx="2722220" cy="461665"/>
          </a:xfrm>
          <a:prstGeom prst="rect">
            <a:avLst/>
          </a:prstGeom>
          <a:noFill/>
        </p:spPr>
        <p:txBody>
          <a:bodyPr wrap="none" rtlCol="0">
            <a:spAutoFit/>
          </a:bodyPr>
          <a:lstStyle/>
          <a:p>
            <a:r>
              <a:rPr lang="en-US" sz="2400" b="1" dirty="0" smtClean="0"/>
              <a:t>Click to continue</a:t>
            </a:r>
            <a:endParaRPr lang="en-US" sz="2400" b="1" dirty="0"/>
          </a:p>
        </p:txBody>
      </p:sp>
      <p:sp>
        <p:nvSpPr>
          <p:cNvPr id="9" name="Right Arrow 8"/>
          <p:cNvSpPr/>
          <p:nvPr/>
        </p:nvSpPr>
        <p:spPr>
          <a:xfrm>
            <a:off x="8382000" y="6167735"/>
            <a:ext cx="533400" cy="4616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596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Content Placeholder 5"/>
          <p:cNvSpPr>
            <a:spLocks noGrp="1"/>
          </p:cNvSpPr>
          <p:nvPr>
            <p:ph sz="half" idx="2"/>
          </p:nvPr>
        </p:nvSpPr>
        <p:spPr>
          <a:xfrm>
            <a:off x="3124200" y="5333999"/>
            <a:ext cx="3429000" cy="1285875"/>
          </a:xfrm>
        </p:spPr>
        <p:txBody>
          <a:bodyPr>
            <a:normAutofit fontScale="85000" lnSpcReduction="10000"/>
          </a:bodyPr>
          <a:lstStyle/>
          <a:p>
            <a:pPr marL="114300" indent="0" algn="r">
              <a:buNone/>
            </a:pPr>
            <a:r>
              <a:rPr lang="en-US" sz="2400" dirty="0" smtClean="0">
                <a:solidFill>
                  <a:schemeClr val="tx1">
                    <a:lumMod val="75000"/>
                    <a:lumOff val="25000"/>
                  </a:schemeClr>
                </a:solidFill>
              </a:rPr>
              <a:t>Martha Villegas-Gutiérrez</a:t>
            </a:r>
          </a:p>
          <a:p>
            <a:pPr>
              <a:lnSpc>
                <a:spcPct val="110000"/>
              </a:lnSpc>
              <a:spcBef>
                <a:spcPts val="0"/>
              </a:spcBef>
            </a:pPr>
            <a:r>
              <a:rPr lang="en-US" sz="1900" dirty="0" smtClean="0">
                <a:solidFill>
                  <a:schemeClr val="tx1">
                    <a:lumMod val="75000"/>
                    <a:lumOff val="25000"/>
                  </a:schemeClr>
                </a:solidFill>
              </a:rPr>
              <a:t>Assistant Research Professor</a:t>
            </a:r>
          </a:p>
          <a:p>
            <a:pPr>
              <a:lnSpc>
                <a:spcPct val="110000"/>
              </a:lnSpc>
              <a:spcBef>
                <a:spcPts val="0"/>
              </a:spcBef>
            </a:pPr>
            <a:r>
              <a:rPr lang="en-US" sz="1900" dirty="0" smtClean="0">
                <a:solidFill>
                  <a:schemeClr val="tx1">
                    <a:lumMod val="75000"/>
                    <a:lumOff val="25000"/>
                  </a:schemeClr>
                </a:solidFill>
              </a:rPr>
              <a:t>Teaching Research Institute</a:t>
            </a:r>
          </a:p>
          <a:p>
            <a:pPr marL="0" indent="225425">
              <a:lnSpc>
                <a:spcPct val="110000"/>
              </a:lnSpc>
              <a:spcBef>
                <a:spcPts val="0"/>
              </a:spcBef>
              <a:buNone/>
            </a:pPr>
            <a:r>
              <a:rPr lang="en-US" sz="1900" dirty="0" smtClean="0">
                <a:solidFill>
                  <a:schemeClr val="tx1">
                    <a:lumMod val="75000"/>
                    <a:lumOff val="25000"/>
                  </a:schemeClr>
                </a:solidFill>
              </a:rPr>
              <a:t>Western Oregon University</a:t>
            </a:r>
            <a:endParaRPr lang="en-US" sz="1900" dirty="0">
              <a:solidFill>
                <a:schemeClr val="tx1">
                  <a:lumMod val="75000"/>
                  <a:lumOff val="25000"/>
                </a:schemeClr>
              </a:solidFill>
            </a:endParaRPr>
          </a:p>
        </p:txBody>
      </p:sp>
      <p:sp>
        <p:nvSpPr>
          <p:cNvPr id="5" name="Content Placeholder 4"/>
          <p:cNvSpPr>
            <a:spLocks noGrp="1"/>
          </p:cNvSpPr>
          <p:nvPr>
            <p:ph sz="half" idx="1"/>
          </p:nvPr>
        </p:nvSpPr>
        <p:spPr>
          <a:xfrm>
            <a:off x="2590800" y="3608614"/>
            <a:ext cx="5214460" cy="1496786"/>
          </a:xfrm>
        </p:spPr>
        <p:txBody>
          <a:bodyPr>
            <a:normAutofit fontScale="85000" lnSpcReduction="10000"/>
          </a:bodyPr>
          <a:lstStyle/>
          <a:p>
            <a:pPr marL="114300" indent="0">
              <a:buNone/>
            </a:pPr>
            <a:r>
              <a:rPr lang="en-US" sz="2400" dirty="0" err="1" smtClean="0">
                <a:solidFill>
                  <a:schemeClr val="tx1">
                    <a:lumMod val="75000"/>
                    <a:lumOff val="25000"/>
                  </a:schemeClr>
                </a:solidFill>
              </a:rPr>
              <a:t>Rashida</a:t>
            </a:r>
            <a:r>
              <a:rPr lang="en-US" sz="2400" dirty="0" smtClean="0">
                <a:solidFill>
                  <a:schemeClr val="tx1">
                    <a:lumMod val="75000"/>
                    <a:lumOff val="25000"/>
                  </a:schemeClr>
                </a:solidFill>
              </a:rPr>
              <a:t> Banerjee</a:t>
            </a:r>
          </a:p>
          <a:p>
            <a:r>
              <a:rPr lang="en-US" sz="1900" dirty="0" smtClean="0">
                <a:solidFill>
                  <a:schemeClr val="tx1">
                    <a:lumMod val="75000"/>
                    <a:lumOff val="25000"/>
                  </a:schemeClr>
                </a:solidFill>
              </a:rPr>
              <a:t>Associate </a:t>
            </a:r>
            <a:r>
              <a:rPr lang="en-US" sz="1900" dirty="0">
                <a:solidFill>
                  <a:schemeClr val="tx1">
                    <a:lumMod val="75000"/>
                    <a:lumOff val="25000"/>
                  </a:schemeClr>
                </a:solidFill>
              </a:rPr>
              <a:t>Professor of Special Education</a:t>
            </a:r>
          </a:p>
          <a:p>
            <a:pPr>
              <a:lnSpc>
                <a:spcPct val="110000"/>
              </a:lnSpc>
            </a:pPr>
            <a:r>
              <a:rPr lang="en-US" sz="1900" dirty="0">
                <a:solidFill>
                  <a:schemeClr val="tx1">
                    <a:lumMod val="75000"/>
                    <a:lumOff val="25000"/>
                  </a:schemeClr>
                </a:solidFill>
              </a:rPr>
              <a:t>School of Special Education</a:t>
            </a:r>
            <a:br>
              <a:rPr lang="en-US" sz="1900" dirty="0">
                <a:solidFill>
                  <a:schemeClr val="tx1">
                    <a:lumMod val="75000"/>
                    <a:lumOff val="25000"/>
                  </a:schemeClr>
                </a:solidFill>
              </a:rPr>
            </a:br>
            <a:r>
              <a:rPr lang="en-US" sz="1900" dirty="0">
                <a:solidFill>
                  <a:schemeClr val="tx1">
                    <a:lumMod val="75000"/>
                    <a:lumOff val="25000"/>
                  </a:schemeClr>
                </a:solidFill>
              </a:rPr>
              <a:t>College of Education and Behavioral Sciences</a:t>
            </a:r>
            <a:br>
              <a:rPr lang="en-US" sz="1900" dirty="0">
                <a:solidFill>
                  <a:schemeClr val="tx1">
                    <a:lumMod val="75000"/>
                    <a:lumOff val="25000"/>
                  </a:schemeClr>
                </a:solidFill>
              </a:rPr>
            </a:br>
            <a:r>
              <a:rPr lang="en-US" sz="1900" dirty="0">
                <a:solidFill>
                  <a:schemeClr val="tx1">
                    <a:lumMod val="75000"/>
                    <a:lumOff val="25000"/>
                  </a:schemeClr>
                </a:solidFill>
              </a:rPr>
              <a:t>University of Northern Colorado</a:t>
            </a:r>
          </a:p>
          <a:p>
            <a:endParaRPr lang="en-US" dirty="0" smtClean="0">
              <a:solidFill>
                <a:schemeClr val="tx1">
                  <a:lumMod val="65000"/>
                  <a:lumOff val="35000"/>
                </a:schemeClr>
              </a:solidFill>
            </a:endParaRPr>
          </a:p>
          <a:p>
            <a:endParaRPr lang="en-US" dirty="0">
              <a:solidFill>
                <a:schemeClr val="tx1">
                  <a:lumMod val="65000"/>
                  <a:lumOff val="35000"/>
                </a:schemeClr>
              </a:solidFill>
            </a:endParaRPr>
          </a:p>
        </p:txBody>
      </p:sp>
      <p:sp>
        <p:nvSpPr>
          <p:cNvPr id="4" name="Title 3"/>
          <p:cNvSpPr>
            <a:spLocks noGrp="1"/>
          </p:cNvSpPr>
          <p:nvPr>
            <p:ph type="title"/>
          </p:nvPr>
        </p:nvSpPr>
        <p:spPr>
          <a:xfrm>
            <a:off x="914400" y="1398319"/>
            <a:ext cx="3352800" cy="1143000"/>
          </a:xfrm>
        </p:spPr>
        <p:txBody>
          <a:bodyPr>
            <a:normAutofit/>
          </a:bodyPr>
          <a:lstStyle/>
          <a:p>
            <a:r>
              <a:rPr lang="en-US" sz="3200" b="1" dirty="0" smtClean="0">
                <a:ln w="3175">
                  <a:noFill/>
                </a:ln>
              </a:rPr>
              <a:t>Presenters</a:t>
            </a:r>
            <a:r>
              <a:rPr lang="en-US" sz="3200" dirty="0" smtClean="0">
                <a:ln w="3175">
                  <a:noFill/>
                </a:ln>
              </a:rPr>
              <a:t>:</a:t>
            </a:r>
            <a:endParaRPr lang="en-US" sz="3200" dirty="0">
              <a:ln w="3175">
                <a:noFill/>
              </a:ln>
            </a:endParaRPr>
          </a:p>
        </p:txBody>
      </p:sp>
      <p:pic>
        <p:nvPicPr>
          <p:cNvPr id="3" name="AssessmentSlid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62000" y="5486400"/>
            <a:ext cx="609600" cy="609600"/>
          </a:xfrm>
          <a:prstGeom prst="rect">
            <a:avLst/>
          </a:prstGeom>
        </p:spPr>
      </p:pic>
      <p:pic>
        <p:nvPicPr>
          <p:cNvPr id="1030" name="Picture 6" descr="Rashida Banje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3590925"/>
            <a:ext cx="11430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6327" y="5105399"/>
            <a:ext cx="108580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200" y="1584090"/>
            <a:ext cx="1252060" cy="155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4"/>
          <p:cNvSpPr txBox="1">
            <a:spLocks/>
          </p:cNvSpPr>
          <p:nvPr/>
        </p:nvSpPr>
        <p:spPr>
          <a:xfrm>
            <a:off x="3352800" y="1584089"/>
            <a:ext cx="3200400" cy="177984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marL="0" indent="0">
              <a:spcBef>
                <a:spcPct val="20000"/>
              </a:spcBef>
              <a:buClr>
                <a:schemeClr val="accent1"/>
              </a:buClr>
              <a:buNone/>
            </a:pPr>
            <a:r>
              <a:rPr lang="en-US" sz="2200" dirty="0">
                <a:solidFill>
                  <a:schemeClr val="tx1">
                    <a:lumMod val="75000"/>
                    <a:lumOff val="25000"/>
                  </a:schemeClr>
                </a:solidFill>
              </a:rPr>
              <a:t>Patricia M </a:t>
            </a:r>
            <a:r>
              <a:rPr lang="en-US" sz="2200" dirty="0" err="1">
                <a:solidFill>
                  <a:schemeClr val="tx1">
                    <a:lumMod val="75000"/>
                    <a:lumOff val="25000"/>
                  </a:schemeClr>
                </a:solidFill>
              </a:rPr>
              <a:t>Blasco</a:t>
            </a:r>
            <a:endParaRPr lang="en-US" sz="2200" dirty="0">
              <a:solidFill>
                <a:schemeClr val="tx1">
                  <a:lumMod val="75000"/>
                  <a:lumOff val="25000"/>
                </a:schemeClr>
              </a:solidFill>
            </a:endParaRPr>
          </a:p>
          <a:p>
            <a:r>
              <a:rPr lang="en-US" sz="1700" dirty="0" smtClean="0">
                <a:solidFill>
                  <a:schemeClr val="tx1">
                    <a:lumMod val="75000"/>
                    <a:lumOff val="25000"/>
                  </a:schemeClr>
                </a:solidFill>
              </a:rPr>
              <a:t>Associate Research Professor </a:t>
            </a:r>
          </a:p>
          <a:p>
            <a:r>
              <a:rPr lang="en-US" sz="1700" dirty="0" smtClean="0">
                <a:solidFill>
                  <a:schemeClr val="tx1">
                    <a:lumMod val="75000"/>
                    <a:lumOff val="25000"/>
                  </a:schemeClr>
                </a:solidFill>
              </a:rPr>
              <a:t>Teaching Research Institute</a:t>
            </a:r>
          </a:p>
          <a:p>
            <a:pPr marL="0" indent="225425">
              <a:buNone/>
            </a:pPr>
            <a:r>
              <a:rPr lang="en-US" sz="1700" dirty="0" smtClean="0">
                <a:solidFill>
                  <a:schemeClr val="tx1">
                    <a:lumMod val="75000"/>
                    <a:lumOff val="25000"/>
                  </a:schemeClr>
                </a:solidFill>
              </a:rPr>
              <a:t>Western Oregon University</a:t>
            </a:r>
          </a:p>
          <a:p>
            <a:r>
              <a:rPr lang="en-US" sz="1700" dirty="0">
                <a:solidFill>
                  <a:schemeClr val="tx1">
                    <a:lumMod val="75000"/>
                    <a:lumOff val="25000"/>
                  </a:schemeClr>
                </a:solidFill>
              </a:rPr>
              <a:t>Director Project PEPI</a:t>
            </a:r>
          </a:p>
          <a:p>
            <a:pPr marL="0" indent="225425">
              <a:buNone/>
            </a:pPr>
            <a:endParaRPr lang="en-US" sz="1700" dirty="0" smtClean="0">
              <a:solidFill>
                <a:schemeClr val="tx1">
                  <a:lumMod val="75000"/>
                  <a:lumOff val="25000"/>
                </a:schemeClr>
              </a:solidFill>
            </a:endParaRPr>
          </a:p>
          <a:p>
            <a:pPr marL="0" indent="225425">
              <a:buNone/>
            </a:pPr>
            <a:endParaRPr lang="en-US" sz="1700" dirty="0" smtClean="0">
              <a:solidFill>
                <a:schemeClr val="tx1">
                  <a:lumMod val="75000"/>
                  <a:lumOff val="25000"/>
                </a:schemeClr>
              </a:solidFill>
            </a:endParaRPr>
          </a:p>
          <a:p>
            <a:endParaRPr lang="en-US" dirty="0" smtClean="0">
              <a:solidFill>
                <a:schemeClr val="tx1">
                  <a:lumMod val="65000"/>
                  <a:lumOff val="35000"/>
                </a:schemeClr>
              </a:solidFill>
            </a:endParaRPr>
          </a:p>
          <a:p>
            <a:endParaRPr lang="en-US" dirty="0">
              <a:solidFill>
                <a:schemeClr val="tx1">
                  <a:lumMod val="65000"/>
                  <a:lumOff val="35000"/>
                </a:schemeClr>
              </a:solidFill>
            </a:endParaRPr>
          </a:p>
        </p:txBody>
      </p:sp>
    </p:spTree>
    <p:extLst>
      <p:ext uri="{BB962C8B-B14F-4D97-AF65-F5344CB8AC3E}">
        <p14:creationId xmlns:p14="http://schemas.microsoft.com/office/powerpoint/2010/main" val="88767379"/>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17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Placeholder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181600" y="1912436"/>
            <a:ext cx="2897526" cy="4351338"/>
          </a:xfrm>
        </p:spPr>
      </p:pic>
      <p:sp>
        <p:nvSpPr>
          <p:cNvPr id="16386" name="Title 6"/>
          <p:cNvSpPr>
            <a:spLocks noGrp="1"/>
          </p:cNvSpPr>
          <p:nvPr>
            <p:ph type="title"/>
          </p:nvPr>
        </p:nvSpPr>
        <p:spPr/>
        <p:txBody>
          <a:bodyPr>
            <a:normAutofit/>
          </a:bodyPr>
          <a:lstStyle/>
          <a:p>
            <a:pPr eaLnBrk="1" hangingPunct="1"/>
            <a:r>
              <a:rPr lang="en-US" altLang="en-US" sz="3200" dirty="0" smtClean="0">
                <a:ln w="0">
                  <a:noFill/>
                </a:ln>
              </a:rPr>
              <a:t>Collaboration</a:t>
            </a:r>
          </a:p>
        </p:txBody>
      </p:sp>
      <p:sp>
        <p:nvSpPr>
          <p:cNvPr id="16388" name="Text Placeholder 8"/>
          <p:cNvSpPr>
            <a:spLocks noGrp="1"/>
          </p:cNvSpPr>
          <p:nvPr>
            <p:ph type="body" sz="half" idx="4294967295"/>
          </p:nvPr>
        </p:nvSpPr>
        <p:spPr>
          <a:xfrm>
            <a:off x="1295400" y="4114800"/>
            <a:ext cx="3505200" cy="1371600"/>
          </a:xfrm>
        </p:spPr>
        <p:txBody>
          <a:bodyPr>
            <a:noAutofit/>
          </a:bodyPr>
          <a:lstStyle/>
          <a:p>
            <a:pPr marL="0" indent="0" eaLnBrk="1" hangingPunct="1">
              <a:buNone/>
            </a:pPr>
            <a:r>
              <a:rPr lang="en-US" altLang="en-US" sz="2000" dirty="0" smtClean="0">
                <a:solidFill>
                  <a:schemeClr val="tx1"/>
                </a:solidFill>
              </a:rPr>
              <a:t>Screenings and Assessments work best when everyone contributes -- families, professionals, and advocates.</a:t>
            </a:r>
          </a:p>
        </p:txBody>
      </p:sp>
      <p:sp>
        <p:nvSpPr>
          <p:cNvPr id="2" name="Rectangle 1"/>
          <p:cNvSpPr/>
          <p:nvPr/>
        </p:nvSpPr>
        <p:spPr>
          <a:xfrm>
            <a:off x="1143000" y="1600200"/>
            <a:ext cx="3886200" cy="1323439"/>
          </a:xfrm>
          <a:prstGeom prst="rect">
            <a:avLst/>
          </a:prstGeom>
        </p:spPr>
        <p:txBody>
          <a:bodyPr wrap="square">
            <a:spAutoFit/>
          </a:bodyPr>
          <a:lstStyle/>
          <a:p>
            <a:r>
              <a:rPr lang="en-US" sz="2000" dirty="0"/>
              <a:t>So, overall, here are some tips for making sure the instruments you use are culturally responsive.</a:t>
            </a:r>
          </a:p>
        </p:txBody>
      </p:sp>
      <p:pic>
        <p:nvPicPr>
          <p:cNvPr id="3" name="AssessmentSlide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01881" y="5942151"/>
            <a:ext cx="609600" cy="609600"/>
          </a:xfrm>
          <a:prstGeom prst="rect">
            <a:avLst/>
          </a:prstGeom>
        </p:spPr>
      </p:pic>
    </p:spTree>
    <p:extLst>
      <p:ext uri="{BB962C8B-B14F-4D97-AF65-F5344CB8AC3E}">
        <p14:creationId xmlns:p14="http://schemas.microsoft.com/office/powerpoint/2010/main" val="315739819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4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1295400" y="3276600"/>
            <a:ext cx="6934200" cy="3200400"/>
          </a:xfrm>
        </p:spPr>
        <p:txBody>
          <a:bodyPr>
            <a:normAutofit/>
          </a:bodyPr>
          <a:lstStyle/>
          <a:p>
            <a:pPr eaLnBrk="1" hangingPunct="1">
              <a:lnSpc>
                <a:spcPct val="90000"/>
              </a:lnSpc>
            </a:pPr>
            <a:r>
              <a:rPr lang="en-US" altLang="en-US" sz="2000" dirty="0" smtClean="0">
                <a:solidFill>
                  <a:schemeClr val="tx1"/>
                </a:solidFill>
              </a:rPr>
              <a:t>Examine own bias and assumptions to understand how assumptions can interfere with assessment.</a:t>
            </a:r>
          </a:p>
          <a:p>
            <a:pPr eaLnBrk="1" hangingPunct="1">
              <a:lnSpc>
                <a:spcPct val="90000"/>
              </a:lnSpc>
              <a:buFont typeface="Arial" charset="0"/>
              <a:buNone/>
            </a:pPr>
            <a:endParaRPr lang="en-US" altLang="en-US" sz="2000" dirty="0" smtClean="0">
              <a:solidFill>
                <a:schemeClr val="tx1"/>
              </a:solidFill>
            </a:endParaRPr>
          </a:p>
          <a:p>
            <a:pPr eaLnBrk="1" hangingPunct="1">
              <a:lnSpc>
                <a:spcPct val="90000"/>
              </a:lnSpc>
            </a:pPr>
            <a:r>
              <a:rPr lang="en-US" altLang="en-US" sz="2000" dirty="0" smtClean="0">
                <a:solidFill>
                  <a:schemeClr val="tx1"/>
                </a:solidFill>
              </a:rPr>
              <a:t>Determine ahead of time if an interpreter is needed.</a:t>
            </a:r>
          </a:p>
          <a:p>
            <a:pPr eaLnBrk="1" hangingPunct="1">
              <a:lnSpc>
                <a:spcPct val="90000"/>
              </a:lnSpc>
            </a:pPr>
            <a:endParaRPr lang="en-US" altLang="en-US" sz="2000" dirty="0" smtClean="0">
              <a:solidFill>
                <a:schemeClr val="tx1"/>
              </a:solidFill>
            </a:endParaRPr>
          </a:p>
          <a:p>
            <a:pPr eaLnBrk="1" hangingPunct="1">
              <a:lnSpc>
                <a:spcPct val="90000"/>
              </a:lnSpc>
            </a:pPr>
            <a:r>
              <a:rPr lang="en-US" altLang="en-US" sz="2000" dirty="0" smtClean="0">
                <a:solidFill>
                  <a:schemeClr val="tx1"/>
                </a:solidFill>
              </a:rPr>
              <a:t>Try to find an interpreter with experience in early childhood or a parent of young children.  </a:t>
            </a:r>
          </a:p>
        </p:txBody>
      </p:sp>
      <p:sp>
        <p:nvSpPr>
          <p:cNvPr id="31746" name="Title 1"/>
          <p:cNvSpPr>
            <a:spLocks noGrp="1"/>
          </p:cNvSpPr>
          <p:nvPr>
            <p:ph type="title"/>
          </p:nvPr>
        </p:nvSpPr>
        <p:spPr>
          <a:xfrm>
            <a:off x="1219200" y="1371600"/>
            <a:ext cx="8229600" cy="1143000"/>
          </a:xfrm>
        </p:spPr>
        <p:txBody>
          <a:bodyPr>
            <a:normAutofit/>
          </a:bodyPr>
          <a:lstStyle/>
          <a:p>
            <a:pPr eaLnBrk="1" hangingPunct="1"/>
            <a:r>
              <a:rPr lang="en-US" altLang="en-US" sz="3200" dirty="0" smtClean="0">
                <a:ln w="0">
                  <a:noFill/>
                </a:ln>
              </a:rPr>
              <a:t>Screening and Assessment –</a:t>
            </a:r>
            <a:br>
              <a:rPr lang="en-US" altLang="en-US" sz="3200" dirty="0" smtClean="0">
                <a:ln w="0">
                  <a:noFill/>
                </a:ln>
              </a:rPr>
            </a:br>
            <a:r>
              <a:rPr lang="en-US" altLang="en-US" sz="3200" dirty="0" smtClean="0">
                <a:ln w="0">
                  <a:noFill/>
                </a:ln>
              </a:rPr>
              <a:t>Native Language is not English</a:t>
            </a:r>
          </a:p>
        </p:txBody>
      </p:sp>
      <p:pic>
        <p:nvPicPr>
          <p:cNvPr id="2" name="AssessmentSlide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5867400"/>
            <a:ext cx="609600" cy="609600"/>
          </a:xfrm>
          <a:prstGeom prst="rect">
            <a:avLst/>
          </a:prstGeom>
        </p:spPr>
      </p:pic>
    </p:spTree>
    <p:extLst>
      <p:ext uri="{BB962C8B-B14F-4D97-AF65-F5344CB8AC3E}">
        <p14:creationId xmlns:p14="http://schemas.microsoft.com/office/powerpoint/2010/main" val="1893282174"/>
      </p:ext>
    </p:extLst>
  </p:cSld>
  <p:clrMapOvr>
    <a:masterClrMapping/>
  </p:clrMapOvr>
  <mc:AlternateContent xmlns:mc="http://schemas.openxmlformats.org/markup-compatibility/2006" xmlns:p14="http://schemas.microsoft.com/office/powerpoint/2010/main">
    <mc:Choice Requires="p14">
      <p:transition spd="slow" p14:dur="2000" advClick="0" advTm="81000"/>
    </mc:Choice>
    <mc:Fallback xmlns="">
      <p:transition spd="slow" advClick="0" advTm="8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0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520077"/>
            <a:ext cx="4572000" cy="2585323"/>
          </a:xfrm>
          <a:prstGeom prst="rect">
            <a:avLst/>
          </a:prstGeom>
        </p:spPr>
        <p:txBody>
          <a:bodyPr>
            <a:spAutoFit/>
          </a:bodyPr>
          <a:lstStyle/>
          <a:p>
            <a:pPr>
              <a:defRPr/>
            </a:pPr>
            <a:r>
              <a:rPr lang="en-US" dirty="0"/>
              <a:t>Working with a cultural broker, or trained and experienced interpreter who understands the family's language and culture can help you choose the right evaluation tool by understanding how:</a:t>
            </a:r>
          </a:p>
          <a:p>
            <a:pPr marL="285750" indent="-285750">
              <a:buFont typeface="Arial" pitchFamily="34" charset="0"/>
              <a:buChar char="•"/>
              <a:defRPr/>
            </a:pPr>
            <a:r>
              <a:rPr lang="en-US" dirty="0"/>
              <a:t>language acquisition, </a:t>
            </a:r>
          </a:p>
          <a:p>
            <a:pPr marL="285750" indent="-285750">
              <a:buFont typeface="Arial" pitchFamily="34" charset="0"/>
              <a:buChar char="•"/>
              <a:defRPr/>
            </a:pPr>
            <a:r>
              <a:rPr lang="en-US" dirty="0"/>
              <a:t>acculturation, and </a:t>
            </a:r>
          </a:p>
          <a:p>
            <a:pPr marL="285750" indent="-285750">
              <a:buFont typeface="Arial" pitchFamily="34" charset="0"/>
              <a:buChar char="•"/>
              <a:defRPr/>
            </a:pPr>
            <a:r>
              <a:rPr lang="en-US" dirty="0"/>
              <a:t>socio-economic status can impact  the outcomes.</a:t>
            </a:r>
          </a:p>
        </p:txBody>
      </p:sp>
      <p:pic>
        <p:nvPicPr>
          <p:cNvPr id="3" name="AssessmentSlide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5563590"/>
            <a:ext cx="609600" cy="609600"/>
          </a:xfrm>
          <a:prstGeom prst="rect">
            <a:avLst/>
          </a:prstGeom>
        </p:spPr>
      </p:pic>
      <p:sp>
        <p:nvSpPr>
          <p:cNvPr id="4" name="Title 3"/>
          <p:cNvSpPr>
            <a:spLocks noGrp="1"/>
          </p:cNvSpPr>
          <p:nvPr>
            <p:ph type="title"/>
          </p:nvPr>
        </p:nvSpPr>
        <p:spPr>
          <a:xfrm>
            <a:off x="914400" y="1189037"/>
            <a:ext cx="7600950" cy="1325563"/>
          </a:xfrm>
        </p:spPr>
        <p:txBody>
          <a:bodyPr/>
          <a:lstStyle/>
          <a:p>
            <a:r>
              <a:rPr lang="en-US" dirty="0" smtClean="0">
                <a:ln w="0">
                  <a:noFill/>
                </a:ln>
              </a:rPr>
              <a:t>Helpful Professionals</a:t>
            </a:r>
            <a:endParaRPr lang="en-US" dirty="0">
              <a:ln w="0">
                <a:noFill/>
              </a:ln>
            </a:endParaRPr>
          </a:p>
        </p:txBody>
      </p:sp>
    </p:spTree>
    <p:extLst>
      <p:ext uri="{BB962C8B-B14F-4D97-AF65-F5344CB8AC3E}">
        <p14:creationId xmlns:p14="http://schemas.microsoft.com/office/powerpoint/2010/main" val="2246296180"/>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7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2563426"/>
            <a:ext cx="6172200" cy="3067506"/>
          </a:xfrm>
          <a:prstGeom prst="rect">
            <a:avLst/>
          </a:prstGeom>
        </p:spPr>
        <p:txBody>
          <a:bodyPr wrap="square">
            <a:spAutoFit/>
          </a:bodyPr>
          <a:lstStyle/>
          <a:p>
            <a:pPr marL="571500" indent="-571500">
              <a:lnSpc>
                <a:spcPct val="80000"/>
              </a:lnSpc>
              <a:spcAft>
                <a:spcPts val="1000"/>
              </a:spcAft>
              <a:buFontTx/>
              <a:buAutoNum type="romanUcPeriod"/>
            </a:pPr>
            <a:r>
              <a:rPr lang="en-US" sz="2000" dirty="0"/>
              <a:t>Language of the child’s primary caregiving environment.</a:t>
            </a:r>
          </a:p>
          <a:p>
            <a:pPr marL="571500" indent="-571500">
              <a:lnSpc>
                <a:spcPct val="80000"/>
              </a:lnSpc>
              <a:spcAft>
                <a:spcPts val="1000"/>
              </a:spcAft>
              <a:buFontTx/>
              <a:buAutoNum type="romanUcPeriod"/>
            </a:pPr>
            <a:r>
              <a:rPr lang="en-US" sz="2000" dirty="0"/>
              <a:t>Child’s relative language proficiency in all languages used.</a:t>
            </a:r>
          </a:p>
          <a:p>
            <a:pPr marL="571500" indent="-571500">
              <a:lnSpc>
                <a:spcPct val="80000"/>
              </a:lnSpc>
              <a:spcAft>
                <a:spcPts val="1000"/>
              </a:spcAft>
              <a:buFontTx/>
              <a:buAutoNum type="romanUcPeriod"/>
            </a:pPr>
            <a:r>
              <a:rPr lang="en-US" sz="2000" dirty="0"/>
              <a:t>Patterns of language usage in child’s primary caregiving environment(s) </a:t>
            </a:r>
          </a:p>
          <a:p>
            <a:pPr marL="571500" indent="-571500">
              <a:lnSpc>
                <a:spcPct val="80000"/>
              </a:lnSpc>
              <a:spcAft>
                <a:spcPts val="1000"/>
              </a:spcAft>
              <a:buFontTx/>
              <a:buAutoNum type="romanUcPeriod"/>
            </a:pPr>
            <a:r>
              <a:rPr lang="en-US" sz="2000" dirty="0"/>
              <a:t>Verbal vs. Nonverbal Language value and preference</a:t>
            </a:r>
          </a:p>
          <a:p>
            <a:pPr marL="571500" indent="-571500">
              <a:lnSpc>
                <a:spcPct val="80000"/>
              </a:lnSpc>
              <a:spcAft>
                <a:spcPts val="1000"/>
              </a:spcAft>
              <a:buFontTx/>
              <a:buAutoNum type="romanUcPeriod"/>
            </a:pPr>
            <a:r>
              <a:rPr lang="en-US" sz="2000" dirty="0"/>
              <a:t>Explicit and Implicit status associated with </a:t>
            </a:r>
            <a:r>
              <a:rPr lang="en-US" sz="2000" dirty="0" err="1"/>
              <a:t>monolingualism</a:t>
            </a:r>
            <a:r>
              <a:rPr lang="en-US" sz="2000" dirty="0"/>
              <a:t> and </a:t>
            </a:r>
            <a:r>
              <a:rPr lang="en-US" sz="2000" dirty="0" smtClean="0"/>
              <a:t>bilingualism</a:t>
            </a:r>
            <a:endParaRPr lang="en-US" sz="2000" dirty="0"/>
          </a:p>
        </p:txBody>
      </p:sp>
      <p:pic>
        <p:nvPicPr>
          <p:cNvPr id="4" name="AssessmentSlide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28600" y="5569803"/>
            <a:ext cx="609600" cy="609600"/>
          </a:xfrm>
          <a:prstGeom prst="rect">
            <a:avLst/>
          </a:prstGeom>
        </p:spPr>
      </p:pic>
      <p:sp>
        <p:nvSpPr>
          <p:cNvPr id="6" name="TextBox 5"/>
          <p:cNvSpPr txBox="1"/>
          <p:nvPr/>
        </p:nvSpPr>
        <p:spPr>
          <a:xfrm>
            <a:off x="2590800" y="5798403"/>
            <a:ext cx="5486400" cy="830997"/>
          </a:xfrm>
          <a:prstGeom prst="rect">
            <a:avLst/>
          </a:prstGeom>
          <a:noFill/>
        </p:spPr>
        <p:txBody>
          <a:bodyPr wrap="square" rtlCol="0">
            <a:spAutoFit/>
          </a:bodyPr>
          <a:lstStyle/>
          <a:p>
            <a:r>
              <a:rPr lang="en-US" sz="1600" dirty="0" smtClean="0"/>
              <a:t>Barrera, I. &amp; </a:t>
            </a:r>
            <a:r>
              <a:rPr lang="en-US" sz="1600" dirty="0" err="1" smtClean="0"/>
              <a:t>Corso</a:t>
            </a:r>
            <a:r>
              <a:rPr lang="en-US" sz="1600" dirty="0" smtClean="0"/>
              <a:t>, R.M. (2003) </a:t>
            </a:r>
            <a:r>
              <a:rPr lang="en-US" sz="1600" i="1" dirty="0" smtClean="0"/>
              <a:t>Skilled dialogue: Strategies for responding to cultural diversity in early childhood</a:t>
            </a:r>
            <a:r>
              <a:rPr lang="en-US" sz="1600" dirty="0" smtClean="0"/>
              <a:t>. Baltimore, MD: Paul H. Brookes.</a:t>
            </a:r>
            <a:endParaRPr lang="en-US" sz="1600" dirty="0"/>
          </a:p>
        </p:txBody>
      </p:sp>
      <p:sp>
        <p:nvSpPr>
          <p:cNvPr id="5" name="Title 4"/>
          <p:cNvSpPr>
            <a:spLocks noGrp="1"/>
          </p:cNvSpPr>
          <p:nvPr>
            <p:ph type="title"/>
          </p:nvPr>
        </p:nvSpPr>
        <p:spPr>
          <a:xfrm>
            <a:off x="914400" y="1277035"/>
            <a:ext cx="8001000" cy="1085165"/>
          </a:xfrm>
        </p:spPr>
        <p:txBody>
          <a:bodyPr>
            <a:normAutofit/>
          </a:bodyPr>
          <a:lstStyle/>
          <a:p>
            <a:r>
              <a:rPr lang="en-US" sz="3000" dirty="0" smtClean="0">
                <a:ln w="0">
                  <a:noFill/>
                </a:ln>
              </a:rPr>
              <a:t>Communicative-Linguistic Dimensions</a:t>
            </a:r>
            <a:endParaRPr lang="en-US" sz="3000" dirty="0">
              <a:ln w="0">
                <a:noFill/>
              </a:ln>
            </a:endParaRPr>
          </a:p>
        </p:txBody>
      </p:sp>
    </p:spTree>
    <p:extLst>
      <p:ext uri="{BB962C8B-B14F-4D97-AF65-F5344CB8AC3E}">
        <p14:creationId xmlns:p14="http://schemas.microsoft.com/office/powerpoint/2010/main" val="2351261255"/>
      </p:ext>
    </p:extLst>
  </p:cSld>
  <p:clrMapOvr>
    <a:masterClrMapping/>
  </p:clrMapOvr>
  <mc:AlternateContent xmlns:mc="http://schemas.openxmlformats.org/markup-compatibility/2006" xmlns:p14="http://schemas.microsoft.com/office/powerpoint/2010/main">
    <mc:Choice Requires="p14">
      <p:transition spd="slow" p14:dur="2000" advClick="0" advTm="95000"/>
    </mc:Choice>
    <mc:Fallback xmlns="">
      <p:transition spd="slow" advClick="0" advTm="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93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nvSpPr>
        <p:spPr bwMode="auto">
          <a:xfrm>
            <a:off x="1524000" y="4800600"/>
            <a:ext cx="617220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a:lstStyle>
          <a:p>
            <a:pPr eaLnBrk="1" hangingPunct="1">
              <a:lnSpc>
                <a:spcPct val="80000"/>
              </a:lnSpc>
              <a:spcAft>
                <a:spcPts val="1000"/>
              </a:spcAft>
            </a:pPr>
            <a:r>
              <a:rPr lang="en-US" sz="2000" dirty="0" smtClean="0"/>
              <a:t>Silent period </a:t>
            </a:r>
          </a:p>
          <a:p>
            <a:pPr eaLnBrk="1" hangingPunct="1">
              <a:lnSpc>
                <a:spcPct val="80000"/>
              </a:lnSpc>
              <a:spcAft>
                <a:spcPts val="1000"/>
              </a:spcAft>
            </a:pPr>
            <a:r>
              <a:rPr lang="en-US" sz="2000" dirty="0" smtClean="0"/>
              <a:t>Conversational skills acquisition but not truly proficient</a:t>
            </a:r>
          </a:p>
          <a:p>
            <a:pPr eaLnBrk="1" hangingPunct="1">
              <a:lnSpc>
                <a:spcPct val="80000"/>
              </a:lnSpc>
              <a:spcAft>
                <a:spcPts val="1000"/>
              </a:spcAft>
            </a:pPr>
            <a:r>
              <a:rPr lang="en-US" sz="2000" dirty="0" smtClean="0"/>
              <a:t>Conversational proficiency (receptive and expressive)</a:t>
            </a:r>
          </a:p>
          <a:p>
            <a:pPr indent="3175">
              <a:lnSpc>
                <a:spcPct val="80000"/>
              </a:lnSpc>
              <a:buNone/>
              <a:tabLst>
                <a:tab pos="6746875" algn="l"/>
              </a:tabLst>
            </a:pPr>
            <a:endParaRPr lang="en-US" sz="2000" i="1" dirty="0" smtClean="0"/>
          </a:p>
          <a:p>
            <a:pPr eaLnBrk="1" hangingPunct="1">
              <a:lnSpc>
                <a:spcPct val="80000"/>
              </a:lnSpc>
              <a:spcAft>
                <a:spcPts val="1000"/>
              </a:spcAft>
            </a:pPr>
            <a:endParaRPr lang="en-US" sz="2000" dirty="0" smtClean="0"/>
          </a:p>
        </p:txBody>
      </p:sp>
      <p:sp>
        <p:nvSpPr>
          <p:cNvPr id="5" name="Rectangle 4"/>
          <p:cNvSpPr/>
          <p:nvPr/>
        </p:nvSpPr>
        <p:spPr>
          <a:xfrm>
            <a:off x="4191000" y="3099351"/>
            <a:ext cx="2971800" cy="1298817"/>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indent="3175">
              <a:lnSpc>
                <a:spcPct val="80000"/>
              </a:lnSpc>
              <a:buNone/>
              <a:tabLst>
                <a:tab pos="6746875" algn="l"/>
              </a:tabLst>
            </a:pPr>
            <a:r>
              <a:rPr lang="en-US" i="1" dirty="0"/>
              <a:t>“</a:t>
            </a:r>
            <a:r>
              <a:rPr lang="en-US" sz="1600" i="1" dirty="0"/>
              <a:t>Each child’s way of learning a new language should </a:t>
            </a:r>
            <a:r>
              <a:rPr lang="en-US" sz="1600" i="1" dirty="0" smtClean="0"/>
              <a:t>be </a:t>
            </a:r>
            <a:r>
              <a:rPr lang="en-US" sz="1600" i="1" dirty="0"/>
              <a:t>viewed </a:t>
            </a:r>
            <a:r>
              <a:rPr lang="en-US" sz="1600" i="1" dirty="0" smtClean="0"/>
              <a:t>as acceptable</a:t>
            </a:r>
            <a:r>
              <a:rPr lang="en-US" sz="1600" i="1" dirty="0"/>
              <a:t>, logical, and part of the </a:t>
            </a:r>
            <a:r>
              <a:rPr lang="en-US" sz="1600" i="1" dirty="0" smtClean="0"/>
              <a:t>ongoing </a:t>
            </a:r>
            <a:r>
              <a:rPr lang="en-US" sz="1600" i="1" dirty="0"/>
              <a:t>development and </a:t>
            </a:r>
            <a:r>
              <a:rPr lang="en-US" sz="1600" i="1" dirty="0" smtClean="0"/>
              <a:t>learning </a:t>
            </a:r>
            <a:r>
              <a:rPr lang="en-US" sz="1600" i="1" dirty="0"/>
              <a:t>of any new language.”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 y="2937488"/>
            <a:ext cx="2438400" cy="1622544"/>
          </a:xfrm>
          <a:prstGeom prst="rect">
            <a:avLst/>
          </a:prstGeom>
        </p:spPr>
      </p:pic>
      <p:pic>
        <p:nvPicPr>
          <p:cNvPr id="2" name="AssessmentSlide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311727" y="5715000"/>
            <a:ext cx="609600" cy="609600"/>
          </a:xfrm>
          <a:prstGeom prst="rect">
            <a:avLst/>
          </a:prstGeom>
        </p:spPr>
      </p:pic>
      <p:sp>
        <p:nvSpPr>
          <p:cNvPr id="7" name="Title 6"/>
          <p:cNvSpPr>
            <a:spLocks noGrp="1"/>
          </p:cNvSpPr>
          <p:nvPr>
            <p:ph type="title"/>
          </p:nvPr>
        </p:nvSpPr>
        <p:spPr>
          <a:xfrm>
            <a:off x="1066799" y="1295400"/>
            <a:ext cx="7396595" cy="1325563"/>
          </a:xfrm>
        </p:spPr>
        <p:txBody>
          <a:bodyPr>
            <a:normAutofit/>
          </a:bodyPr>
          <a:lstStyle/>
          <a:p>
            <a:r>
              <a:rPr lang="en-US" sz="3200" dirty="0" smtClean="0">
                <a:ln w="0">
                  <a:noFill/>
                </a:ln>
              </a:rPr>
              <a:t>Individual Differences </a:t>
            </a:r>
            <a:br>
              <a:rPr lang="en-US" sz="3200" dirty="0" smtClean="0">
                <a:ln w="0">
                  <a:noFill/>
                </a:ln>
              </a:rPr>
            </a:br>
            <a:r>
              <a:rPr lang="en-US" sz="3200" dirty="0" smtClean="0">
                <a:ln w="0">
                  <a:noFill/>
                </a:ln>
              </a:rPr>
              <a:t>in English Development</a:t>
            </a:r>
            <a:endParaRPr lang="en-US" sz="3200" dirty="0">
              <a:ln w="0">
                <a:noFill/>
              </a:ln>
            </a:endParaRPr>
          </a:p>
        </p:txBody>
      </p:sp>
    </p:spTree>
    <p:extLst>
      <p:ext uri="{BB962C8B-B14F-4D97-AF65-F5344CB8AC3E}">
        <p14:creationId xmlns:p14="http://schemas.microsoft.com/office/powerpoint/2010/main" val="3509661692"/>
      </p:ext>
    </p:extLst>
  </p:cSld>
  <p:clrMapOvr>
    <a:masterClrMapping/>
  </p:clrMapOvr>
  <mc:AlternateContent xmlns:mc="http://schemas.openxmlformats.org/markup-compatibility/2006" xmlns:p14="http://schemas.microsoft.com/office/powerpoint/2010/main">
    <mc:Choice Requires="p14">
      <p:transition spd="slow" p14:dur="2000" advClick="0" advTm="50000"/>
    </mc:Choice>
    <mc:Fallback xmlns="">
      <p:transition spd="slow"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9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592" y="2214670"/>
            <a:ext cx="4953001" cy="757130"/>
          </a:xfrm>
          <a:prstGeom prst="rect">
            <a:avLst/>
          </a:prstGeom>
        </p:spPr>
        <p:txBody>
          <a:bodyPr wrap="square">
            <a:spAutoFit/>
          </a:bodyPr>
          <a:lstStyle/>
          <a:p>
            <a:pPr>
              <a:lnSpc>
                <a:spcPct val="90000"/>
              </a:lnSpc>
            </a:pPr>
            <a:r>
              <a:rPr lang="en-US" sz="2400" b="1" dirty="0">
                <a:solidFill>
                  <a:schemeClr val="accent4">
                    <a:lumMod val="50000"/>
                  </a:schemeClr>
                </a:solidFill>
                <a:latin typeface="Arial" pitchFamily="34" charset="0"/>
                <a:cs typeface="Arial" pitchFamily="34" charset="0"/>
              </a:rPr>
              <a:t>Basic Interpersonal Communication Skills (BICS)</a:t>
            </a:r>
            <a:endParaRPr lang="en-US" sz="2400" dirty="0">
              <a:solidFill>
                <a:schemeClr val="accent4">
                  <a:lumMod val="50000"/>
                </a:schemeClr>
              </a:solidFill>
              <a:latin typeface="Arial" pitchFamily="34" charset="0"/>
              <a:cs typeface="Arial" pitchFamily="34" charset="0"/>
            </a:endParaRPr>
          </a:p>
        </p:txBody>
      </p:sp>
      <p:sp>
        <p:nvSpPr>
          <p:cNvPr id="4" name="Rectangle 3"/>
          <p:cNvSpPr txBox="1">
            <a:spLocks noChangeArrowheads="1"/>
          </p:cNvSpPr>
          <p:nvPr/>
        </p:nvSpPr>
        <p:spPr>
          <a:xfrm>
            <a:off x="1210294" y="3448066"/>
            <a:ext cx="4419599" cy="2220872"/>
          </a:xfrm>
          <a:prstGeom prst="rect">
            <a:avLst/>
          </a:prstGeom>
        </p:spPr>
        <p:txBody>
          <a:bodyPr vert="horz" lIns="91440" tIns="45720" rIns="91440" bIns="45720" rtlCol="0">
            <a:normAutofit fontScale="85000" lnSpcReduction="1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buFont typeface="Wingdings" charset="2"/>
              <a:buNone/>
              <a:defRPr/>
            </a:pPr>
            <a:r>
              <a:rPr lang="en-US" sz="2400" dirty="0" smtClean="0">
                <a:effectLst>
                  <a:outerShdw blurRad="38100" dist="38100" dir="2700000" algn="tl">
                    <a:srgbClr val="C0C0C0"/>
                  </a:outerShdw>
                </a:effectLst>
              </a:rPr>
              <a:t>Conversations with friends during play</a:t>
            </a:r>
          </a:p>
          <a:p>
            <a:pPr>
              <a:lnSpc>
                <a:spcPct val="90000"/>
              </a:lnSpc>
              <a:buFont typeface="Wingdings" charset="2"/>
              <a:buNone/>
              <a:defRPr/>
            </a:pPr>
            <a:endParaRPr lang="en-US" sz="2400" dirty="0" smtClean="0">
              <a:effectLst>
                <a:outerShdw blurRad="38100" dist="38100" dir="2700000" algn="tl">
                  <a:srgbClr val="C0C0C0"/>
                </a:outerShdw>
              </a:effectLst>
            </a:endParaRPr>
          </a:p>
          <a:p>
            <a:pPr>
              <a:lnSpc>
                <a:spcPct val="90000"/>
              </a:lnSpc>
              <a:buFont typeface="Wingdings" charset="2"/>
              <a:buNone/>
              <a:defRPr/>
            </a:pPr>
            <a:r>
              <a:rPr lang="en-US" sz="2400" dirty="0" smtClean="0">
                <a:effectLst>
                  <a:outerShdw blurRad="38100" dist="38100" dir="2700000" algn="tl">
                    <a:srgbClr val="C0C0C0"/>
                  </a:outerShdw>
                </a:effectLst>
              </a:rPr>
              <a:t>Verbal interactions with teachers</a:t>
            </a:r>
          </a:p>
          <a:p>
            <a:pPr>
              <a:lnSpc>
                <a:spcPct val="90000"/>
              </a:lnSpc>
              <a:buFont typeface="Wingdings" charset="2"/>
              <a:buNone/>
              <a:defRPr/>
            </a:pPr>
            <a:endParaRPr lang="en-US" sz="2400" dirty="0" smtClean="0">
              <a:effectLst>
                <a:outerShdw blurRad="38100" dist="38100" dir="2700000" algn="tl">
                  <a:srgbClr val="C0C0C0"/>
                </a:outerShdw>
              </a:effectLst>
            </a:endParaRPr>
          </a:p>
          <a:p>
            <a:pPr>
              <a:lnSpc>
                <a:spcPct val="90000"/>
              </a:lnSpc>
              <a:buFont typeface="Wingdings" charset="2"/>
              <a:buNone/>
              <a:defRPr/>
            </a:pPr>
            <a:r>
              <a:rPr lang="en-US" sz="2400" dirty="0" smtClean="0">
                <a:effectLst>
                  <a:outerShdw blurRad="38100" dist="38100" dir="2700000" algn="tl">
                    <a:srgbClr val="C0C0C0"/>
                  </a:outerShdw>
                </a:effectLst>
              </a:rPr>
              <a:t>Informal interactions with parents or friends</a:t>
            </a:r>
          </a:p>
          <a:p>
            <a:pPr>
              <a:lnSpc>
                <a:spcPct val="90000"/>
              </a:lnSpc>
              <a:buFont typeface="Wingdings" charset="2"/>
              <a:buNone/>
              <a:defRPr/>
            </a:pPr>
            <a:endParaRPr lang="en-US" sz="2400" dirty="0" smtClean="0">
              <a:effectLst>
                <a:outerShdw blurRad="38100" dist="38100" dir="2700000" algn="tl">
                  <a:srgbClr val="C0C0C0"/>
                </a:outerShdw>
              </a:effectLst>
            </a:endParaRPr>
          </a:p>
          <a:p>
            <a:pPr>
              <a:lnSpc>
                <a:spcPct val="90000"/>
              </a:lnSpc>
              <a:buFont typeface="Wingdings" charset="2"/>
              <a:buNone/>
              <a:defRPr/>
            </a:pPr>
            <a:endParaRPr lang="en-US" sz="2400" dirty="0" smtClean="0">
              <a:effectLst>
                <a:outerShdw blurRad="38100" dist="38100" dir="2700000" algn="tl">
                  <a:srgbClr val="C0C0C0"/>
                </a:outerShdw>
              </a:effectLst>
            </a:endParaRPr>
          </a:p>
        </p:txBody>
      </p:sp>
      <p:sp>
        <p:nvSpPr>
          <p:cNvPr id="5" name="Rectangle 3"/>
          <p:cNvSpPr txBox="1">
            <a:spLocks noChangeArrowheads="1"/>
          </p:cNvSpPr>
          <p:nvPr/>
        </p:nvSpPr>
        <p:spPr bwMode="auto">
          <a:xfrm>
            <a:off x="1079665" y="5850862"/>
            <a:ext cx="4901540" cy="778537"/>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60000"/>
              <a:buFont typeface="Wingdings" pitchFamily="2" charset="2"/>
              <a:buNone/>
              <a:defRPr/>
            </a:pPr>
            <a:r>
              <a:rPr lang="en-US" sz="2400" kern="0" dirty="0">
                <a:effectLst>
                  <a:outerShdw blurRad="38100" dist="38100" dir="2700000" algn="tl">
                    <a:srgbClr val="000000"/>
                  </a:outerShdw>
                </a:effectLst>
                <a:latin typeface="+mn-lt"/>
                <a:cs typeface="+mn-cs"/>
              </a:rPr>
              <a:t>One to three years to reach conversational proficiency.</a:t>
            </a:r>
          </a:p>
        </p:txBody>
      </p:sp>
      <p:pic>
        <p:nvPicPr>
          <p:cNvPr id="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8340" y="2400260"/>
            <a:ext cx="2308225"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914400" y="1112837"/>
            <a:ext cx="7600950" cy="1325563"/>
          </a:xfrm>
        </p:spPr>
        <p:txBody>
          <a:bodyPr/>
          <a:lstStyle/>
          <a:p>
            <a:r>
              <a:rPr lang="en-US" dirty="0">
                <a:ln w="0">
                  <a:noFill/>
                </a:ln>
                <a:effectLst>
                  <a:outerShdw blurRad="38100" dist="38100" dir="2700000" algn="tl">
                    <a:srgbClr val="C0C0C0"/>
                  </a:outerShdw>
                </a:effectLst>
              </a:rPr>
              <a:t>Language Proficiency</a:t>
            </a:r>
            <a:endParaRPr lang="en-US" dirty="0">
              <a:ln w="0">
                <a:noFill/>
              </a:ln>
            </a:endParaRPr>
          </a:p>
        </p:txBody>
      </p:sp>
      <p:pic>
        <p:nvPicPr>
          <p:cNvPr id="3" name="AssessmentSlide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52400" y="5636467"/>
            <a:ext cx="609600" cy="609600"/>
          </a:xfrm>
          <a:prstGeom prst="rect">
            <a:avLst/>
          </a:prstGeom>
        </p:spPr>
      </p:pic>
      <p:sp>
        <p:nvSpPr>
          <p:cNvPr id="7" name="TextBox 6"/>
          <p:cNvSpPr txBox="1"/>
          <p:nvPr/>
        </p:nvSpPr>
        <p:spPr>
          <a:xfrm>
            <a:off x="6096000" y="6192774"/>
            <a:ext cx="1840568" cy="369332"/>
          </a:xfrm>
          <a:prstGeom prst="rect">
            <a:avLst/>
          </a:prstGeom>
          <a:noFill/>
        </p:spPr>
        <p:txBody>
          <a:bodyPr wrap="none" rtlCol="0">
            <a:spAutoFit/>
          </a:bodyPr>
          <a:lstStyle/>
          <a:p>
            <a:r>
              <a:rPr lang="en-US" kern="0" dirty="0"/>
              <a:t>(Cummins, 2004</a:t>
            </a:r>
            <a:r>
              <a:rPr lang="en-US" kern="0" dirty="0" smtClean="0"/>
              <a:t>)</a:t>
            </a:r>
            <a:endParaRPr lang="en-US" dirty="0"/>
          </a:p>
        </p:txBody>
      </p:sp>
    </p:spTree>
    <p:extLst>
      <p:ext uri="{BB962C8B-B14F-4D97-AF65-F5344CB8AC3E}">
        <p14:creationId xmlns:p14="http://schemas.microsoft.com/office/powerpoint/2010/main" val="1944372669"/>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32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159927" y="3523013"/>
            <a:ext cx="4379912" cy="285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SzPct val="60000"/>
              <a:buFont typeface="Wingdings" charset="2"/>
              <a:buChar char="n"/>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lr>
                <a:schemeClr val="hlink"/>
              </a:buClr>
              <a:buSzPct val="55000"/>
              <a:buFont typeface="Wingdings" charset="2"/>
              <a:buChar char="n"/>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folHlink"/>
              </a:buClr>
              <a:buSzPct val="50000"/>
              <a:buFont typeface="Wingdings" charset="2"/>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SzPct val="55000"/>
              <a:buFont typeface="Wingdings" charset="2"/>
              <a:buChar char="n"/>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accent1"/>
              </a:buClr>
              <a:buSzPct val="50000"/>
              <a:buFont typeface="Wingdings" charset="2"/>
              <a:buChar char="n"/>
              <a:defRPr sz="2000">
                <a:solidFill>
                  <a:schemeClr val="tx1"/>
                </a:solidFill>
                <a:latin typeface="+mn-lt"/>
                <a:ea typeface="Arial" charset="0"/>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a:lstStyle>
          <a:p>
            <a:pPr eaLnBrk="1" hangingPunct="1">
              <a:lnSpc>
                <a:spcPct val="90000"/>
              </a:lnSpc>
              <a:spcAft>
                <a:spcPts val="1500"/>
              </a:spcAft>
              <a:defRPr/>
            </a:pPr>
            <a:r>
              <a:rPr lang="en-US" sz="2000" kern="0" dirty="0" smtClean="0"/>
              <a:t>Ability to use and understand complex linguistic meaning in verbal or written communication. </a:t>
            </a:r>
          </a:p>
          <a:p>
            <a:pPr eaLnBrk="1" hangingPunct="1">
              <a:lnSpc>
                <a:spcPct val="90000"/>
              </a:lnSpc>
              <a:defRPr/>
            </a:pPr>
            <a:r>
              <a:rPr lang="en-US" sz="2000" b="1" kern="0" dirty="0" smtClean="0"/>
              <a:t>Five to seven years</a:t>
            </a:r>
            <a:r>
              <a:rPr lang="en-US" sz="2000" kern="0" dirty="0" smtClean="0"/>
              <a:t> on average, to reach peer-appropriate grade norm levels (Cummins, 2004).</a:t>
            </a:r>
          </a:p>
        </p:txBody>
      </p:sp>
      <p:sp>
        <p:nvSpPr>
          <p:cNvPr id="3" name="Rectangle 2"/>
          <p:cNvSpPr>
            <a:spLocks noChangeArrowheads="1"/>
          </p:cNvSpPr>
          <p:nvPr/>
        </p:nvSpPr>
        <p:spPr bwMode="auto">
          <a:xfrm>
            <a:off x="1182688" y="2274635"/>
            <a:ext cx="4427517"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pPr>
            <a:r>
              <a:rPr lang="en-US" sz="2400" b="1" dirty="0">
                <a:solidFill>
                  <a:schemeClr val="accent4">
                    <a:lumMod val="50000"/>
                  </a:schemeClr>
                </a:solidFill>
              </a:rPr>
              <a:t>Cognitive Academic Language Proficiency (CALP) </a:t>
            </a:r>
          </a:p>
        </p:txBody>
      </p:sp>
      <p:pic>
        <p:nvPicPr>
          <p:cNvPr id="5" name="Picture 17" descr="MP90043119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3638183"/>
            <a:ext cx="2476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ssessmentSlide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36538" y="5827713"/>
            <a:ext cx="609600" cy="609600"/>
          </a:xfrm>
          <a:prstGeom prst="rect">
            <a:avLst/>
          </a:prstGeom>
        </p:spPr>
      </p:pic>
      <p:sp>
        <p:nvSpPr>
          <p:cNvPr id="7" name="Title 6"/>
          <p:cNvSpPr>
            <a:spLocks noGrp="1"/>
          </p:cNvSpPr>
          <p:nvPr>
            <p:ph type="title"/>
          </p:nvPr>
        </p:nvSpPr>
        <p:spPr>
          <a:xfrm>
            <a:off x="914400" y="1112837"/>
            <a:ext cx="7600950" cy="1325563"/>
          </a:xfrm>
        </p:spPr>
        <p:txBody>
          <a:bodyPr/>
          <a:lstStyle/>
          <a:p>
            <a:r>
              <a:rPr lang="en-US" dirty="0" smtClean="0">
                <a:ln w="0">
                  <a:noFill/>
                </a:ln>
              </a:rPr>
              <a:t>Language Proficiency</a:t>
            </a:r>
            <a:endParaRPr lang="en-US" dirty="0">
              <a:ln w="0">
                <a:noFill/>
              </a:ln>
            </a:endParaRPr>
          </a:p>
        </p:txBody>
      </p:sp>
    </p:spTree>
    <p:extLst>
      <p:ext uri="{BB962C8B-B14F-4D97-AF65-F5344CB8AC3E}">
        <p14:creationId xmlns:p14="http://schemas.microsoft.com/office/powerpoint/2010/main" val="2602824025"/>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38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219200" y="2971799"/>
            <a:ext cx="6934200" cy="3160713"/>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spcAft>
                <a:spcPts val="1500"/>
              </a:spcAft>
            </a:pPr>
            <a:r>
              <a:rPr lang="en-US" sz="2000" dirty="0" smtClean="0"/>
              <a:t>Language Acquisition:  Pre-</a:t>
            </a:r>
            <a:r>
              <a:rPr lang="en-US" sz="2000" dirty="0" err="1" smtClean="0"/>
              <a:t>schoolers’</a:t>
            </a:r>
            <a:r>
              <a:rPr lang="en-US" sz="2000" dirty="0" smtClean="0"/>
              <a:t> knowledge and learning is based on the language spoken at home.</a:t>
            </a:r>
          </a:p>
          <a:p>
            <a:pPr>
              <a:spcAft>
                <a:spcPts val="1500"/>
              </a:spcAft>
            </a:pPr>
            <a:r>
              <a:rPr lang="en-US" sz="2000" dirty="0" smtClean="0"/>
              <a:t>Home language and Children’s culture communicate traditions, values, and attitudes.</a:t>
            </a:r>
          </a:p>
          <a:p>
            <a:pPr>
              <a:spcAft>
                <a:spcPts val="1500"/>
              </a:spcAft>
            </a:pPr>
            <a:r>
              <a:rPr lang="en-US" sz="2000" dirty="0" smtClean="0"/>
              <a:t>Encourage parents to use and develop children’s home language to enhance children’s learning and development.</a:t>
            </a:r>
          </a:p>
        </p:txBody>
      </p:sp>
      <p:pic>
        <p:nvPicPr>
          <p:cNvPr id="4" name="AssessmentSlide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36538" y="5522913"/>
            <a:ext cx="609600" cy="609600"/>
          </a:xfrm>
          <a:prstGeom prst="rect">
            <a:avLst/>
          </a:prstGeom>
        </p:spPr>
      </p:pic>
      <p:sp>
        <p:nvSpPr>
          <p:cNvPr id="7" name="Title 6"/>
          <p:cNvSpPr>
            <a:spLocks noGrp="1"/>
          </p:cNvSpPr>
          <p:nvPr>
            <p:ph type="title"/>
          </p:nvPr>
        </p:nvSpPr>
        <p:spPr>
          <a:xfrm>
            <a:off x="914400" y="1112837"/>
            <a:ext cx="7600950" cy="1325563"/>
          </a:xfrm>
        </p:spPr>
        <p:txBody>
          <a:bodyPr/>
          <a:lstStyle/>
          <a:p>
            <a:r>
              <a:rPr lang="en-US" dirty="0" smtClean="0">
                <a:ln w="0">
                  <a:noFill/>
                </a:ln>
              </a:rPr>
              <a:t>Considerations</a:t>
            </a:r>
            <a:endParaRPr lang="en-US" dirty="0">
              <a:ln w="0">
                <a:noFill/>
              </a:ln>
            </a:endParaRPr>
          </a:p>
        </p:txBody>
      </p:sp>
    </p:spTree>
    <p:extLst>
      <p:ext uri="{BB962C8B-B14F-4D97-AF65-F5344CB8AC3E}">
        <p14:creationId xmlns:p14="http://schemas.microsoft.com/office/powerpoint/2010/main" val="3843531457"/>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8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431475" y="3124200"/>
            <a:ext cx="2883725" cy="2122805"/>
          </a:xfrm>
          <a:prstGeom prst="rect">
            <a:avLst/>
          </a:prstGeom>
        </p:spPr>
        <p:txBody>
          <a:bodyPr vert="horz" lIns="91440" tIns="45720" rIns="91440" bIns="45720" rtlCol="0">
            <a:normAutofit fontScale="85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9063" indent="-60325">
              <a:lnSpc>
                <a:spcPct val="90000"/>
              </a:lnSpc>
              <a:buFont typeface="Wingdings" charset="2"/>
              <a:buNone/>
            </a:pPr>
            <a:r>
              <a:rPr lang="en-US" sz="2000" dirty="0" smtClean="0"/>
              <a:t>	</a:t>
            </a:r>
            <a:r>
              <a:rPr lang="en-US" sz="2400" dirty="0" smtClean="0"/>
              <a:t>The process of adaptation to a new cultural environment without abandoning native cultural values.</a:t>
            </a:r>
          </a:p>
          <a:p>
            <a:pPr>
              <a:lnSpc>
                <a:spcPct val="90000"/>
              </a:lnSpc>
              <a:buFont typeface="Wingdings" charset="2"/>
              <a:buNone/>
            </a:pPr>
            <a:r>
              <a:rPr lang="en-US" sz="2800" dirty="0" smtClean="0"/>
              <a:t>			</a:t>
            </a:r>
          </a:p>
          <a:p>
            <a:pPr>
              <a:lnSpc>
                <a:spcPct val="90000"/>
              </a:lnSpc>
              <a:buFont typeface="Wingdings" charset="2"/>
              <a:buNone/>
            </a:pPr>
            <a:r>
              <a:rPr lang="en-US" sz="1600" dirty="0" smtClean="0"/>
              <a:t>Cuellar &amp; </a:t>
            </a:r>
            <a:r>
              <a:rPr lang="en-US" sz="1600" dirty="0" err="1" smtClean="0"/>
              <a:t>Paniagua</a:t>
            </a:r>
            <a:r>
              <a:rPr lang="en-US" sz="1600" dirty="0" smtClean="0"/>
              <a:t>, 2000</a:t>
            </a:r>
          </a:p>
          <a:p>
            <a:pPr>
              <a:lnSpc>
                <a:spcPct val="90000"/>
              </a:lnSpc>
              <a:buFont typeface="Wingdings" charset="2"/>
              <a:buNone/>
            </a:pPr>
            <a:endParaRPr lang="en-US" sz="1600" dirty="0" smtClean="0"/>
          </a:p>
        </p:txBody>
      </p:sp>
      <p:pic>
        <p:nvPicPr>
          <p:cNvPr id="4" name="Picture 34" descr="MP90042251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739" y="2693719"/>
            <a:ext cx="3002736" cy="225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ssessmentSlide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28600" y="5768192"/>
            <a:ext cx="609600" cy="609600"/>
          </a:xfrm>
          <a:prstGeom prst="rect">
            <a:avLst/>
          </a:prstGeom>
        </p:spPr>
      </p:pic>
      <p:sp>
        <p:nvSpPr>
          <p:cNvPr id="6" name="Title 5"/>
          <p:cNvSpPr>
            <a:spLocks noGrp="1"/>
          </p:cNvSpPr>
          <p:nvPr>
            <p:ph type="title"/>
          </p:nvPr>
        </p:nvSpPr>
        <p:spPr>
          <a:xfrm>
            <a:off x="1009650" y="1112837"/>
            <a:ext cx="7600950" cy="1325563"/>
          </a:xfrm>
        </p:spPr>
        <p:txBody>
          <a:bodyPr>
            <a:normAutofit/>
          </a:bodyPr>
          <a:lstStyle/>
          <a:p>
            <a:r>
              <a:rPr lang="en-US" b="1" dirty="0" smtClean="0">
                <a:ln w="0">
                  <a:noFill/>
                </a:ln>
              </a:rPr>
              <a:t>Acculturation</a:t>
            </a:r>
            <a:endParaRPr lang="en-US" b="1" dirty="0">
              <a:ln w="0">
                <a:noFill/>
              </a:ln>
            </a:endParaRPr>
          </a:p>
        </p:txBody>
      </p:sp>
    </p:spTree>
    <p:extLst>
      <p:ext uri="{BB962C8B-B14F-4D97-AF65-F5344CB8AC3E}">
        <p14:creationId xmlns:p14="http://schemas.microsoft.com/office/powerpoint/2010/main" val="128296667"/>
      </p:ext>
    </p:extLst>
  </p:cSld>
  <p:clrMapOvr>
    <a:masterClrMapping/>
  </p:clrMapOvr>
  <mc:AlternateContent xmlns:mc="http://schemas.openxmlformats.org/markup-compatibility/2006" xmlns:p14="http://schemas.microsoft.com/office/powerpoint/2010/main">
    <mc:Choice Requires="p14">
      <p:transition spd="slow" p14:dur="2000" advClick="0" advTm="43000"/>
    </mc:Choice>
    <mc:Fallback xmlns="">
      <p:transition spd="slow" advClick="0"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26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182688" y="2399805"/>
            <a:ext cx="6589712" cy="41148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508000" indent="-342900">
              <a:lnSpc>
                <a:spcPct val="80000"/>
              </a:lnSpc>
              <a:spcAft>
                <a:spcPts val="1500"/>
              </a:spcAft>
              <a:buSzPct val="80000"/>
              <a:buFont typeface="Century Gothic" panose="020B0502020202020204" pitchFamily="34" charset="0"/>
              <a:buChar char="►"/>
            </a:pPr>
            <a:r>
              <a:rPr lang="en-US" sz="2000" dirty="0" smtClean="0"/>
              <a:t>What is the families cultural identification?</a:t>
            </a:r>
          </a:p>
          <a:p>
            <a:pPr marL="508000" indent="-342900">
              <a:lnSpc>
                <a:spcPct val="80000"/>
              </a:lnSpc>
              <a:spcAft>
                <a:spcPts val="1500"/>
              </a:spcAft>
              <a:buSzPct val="80000"/>
              <a:buFont typeface="Century Gothic" panose="020B0502020202020204" pitchFamily="34" charset="0"/>
              <a:buChar char="►"/>
            </a:pPr>
            <a:r>
              <a:rPr lang="en-US" sz="2000" dirty="0" smtClean="0"/>
              <a:t>How long has the family resided in the United States?  </a:t>
            </a:r>
          </a:p>
          <a:p>
            <a:pPr marL="508000" indent="-342900">
              <a:lnSpc>
                <a:spcPct val="80000"/>
              </a:lnSpc>
              <a:spcAft>
                <a:spcPts val="1500"/>
              </a:spcAft>
              <a:buSzPct val="80000"/>
              <a:buFont typeface="Century Gothic" panose="020B0502020202020204" pitchFamily="34" charset="0"/>
              <a:buChar char="►"/>
            </a:pPr>
            <a:r>
              <a:rPr lang="en-US" sz="2000" dirty="0" smtClean="0"/>
              <a:t>How often does family associate with members of mainstream culture?</a:t>
            </a:r>
          </a:p>
          <a:p>
            <a:pPr marL="508000" indent="-342900">
              <a:lnSpc>
                <a:spcPct val="80000"/>
              </a:lnSpc>
              <a:spcAft>
                <a:spcPts val="1500"/>
              </a:spcAft>
              <a:buSzPct val="80000"/>
              <a:buFont typeface="Century Gothic" panose="020B0502020202020204" pitchFamily="34" charset="0"/>
              <a:buChar char="►"/>
            </a:pPr>
            <a:r>
              <a:rPr lang="en-US" sz="2000" dirty="0" smtClean="0"/>
              <a:t>How often does family associate with members of native culture?</a:t>
            </a:r>
          </a:p>
          <a:p>
            <a:pPr marL="508000" indent="-342900">
              <a:lnSpc>
                <a:spcPct val="80000"/>
              </a:lnSpc>
              <a:spcAft>
                <a:spcPts val="1500"/>
              </a:spcAft>
              <a:buSzPct val="80000"/>
              <a:buFont typeface="Century Gothic" panose="020B0502020202020204" pitchFamily="34" charset="0"/>
              <a:buChar char="►"/>
            </a:pPr>
            <a:r>
              <a:rPr lang="en-US" sz="2000" dirty="0" smtClean="0"/>
              <a:t>What language does Family/child prefer to use to communicate?</a:t>
            </a:r>
          </a:p>
          <a:p>
            <a:pPr marL="508000" indent="-342900">
              <a:lnSpc>
                <a:spcPct val="80000"/>
              </a:lnSpc>
              <a:spcAft>
                <a:spcPts val="1500"/>
              </a:spcAft>
              <a:buSzPct val="80000"/>
              <a:buFont typeface="Century Gothic" panose="020B0502020202020204" pitchFamily="34" charset="0"/>
              <a:buChar char="►"/>
            </a:pPr>
            <a:r>
              <a:rPr lang="en-US" sz="2000" dirty="0" smtClean="0"/>
              <a:t>Cultural perspective regarding their preschooler's development</a:t>
            </a:r>
          </a:p>
        </p:txBody>
      </p:sp>
      <p:pic>
        <p:nvPicPr>
          <p:cNvPr id="4" name="AssessmentSlide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68288" y="6209805"/>
            <a:ext cx="609600" cy="609600"/>
          </a:xfrm>
          <a:prstGeom prst="rect">
            <a:avLst/>
          </a:prstGeom>
        </p:spPr>
      </p:pic>
      <p:sp>
        <p:nvSpPr>
          <p:cNvPr id="7" name="Title 6"/>
          <p:cNvSpPr>
            <a:spLocks noGrp="1"/>
          </p:cNvSpPr>
          <p:nvPr>
            <p:ph type="title"/>
          </p:nvPr>
        </p:nvSpPr>
        <p:spPr>
          <a:xfrm>
            <a:off x="990600" y="1189037"/>
            <a:ext cx="7600950" cy="1325563"/>
          </a:xfrm>
        </p:spPr>
        <p:txBody>
          <a:bodyPr/>
          <a:lstStyle/>
          <a:p>
            <a:r>
              <a:rPr lang="en-US" dirty="0" smtClean="0">
                <a:ln w="0">
                  <a:noFill/>
                </a:ln>
              </a:rPr>
              <a:t>Level of Acculturation</a:t>
            </a:r>
            <a:endParaRPr lang="en-US" dirty="0">
              <a:ln w="0">
                <a:noFill/>
              </a:ln>
            </a:endParaRPr>
          </a:p>
        </p:txBody>
      </p:sp>
    </p:spTree>
    <p:extLst>
      <p:ext uri="{BB962C8B-B14F-4D97-AF65-F5344CB8AC3E}">
        <p14:creationId xmlns:p14="http://schemas.microsoft.com/office/powerpoint/2010/main" val="3236046237"/>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2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6800" y="1371600"/>
            <a:ext cx="6141522" cy="1143000"/>
          </a:xfrm>
        </p:spPr>
        <p:txBody>
          <a:bodyPr/>
          <a:lstStyle/>
          <a:p>
            <a:r>
              <a:rPr lang="en-US" b="1" dirty="0" smtClean="0">
                <a:ln w="0">
                  <a:noFill/>
                </a:ln>
                <a:solidFill>
                  <a:schemeClr val="tx1"/>
                </a:solidFill>
              </a:rPr>
              <a:t>What We Will Cover</a:t>
            </a:r>
            <a:endParaRPr lang="en-US" b="1" dirty="0">
              <a:ln w="0">
                <a:noFill/>
              </a:ln>
              <a:solidFill>
                <a:schemeClr val="tx1"/>
              </a:solidFill>
            </a:endParaRPr>
          </a:p>
        </p:txBody>
      </p:sp>
      <p:pic>
        <p:nvPicPr>
          <p:cNvPr id="4" name="AssessmentSlid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90600" y="5257800"/>
            <a:ext cx="609600" cy="609600"/>
          </a:xfrm>
          <a:prstGeom prst="rect">
            <a:avLst/>
          </a:prstGeom>
        </p:spPr>
      </p:pic>
      <p:sp>
        <p:nvSpPr>
          <p:cNvPr id="6" name="TextBox 5"/>
          <p:cNvSpPr txBox="1"/>
          <p:nvPr/>
        </p:nvSpPr>
        <p:spPr>
          <a:xfrm>
            <a:off x="1752600" y="3200400"/>
            <a:ext cx="6553200" cy="2308324"/>
          </a:xfrm>
          <a:prstGeom prst="rect">
            <a:avLst/>
          </a:prstGeom>
          <a:noFill/>
        </p:spPr>
        <p:txBody>
          <a:bodyPr wrap="square" rtlCol="0">
            <a:spAutoFit/>
          </a:bodyPr>
          <a:lstStyle/>
          <a:p>
            <a:r>
              <a:rPr lang="en-US" dirty="0" smtClean="0"/>
              <a:t>Part 1 – The Basics of Screening and Assessment</a:t>
            </a:r>
          </a:p>
          <a:p>
            <a:endParaRPr lang="en-US" dirty="0"/>
          </a:p>
          <a:p>
            <a:r>
              <a:rPr lang="en-US" dirty="0" smtClean="0"/>
              <a:t>Part 2 – Culturally Responsive Screening &amp; Assessment </a:t>
            </a:r>
          </a:p>
          <a:p>
            <a:endParaRPr lang="en-US" dirty="0"/>
          </a:p>
          <a:p>
            <a:pPr marL="855663" indent="-855663"/>
            <a:r>
              <a:rPr lang="en-US" dirty="0" smtClean="0"/>
              <a:t>Part 3 – Screening and Assessment: </a:t>
            </a:r>
          </a:p>
          <a:p>
            <a:pPr marL="855663"/>
            <a:r>
              <a:rPr lang="en-US" dirty="0" smtClean="0"/>
              <a:t>When the Native Language is Not English</a:t>
            </a:r>
          </a:p>
          <a:p>
            <a:pPr marL="1317625" indent="-1317625"/>
            <a:endParaRPr lang="en-US" dirty="0"/>
          </a:p>
          <a:p>
            <a:pPr marL="1317625" indent="-1317625"/>
            <a:r>
              <a:rPr lang="en-US" dirty="0" smtClean="0"/>
              <a:t>Part 4 – Final Thoughts About Screening and Assessment</a:t>
            </a:r>
            <a:endParaRPr lang="en-US" dirty="0"/>
          </a:p>
        </p:txBody>
      </p:sp>
    </p:spTree>
    <p:extLst>
      <p:ext uri="{BB962C8B-B14F-4D97-AF65-F5344CB8AC3E}">
        <p14:creationId xmlns:p14="http://schemas.microsoft.com/office/powerpoint/2010/main" val="2287420064"/>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182688" y="2667000"/>
            <a:ext cx="6665912" cy="41148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SzPct val="80000"/>
              <a:buFont typeface="Century Gothic" panose="020B0502020202020204" pitchFamily="34" charset="0"/>
              <a:buChar char="►"/>
              <a:defRPr/>
            </a:pPr>
            <a:r>
              <a:rPr lang="en-US" sz="2400" dirty="0" smtClean="0"/>
              <a:t>Parents’ education level to help them understand their preschooler's developmental process and needs.</a:t>
            </a:r>
          </a:p>
          <a:p>
            <a:pPr indent="-342900">
              <a:buSzPct val="80000"/>
              <a:buFont typeface="Century Gothic" panose="020B0502020202020204" pitchFamily="34" charset="0"/>
              <a:buChar char="►"/>
              <a:defRPr/>
            </a:pPr>
            <a:endParaRPr lang="en-US" sz="2400" dirty="0" smtClean="0"/>
          </a:p>
          <a:p>
            <a:pPr>
              <a:buSzPct val="80000"/>
              <a:buFont typeface="Century Gothic" panose="020B0502020202020204" pitchFamily="34" charset="0"/>
              <a:buChar char="►"/>
              <a:defRPr/>
            </a:pPr>
            <a:r>
              <a:rPr lang="en-US" sz="2400" dirty="0" smtClean="0"/>
              <a:t>Parents’ socioeconomic status to evaluate their access to community resources to connected them with needed services.</a:t>
            </a:r>
          </a:p>
          <a:p>
            <a:pPr marL="0" indent="0">
              <a:buFont typeface="Wingdings" charset="2"/>
              <a:buNone/>
              <a:defRPr/>
            </a:pPr>
            <a:endParaRPr lang="en-US" dirty="0" smtClean="0"/>
          </a:p>
        </p:txBody>
      </p:sp>
      <p:pic>
        <p:nvPicPr>
          <p:cNvPr id="2" name="AssessmentSlide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52400" y="5680364"/>
            <a:ext cx="609600" cy="609600"/>
          </a:xfrm>
          <a:prstGeom prst="rect">
            <a:avLst/>
          </a:prstGeom>
        </p:spPr>
      </p:pic>
      <p:sp>
        <p:nvSpPr>
          <p:cNvPr id="7" name="Title 6"/>
          <p:cNvSpPr>
            <a:spLocks noGrp="1"/>
          </p:cNvSpPr>
          <p:nvPr>
            <p:ph type="title"/>
          </p:nvPr>
        </p:nvSpPr>
        <p:spPr>
          <a:xfrm>
            <a:off x="1027216" y="1371600"/>
            <a:ext cx="7600950" cy="1081089"/>
          </a:xfrm>
        </p:spPr>
        <p:txBody>
          <a:bodyPr/>
          <a:lstStyle/>
          <a:p>
            <a:r>
              <a:rPr lang="en-US" dirty="0" smtClean="0">
                <a:ln w="0">
                  <a:noFill/>
                </a:ln>
              </a:rPr>
              <a:t>Family SES and Education</a:t>
            </a:r>
            <a:endParaRPr lang="en-US" dirty="0">
              <a:ln w="0">
                <a:noFill/>
              </a:ln>
            </a:endParaRPr>
          </a:p>
        </p:txBody>
      </p:sp>
    </p:spTree>
    <p:extLst>
      <p:ext uri="{BB962C8B-B14F-4D97-AF65-F5344CB8AC3E}">
        <p14:creationId xmlns:p14="http://schemas.microsoft.com/office/powerpoint/2010/main" val="136167119"/>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84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2362200"/>
            <a:ext cx="3795719" cy="1754326"/>
          </a:xfrm>
          <a:prstGeom prst="rect">
            <a:avLst/>
          </a:prstGeom>
          <a:noFill/>
        </p:spPr>
        <p:txBody>
          <a:bodyPr wrap="none" rtlCol="0">
            <a:spAutoFit/>
          </a:bodyPr>
          <a:lstStyle/>
          <a:p>
            <a:r>
              <a:rPr lang="en-US" dirty="0" smtClean="0"/>
              <a:t>PACER Center</a:t>
            </a:r>
          </a:p>
          <a:p>
            <a:r>
              <a:rPr lang="en-US" dirty="0" smtClean="0"/>
              <a:t>Parent training and information center</a:t>
            </a:r>
          </a:p>
          <a:p>
            <a:endParaRPr lang="en-US" dirty="0"/>
          </a:p>
          <a:p>
            <a:r>
              <a:rPr lang="en-US" dirty="0">
                <a:hlinkClick r:id="rId5"/>
              </a:rPr>
              <a:t>http://www.pacer.org/ec</a:t>
            </a:r>
            <a:r>
              <a:rPr lang="en-US" dirty="0" smtClean="0">
                <a:hlinkClick r:id="rId5"/>
              </a:rPr>
              <a:t>/</a:t>
            </a:r>
            <a:endParaRPr lang="en-US" dirty="0" smtClean="0"/>
          </a:p>
          <a:p>
            <a:endParaRPr lang="en-US" dirty="0"/>
          </a:p>
          <a:p>
            <a:endParaRPr lang="en-US" dirty="0"/>
          </a:p>
        </p:txBody>
      </p:sp>
      <p:pic>
        <p:nvPicPr>
          <p:cNvPr id="3" name="AssessmentSlide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79070" y="5551208"/>
            <a:ext cx="609600" cy="609600"/>
          </a:xfrm>
          <a:prstGeom prst="rect">
            <a:avLst/>
          </a:prstGeom>
        </p:spPr>
      </p:pic>
      <p:sp>
        <p:nvSpPr>
          <p:cNvPr id="5" name="TextBox 4"/>
          <p:cNvSpPr txBox="1"/>
          <p:nvPr/>
        </p:nvSpPr>
        <p:spPr>
          <a:xfrm>
            <a:off x="5486400" y="6167735"/>
            <a:ext cx="2722220" cy="461665"/>
          </a:xfrm>
          <a:prstGeom prst="rect">
            <a:avLst/>
          </a:prstGeom>
          <a:noFill/>
        </p:spPr>
        <p:txBody>
          <a:bodyPr wrap="none" rtlCol="0">
            <a:spAutoFit/>
          </a:bodyPr>
          <a:lstStyle/>
          <a:p>
            <a:r>
              <a:rPr lang="en-US" sz="2400" b="1" dirty="0" smtClean="0"/>
              <a:t>Click to continue</a:t>
            </a:r>
            <a:endParaRPr lang="en-US" sz="2400" b="1" dirty="0"/>
          </a:p>
        </p:txBody>
      </p:sp>
      <p:sp>
        <p:nvSpPr>
          <p:cNvPr id="6" name="Right Arrow 5"/>
          <p:cNvSpPr/>
          <p:nvPr/>
        </p:nvSpPr>
        <p:spPr>
          <a:xfrm>
            <a:off x="8208620" y="6167735"/>
            <a:ext cx="533400" cy="4616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914400" y="1112837"/>
            <a:ext cx="7600950" cy="1325563"/>
          </a:xfrm>
        </p:spPr>
        <p:txBody>
          <a:bodyPr/>
          <a:lstStyle/>
          <a:p>
            <a:endParaRPr lang="en-US"/>
          </a:p>
        </p:txBody>
      </p:sp>
    </p:spTree>
    <p:extLst>
      <p:ext uri="{BB962C8B-B14F-4D97-AF65-F5344CB8AC3E}">
        <p14:creationId xmlns:p14="http://schemas.microsoft.com/office/powerpoint/2010/main" val="28956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28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2" name="Title 1"/>
          <p:cNvSpPr>
            <a:spLocks noGrp="1"/>
          </p:cNvSpPr>
          <p:nvPr>
            <p:ph type="ctrTitle"/>
          </p:nvPr>
        </p:nvSpPr>
        <p:spPr/>
        <p:txBody>
          <a:bodyPr>
            <a:normAutofit/>
          </a:bodyPr>
          <a:lstStyle/>
          <a:p>
            <a:r>
              <a:rPr lang="en-US" sz="4000" b="1" dirty="0" smtClean="0">
                <a:ln w="3175">
                  <a:noFill/>
                </a:ln>
              </a:rPr>
              <a:t>Part Four – </a:t>
            </a:r>
            <a:br>
              <a:rPr lang="en-US" sz="4000" b="1" dirty="0" smtClean="0">
                <a:ln w="3175">
                  <a:noFill/>
                </a:ln>
              </a:rPr>
            </a:br>
            <a:r>
              <a:rPr lang="en-US" sz="4000" b="1" dirty="0" smtClean="0">
                <a:ln w="3175">
                  <a:noFill/>
                </a:ln>
              </a:rPr>
              <a:t>Final Thoughts and Resources</a:t>
            </a:r>
            <a:endParaRPr lang="en-US" sz="4000" b="1" dirty="0">
              <a:ln w="3175">
                <a:noFill/>
              </a:ln>
            </a:endParaRPr>
          </a:p>
        </p:txBody>
      </p:sp>
      <p:sp>
        <p:nvSpPr>
          <p:cNvPr id="6" name="TextBox 5"/>
          <p:cNvSpPr txBox="1"/>
          <p:nvPr/>
        </p:nvSpPr>
        <p:spPr>
          <a:xfrm>
            <a:off x="5486400" y="6167735"/>
            <a:ext cx="2722220" cy="461665"/>
          </a:xfrm>
          <a:prstGeom prst="rect">
            <a:avLst/>
          </a:prstGeom>
          <a:noFill/>
        </p:spPr>
        <p:txBody>
          <a:bodyPr wrap="none" rtlCol="0">
            <a:spAutoFit/>
          </a:bodyPr>
          <a:lstStyle/>
          <a:p>
            <a:r>
              <a:rPr lang="en-US" sz="2400" b="1" dirty="0" smtClean="0"/>
              <a:t>Click to continue</a:t>
            </a:r>
            <a:endParaRPr lang="en-US" sz="2400" b="1" dirty="0"/>
          </a:p>
        </p:txBody>
      </p:sp>
      <p:sp>
        <p:nvSpPr>
          <p:cNvPr id="7" name="Right Arrow 6"/>
          <p:cNvSpPr/>
          <p:nvPr/>
        </p:nvSpPr>
        <p:spPr>
          <a:xfrm>
            <a:off x="8382000" y="6167735"/>
            <a:ext cx="533400" cy="4616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76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1219200" y="2362199"/>
            <a:ext cx="6324600" cy="3814763"/>
          </a:xfrm>
        </p:spPr>
        <p:txBody>
          <a:bodyPr>
            <a:normAutofit/>
          </a:bodyPr>
          <a:lstStyle/>
          <a:p>
            <a:pPr marL="0" indent="0" eaLnBrk="1" hangingPunct="1">
              <a:buNone/>
            </a:pPr>
            <a:r>
              <a:rPr lang="en-US" altLang="en-US" sz="2000" dirty="0" smtClean="0">
                <a:solidFill>
                  <a:schemeClr val="tx1"/>
                </a:solidFill>
              </a:rPr>
              <a:t>When assessing a child, using multiple measures will help insure that you are getting accurate information:</a:t>
            </a:r>
          </a:p>
          <a:p>
            <a:pPr eaLnBrk="1" hangingPunct="1"/>
            <a:endParaRPr lang="en-US" altLang="en-US" sz="2000" dirty="0" smtClean="0">
              <a:solidFill>
                <a:schemeClr val="tx1"/>
              </a:solidFill>
            </a:endParaRPr>
          </a:p>
          <a:p>
            <a:pPr lvl="1" eaLnBrk="1" hangingPunct="1"/>
            <a:r>
              <a:rPr lang="en-US" altLang="en-US" sz="2000" dirty="0" smtClean="0">
                <a:solidFill>
                  <a:schemeClr val="tx1"/>
                </a:solidFill>
              </a:rPr>
              <a:t>Use Informal observation</a:t>
            </a:r>
          </a:p>
          <a:p>
            <a:pPr lvl="1" eaLnBrk="1" hangingPunct="1"/>
            <a:r>
              <a:rPr lang="en-US" altLang="en-US" sz="2000" dirty="0" smtClean="0">
                <a:solidFill>
                  <a:schemeClr val="tx1"/>
                </a:solidFill>
              </a:rPr>
              <a:t>Standardized assessment</a:t>
            </a:r>
          </a:p>
          <a:p>
            <a:pPr lvl="1" eaLnBrk="1" hangingPunct="1"/>
            <a:r>
              <a:rPr lang="en-US" altLang="en-US" sz="2000" dirty="0" smtClean="0">
                <a:solidFill>
                  <a:schemeClr val="tx1"/>
                </a:solidFill>
              </a:rPr>
              <a:t>Curriculum-based assessment</a:t>
            </a:r>
          </a:p>
          <a:p>
            <a:pPr lvl="1" eaLnBrk="1" hangingPunct="1"/>
            <a:r>
              <a:rPr lang="en-US" altLang="en-US" sz="2000" dirty="0" smtClean="0">
                <a:solidFill>
                  <a:schemeClr val="tx1"/>
                </a:solidFill>
              </a:rPr>
              <a:t>Play-based assessment </a:t>
            </a:r>
          </a:p>
          <a:p>
            <a:pPr lvl="1" eaLnBrk="1" hangingPunct="1"/>
            <a:endParaRPr lang="en-US" altLang="en-US" sz="2000" dirty="0" smtClean="0">
              <a:solidFill>
                <a:schemeClr val="tx1"/>
              </a:solidFill>
            </a:endParaRPr>
          </a:p>
        </p:txBody>
      </p:sp>
      <p:sp>
        <p:nvSpPr>
          <p:cNvPr id="32770" name="Title 1"/>
          <p:cNvSpPr>
            <a:spLocks noGrp="1"/>
          </p:cNvSpPr>
          <p:nvPr>
            <p:ph type="title"/>
          </p:nvPr>
        </p:nvSpPr>
        <p:spPr>
          <a:xfrm>
            <a:off x="1066800" y="1371599"/>
            <a:ext cx="7452508" cy="990601"/>
          </a:xfrm>
        </p:spPr>
        <p:txBody>
          <a:bodyPr/>
          <a:lstStyle/>
          <a:p>
            <a:pPr eaLnBrk="1" hangingPunct="1"/>
            <a:r>
              <a:rPr lang="en-US" altLang="en-US" dirty="0" smtClean="0">
                <a:ln w="0">
                  <a:noFill/>
                </a:ln>
              </a:rPr>
              <a:t>Use Multiple Instruments</a:t>
            </a:r>
          </a:p>
        </p:txBody>
      </p:sp>
      <p:pic>
        <p:nvPicPr>
          <p:cNvPr id="2" name="AssessmentSlide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638800"/>
            <a:ext cx="609600" cy="609600"/>
          </a:xfrm>
          <a:prstGeom prst="rect">
            <a:avLst/>
          </a:prstGeom>
        </p:spPr>
      </p:pic>
    </p:spTree>
    <p:extLst>
      <p:ext uri="{BB962C8B-B14F-4D97-AF65-F5344CB8AC3E}">
        <p14:creationId xmlns:p14="http://schemas.microsoft.com/office/powerpoint/2010/main" val="360424183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8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1295400" y="2590800"/>
            <a:ext cx="6172200" cy="3665538"/>
          </a:xfrm>
        </p:spPr>
        <p:txBody>
          <a:bodyPr>
            <a:normAutofit/>
          </a:bodyPr>
          <a:lstStyle/>
          <a:p>
            <a:r>
              <a:rPr lang="en-US" sz="2000" dirty="0" smtClean="0">
                <a:solidFill>
                  <a:schemeClr val="tx1"/>
                </a:solidFill>
              </a:rPr>
              <a:t>Emphasizes functional assessment (measures skills necessary for the child to succeed in everyday situations)</a:t>
            </a:r>
          </a:p>
          <a:p>
            <a:endParaRPr lang="en-US" sz="2000" dirty="0" smtClean="0">
              <a:solidFill>
                <a:schemeClr val="tx1"/>
              </a:solidFill>
            </a:endParaRPr>
          </a:p>
          <a:p>
            <a:r>
              <a:rPr lang="en-US" sz="2000" dirty="0" smtClean="0">
                <a:solidFill>
                  <a:schemeClr val="tx1"/>
                </a:solidFill>
              </a:rPr>
              <a:t>Measures the child’s abilities across natural environments during routines in the home, preschool or child care setting, and in the community</a:t>
            </a:r>
          </a:p>
        </p:txBody>
      </p:sp>
      <p:sp>
        <p:nvSpPr>
          <p:cNvPr id="33794" name="Title 1"/>
          <p:cNvSpPr>
            <a:spLocks noGrp="1"/>
          </p:cNvSpPr>
          <p:nvPr>
            <p:ph type="title"/>
          </p:nvPr>
        </p:nvSpPr>
        <p:spPr>
          <a:xfrm>
            <a:off x="1009650" y="1112837"/>
            <a:ext cx="7600950" cy="1325563"/>
          </a:xfrm>
        </p:spPr>
        <p:txBody>
          <a:bodyPr/>
          <a:lstStyle/>
          <a:p>
            <a:r>
              <a:rPr lang="en-US" dirty="0" smtClean="0">
                <a:ln w="0">
                  <a:noFill/>
                </a:ln>
              </a:rPr>
              <a:t>Authentic Assessments</a:t>
            </a:r>
          </a:p>
        </p:txBody>
      </p:sp>
      <p:pic>
        <p:nvPicPr>
          <p:cNvPr id="2" name="AssessmentSlide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09797" y="5436919"/>
            <a:ext cx="609600" cy="609600"/>
          </a:xfrm>
          <a:prstGeom prst="rect">
            <a:avLst/>
          </a:prstGeom>
        </p:spPr>
      </p:pic>
    </p:spTree>
    <p:extLst>
      <p:ext uri="{BB962C8B-B14F-4D97-AF65-F5344CB8AC3E}">
        <p14:creationId xmlns:p14="http://schemas.microsoft.com/office/powerpoint/2010/main" val="69675290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2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1219200" y="3124200"/>
            <a:ext cx="3657600" cy="2590800"/>
          </a:xfrm>
        </p:spPr>
        <p:txBody>
          <a:bodyPr>
            <a:normAutofit/>
          </a:bodyPr>
          <a:lstStyle/>
          <a:p>
            <a:pPr marL="0" indent="0" eaLnBrk="1" hangingPunct="1">
              <a:buNone/>
            </a:pPr>
            <a:r>
              <a:rPr lang="en-US" altLang="en-US" sz="2000" dirty="0" smtClean="0">
                <a:solidFill>
                  <a:schemeClr val="tx1"/>
                </a:solidFill>
              </a:rPr>
              <a:t>Considering what will make sense to a child given his or her linguistic and cultural background (e.g., avoiding materials that will not be understood).</a:t>
            </a:r>
          </a:p>
          <a:p>
            <a:pPr marL="0" indent="0" eaLnBrk="1" hangingPunct="1">
              <a:buNone/>
            </a:pPr>
            <a:endParaRPr lang="en-US" altLang="en-US" sz="2000" dirty="0" smtClean="0">
              <a:solidFill>
                <a:schemeClr val="tx1"/>
              </a:solidFill>
            </a:endParaRPr>
          </a:p>
        </p:txBody>
      </p:sp>
      <p:sp>
        <p:nvSpPr>
          <p:cNvPr id="2" name="Title 1"/>
          <p:cNvSpPr>
            <a:spLocks noGrp="1"/>
          </p:cNvSpPr>
          <p:nvPr>
            <p:ph type="title"/>
          </p:nvPr>
        </p:nvSpPr>
        <p:spPr>
          <a:xfrm>
            <a:off x="1066800" y="1447800"/>
            <a:ext cx="7086600" cy="1143000"/>
          </a:xfrm>
        </p:spPr>
        <p:txBody>
          <a:bodyPr rtlCol="0">
            <a:normAutofit/>
          </a:bodyPr>
          <a:lstStyle/>
          <a:p>
            <a:pPr eaLnBrk="1" fontAlgn="auto" hangingPunct="1">
              <a:spcAft>
                <a:spcPts val="0"/>
              </a:spcAft>
              <a:defRPr/>
            </a:pPr>
            <a:r>
              <a:rPr lang="en-US" sz="3200" dirty="0" smtClean="0">
                <a:ln w="0">
                  <a:noFill/>
                </a:ln>
                <a:ea typeface="+mj-ea"/>
                <a:cs typeface="+mj-cs"/>
              </a:rPr>
              <a:t>Developmentally Appropriate Assessment</a:t>
            </a:r>
            <a:endParaRPr lang="en-US" sz="2200" dirty="0">
              <a:ln w="0">
                <a:noFill/>
              </a:ln>
              <a:ea typeface="+mj-ea"/>
              <a:cs typeface="+mj-cs"/>
            </a:endParaRPr>
          </a:p>
        </p:txBody>
      </p:sp>
      <p:pic>
        <p:nvPicPr>
          <p:cNvPr id="34820"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2286000"/>
            <a:ext cx="24574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ssessmentSlide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13756" y="5640778"/>
            <a:ext cx="609600" cy="609600"/>
          </a:xfrm>
          <a:prstGeom prst="rect">
            <a:avLst/>
          </a:prstGeom>
        </p:spPr>
      </p:pic>
      <p:sp>
        <p:nvSpPr>
          <p:cNvPr id="4" name="Rectangle 3"/>
          <p:cNvSpPr/>
          <p:nvPr/>
        </p:nvSpPr>
        <p:spPr>
          <a:xfrm>
            <a:off x="4419600" y="5911932"/>
            <a:ext cx="3488455" cy="369332"/>
          </a:xfrm>
          <a:prstGeom prst="rect">
            <a:avLst/>
          </a:prstGeom>
        </p:spPr>
        <p:txBody>
          <a:bodyPr wrap="none">
            <a:spAutoFit/>
          </a:bodyPr>
          <a:lstStyle/>
          <a:p>
            <a:r>
              <a:rPr lang="en-US" dirty="0">
                <a:ln w="0">
                  <a:noFill/>
                </a:ln>
              </a:rPr>
              <a:t>(</a:t>
            </a:r>
            <a:r>
              <a:rPr lang="en-US" dirty="0" err="1">
                <a:ln w="0">
                  <a:noFill/>
                </a:ln>
              </a:rPr>
              <a:t>Coppel</a:t>
            </a:r>
            <a:r>
              <a:rPr lang="en-US" dirty="0">
                <a:ln w="0">
                  <a:noFill/>
                </a:ln>
              </a:rPr>
              <a:t> &amp; </a:t>
            </a:r>
            <a:r>
              <a:rPr lang="en-US" dirty="0" err="1">
                <a:ln w="0">
                  <a:noFill/>
                </a:ln>
              </a:rPr>
              <a:t>Bredekamp</a:t>
            </a:r>
            <a:r>
              <a:rPr lang="en-US" dirty="0">
                <a:ln w="0">
                  <a:noFill/>
                </a:ln>
              </a:rPr>
              <a:t>, date)</a:t>
            </a:r>
            <a:endParaRPr lang="en-US" dirty="0"/>
          </a:p>
        </p:txBody>
      </p:sp>
    </p:spTree>
    <p:extLst>
      <p:ext uri="{BB962C8B-B14F-4D97-AF65-F5344CB8AC3E}">
        <p14:creationId xmlns:p14="http://schemas.microsoft.com/office/powerpoint/2010/main" val="4253804526"/>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2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4572000" y="3124200"/>
            <a:ext cx="3505200" cy="3527424"/>
          </a:xfrm>
        </p:spPr>
        <p:txBody>
          <a:bodyPr>
            <a:noAutofit/>
          </a:bodyPr>
          <a:lstStyle/>
          <a:p>
            <a:pPr marL="0" indent="0">
              <a:buNone/>
            </a:pPr>
            <a:r>
              <a:rPr lang="en-US" altLang="en-US" sz="2000" dirty="0" smtClean="0">
                <a:solidFill>
                  <a:schemeClr val="tx1"/>
                </a:solidFill>
              </a:rPr>
              <a:t>Interpreting a child's behavior in light of the social and cultural contexts in which the child lives (e.g., not taking a limited verbal response to the test situation to mean he or she is deficient in language or intellect.</a:t>
            </a:r>
            <a:endParaRPr lang="en-US" sz="2000" dirty="0" smtClean="0">
              <a:solidFill>
                <a:schemeClr val="tx1"/>
              </a:solidFill>
            </a:endParaRPr>
          </a:p>
        </p:txBody>
      </p:sp>
      <p:pic>
        <p:nvPicPr>
          <p:cNvPr id="35844"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3124200"/>
            <a:ext cx="255839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ssessmentSlide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221673" y="5715000"/>
            <a:ext cx="609600" cy="609600"/>
          </a:xfrm>
          <a:prstGeom prst="rect">
            <a:avLst/>
          </a:prstGeom>
        </p:spPr>
      </p:pic>
      <p:sp>
        <p:nvSpPr>
          <p:cNvPr id="7" name="Title 1"/>
          <p:cNvSpPr txBox="1">
            <a:spLocks/>
          </p:cNvSpPr>
          <p:nvPr/>
        </p:nvSpPr>
        <p:spPr>
          <a:xfrm>
            <a:off x="1066800" y="1447800"/>
            <a:ext cx="7086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en-US" sz="3200" b="1" i="0" kern="1200" cap="none" spc="0" baseline="0" dirty="0">
                <a:ln w="0">
                  <a:solidFill>
                    <a:schemeClr val="accent1">
                      <a:lumMod val="75000"/>
                    </a:schemeClr>
                  </a:solidFill>
                </a:ln>
                <a:solidFill>
                  <a:schemeClr val="tx1"/>
                </a:solidFill>
                <a:effectLst>
                  <a:outerShdw blurRad="38100" dist="25400" dir="5400000" algn="ctr" rotWithShape="0">
                    <a:srgbClr val="6E747A">
                      <a:alpha val="43000"/>
                    </a:srgbClr>
                  </a:outerShdw>
                </a:effectLst>
                <a:latin typeface="+mj-lt"/>
                <a:ea typeface="+mj-ea"/>
                <a:cs typeface="+mj-cs"/>
              </a:defRPr>
            </a:lvl1pPr>
          </a:lstStyle>
          <a:p>
            <a:pPr>
              <a:defRPr/>
            </a:pPr>
            <a:r>
              <a:rPr lang="en-US" smtClean="0">
                <a:ln w="0">
                  <a:noFill/>
                </a:ln>
              </a:rPr>
              <a:t>Developmentally Appropriate Assessment</a:t>
            </a:r>
            <a:endParaRPr lang="en-US" sz="2200">
              <a:ln w="0">
                <a:noFill/>
              </a:ln>
            </a:endParaRPr>
          </a:p>
        </p:txBody>
      </p:sp>
    </p:spTree>
    <p:extLst>
      <p:ext uri="{BB962C8B-B14F-4D97-AF65-F5344CB8AC3E}">
        <p14:creationId xmlns:p14="http://schemas.microsoft.com/office/powerpoint/2010/main" val="1221518336"/>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4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idx="1"/>
          </p:nvPr>
        </p:nvSpPr>
        <p:spPr>
          <a:xfrm>
            <a:off x="1118260" y="2666999"/>
            <a:ext cx="6958940" cy="3854533"/>
          </a:xfrm>
        </p:spPr>
        <p:txBody>
          <a:bodyPr>
            <a:normAutofit fontScale="55000" lnSpcReduction="20000"/>
          </a:bodyPr>
          <a:lstStyle/>
          <a:p>
            <a:r>
              <a:rPr lang="en-US" altLang="en-US" sz="2900" dirty="0" smtClean="0">
                <a:solidFill>
                  <a:schemeClr val="tx1"/>
                </a:solidFill>
              </a:rPr>
              <a:t>Screener -- Ages and Stages </a:t>
            </a:r>
            <a:r>
              <a:rPr lang="en-US" altLang="en-US" sz="2900" dirty="0">
                <a:solidFill>
                  <a:schemeClr val="tx1"/>
                </a:solidFill>
              </a:rPr>
              <a:t>Questionnaire (</a:t>
            </a:r>
            <a:r>
              <a:rPr lang="en-US" altLang="en-US" sz="2900" dirty="0" smtClean="0">
                <a:solidFill>
                  <a:schemeClr val="tx1"/>
                </a:solidFill>
              </a:rPr>
              <a:t>ASQ-3 &amp; ASQ:SE) </a:t>
            </a:r>
            <a:r>
              <a:rPr lang="en-US" altLang="en-US" sz="2900" dirty="0" smtClean="0">
                <a:solidFill>
                  <a:schemeClr val="tx1"/>
                </a:solidFill>
                <a:hlinkClick r:id="rId5"/>
              </a:rPr>
              <a:t>http://agesandstages.com/</a:t>
            </a:r>
            <a:endParaRPr lang="en-US" altLang="en-US" sz="2900" dirty="0" smtClean="0">
              <a:solidFill>
                <a:schemeClr val="tx1"/>
              </a:solidFill>
            </a:endParaRPr>
          </a:p>
          <a:p>
            <a:endParaRPr lang="en-US" altLang="en-US" sz="2900" dirty="0">
              <a:solidFill>
                <a:schemeClr val="tx1"/>
              </a:solidFill>
            </a:endParaRPr>
          </a:p>
          <a:p>
            <a:r>
              <a:rPr lang="en-US" altLang="en-US" sz="2900" dirty="0">
                <a:solidFill>
                  <a:schemeClr val="tx1"/>
                </a:solidFill>
              </a:rPr>
              <a:t>Screener -- MacArthur-Bates Communicative Development Inventories</a:t>
            </a:r>
          </a:p>
          <a:p>
            <a:pPr marL="1371600" lvl="3" indent="-1146175">
              <a:buNone/>
            </a:pPr>
            <a:r>
              <a:rPr lang="en-US" altLang="en-US" sz="2900" dirty="0">
                <a:solidFill>
                  <a:schemeClr val="tx1"/>
                </a:solidFill>
                <a:hlinkClick r:id="rId6"/>
              </a:rPr>
              <a:t>http://</a:t>
            </a:r>
            <a:r>
              <a:rPr lang="en-US" altLang="en-US" sz="2900" dirty="0" smtClean="0">
                <a:solidFill>
                  <a:schemeClr val="tx1"/>
                </a:solidFill>
                <a:hlinkClick r:id="rId6"/>
              </a:rPr>
              <a:t>www.sci.sdsu.edu/cdi/cdiwelcome.htm</a:t>
            </a:r>
            <a:endParaRPr lang="en-US" altLang="en-US" sz="2900" dirty="0">
              <a:solidFill>
                <a:schemeClr val="tx1"/>
              </a:solidFill>
            </a:endParaRPr>
          </a:p>
          <a:p>
            <a:pPr marL="1051560" lvl="3" indent="0">
              <a:buNone/>
            </a:pPr>
            <a:endParaRPr lang="en-US" altLang="en-US" sz="2900" dirty="0">
              <a:solidFill>
                <a:schemeClr val="tx1"/>
              </a:solidFill>
            </a:endParaRPr>
          </a:p>
          <a:p>
            <a:pPr marL="114300" indent="0" eaLnBrk="1" hangingPunct="1">
              <a:buNone/>
            </a:pPr>
            <a:endParaRPr lang="en-US" altLang="en-US" sz="2900" dirty="0" smtClean="0">
              <a:solidFill>
                <a:schemeClr val="tx1"/>
              </a:solidFill>
            </a:endParaRPr>
          </a:p>
          <a:p>
            <a:pPr eaLnBrk="1" hangingPunct="1"/>
            <a:r>
              <a:rPr lang="en-US" altLang="en-US" sz="2900" dirty="0" smtClean="0">
                <a:solidFill>
                  <a:schemeClr val="tx1"/>
                </a:solidFill>
              </a:rPr>
              <a:t>Assessment -- Assessment, Evaluation, and Programming Systems for Infants and Children (AEPS)</a:t>
            </a:r>
          </a:p>
          <a:p>
            <a:pPr marL="1371600" lvl="3" indent="-1146175" eaLnBrk="1" hangingPunct="1">
              <a:buNone/>
            </a:pPr>
            <a:r>
              <a:rPr lang="en-US" altLang="en-US" sz="2900" dirty="0" smtClean="0">
                <a:solidFill>
                  <a:schemeClr val="tx1"/>
                </a:solidFill>
                <a:hlinkClick r:id="rId7"/>
              </a:rPr>
              <a:t>http://www.aepsinteractive.com/</a:t>
            </a:r>
            <a:endParaRPr lang="en-US" altLang="en-US" sz="2900" dirty="0" smtClean="0">
              <a:solidFill>
                <a:schemeClr val="tx1"/>
              </a:solidFill>
            </a:endParaRPr>
          </a:p>
          <a:p>
            <a:pPr marL="1051560" lvl="3" indent="0" eaLnBrk="1" hangingPunct="1">
              <a:buNone/>
            </a:pPr>
            <a:endParaRPr lang="en-US" altLang="en-US" sz="2900" dirty="0" smtClean="0">
              <a:solidFill>
                <a:schemeClr val="tx1"/>
              </a:solidFill>
            </a:endParaRPr>
          </a:p>
          <a:p>
            <a:pPr eaLnBrk="1" hangingPunct="1"/>
            <a:endParaRPr lang="en-US" altLang="en-US" sz="2900" dirty="0" smtClean="0">
              <a:solidFill>
                <a:schemeClr val="tx1"/>
              </a:solidFill>
            </a:endParaRPr>
          </a:p>
          <a:p>
            <a:pPr eaLnBrk="1" hangingPunct="1"/>
            <a:r>
              <a:rPr lang="en-US" altLang="en-US" sz="2900" dirty="0" smtClean="0">
                <a:solidFill>
                  <a:schemeClr val="tx1"/>
                </a:solidFill>
              </a:rPr>
              <a:t>Assessment -- </a:t>
            </a:r>
            <a:r>
              <a:rPr lang="en-US" altLang="en-US" sz="2900" dirty="0" err="1" smtClean="0">
                <a:solidFill>
                  <a:schemeClr val="tx1"/>
                </a:solidFill>
              </a:rPr>
              <a:t>Devereaux</a:t>
            </a:r>
            <a:r>
              <a:rPr lang="en-US" altLang="en-US" sz="2900" dirty="0" smtClean="0">
                <a:solidFill>
                  <a:schemeClr val="tx1"/>
                </a:solidFill>
              </a:rPr>
              <a:t> Early Childhood Assessment Program (DECA)	</a:t>
            </a:r>
          </a:p>
          <a:p>
            <a:pPr marL="230188" lvl="3" indent="0" eaLnBrk="1" hangingPunct="1">
              <a:buNone/>
            </a:pPr>
            <a:r>
              <a:rPr lang="en-US" altLang="en-US" sz="2900" dirty="0" smtClean="0">
                <a:solidFill>
                  <a:schemeClr val="tx1"/>
                </a:solidFill>
                <a:hlinkClick r:id="rId8"/>
              </a:rPr>
              <a:t>http://www.kaplanco.com/product/41009/the-devereux-early-childhood-assessment-deca-kit?c=17|EA1000</a:t>
            </a:r>
            <a:endParaRPr lang="en-US" altLang="en-US" sz="2900" dirty="0" smtClean="0">
              <a:solidFill>
                <a:schemeClr val="tx1"/>
              </a:solidFill>
            </a:endParaRPr>
          </a:p>
          <a:p>
            <a:pPr lvl="3" eaLnBrk="1" hangingPunct="1"/>
            <a:endParaRPr lang="en-US" altLang="en-US" sz="1800" dirty="0" smtClean="0">
              <a:solidFill>
                <a:schemeClr val="tx1"/>
              </a:solidFill>
            </a:endParaRPr>
          </a:p>
          <a:p>
            <a:pPr eaLnBrk="1" hangingPunct="1"/>
            <a:endParaRPr lang="en-US" altLang="en-US" dirty="0" smtClean="0">
              <a:solidFill>
                <a:schemeClr val="tx1"/>
              </a:solidFill>
            </a:endParaRPr>
          </a:p>
        </p:txBody>
      </p:sp>
      <p:sp>
        <p:nvSpPr>
          <p:cNvPr id="36866" name="Title 1"/>
          <p:cNvSpPr>
            <a:spLocks noGrp="1"/>
          </p:cNvSpPr>
          <p:nvPr>
            <p:ph type="title"/>
          </p:nvPr>
        </p:nvSpPr>
        <p:spPr>
          <a:xfrm>
            <a:off x="990600" y="1189037"/>
            <a:ext cx="7600950" cy="1325563"/>
          </a:xfrm>
        </p:spPr>
        <p:txBody>
          <a:bodyPr/>
          <a:lstStyle/>
          <a:p>
            <a:pPr eaLnBrk="1" hangingPunct="1"/>
            <a:r>
              <a:rPr lang="en-US" altLang="en-US" dirty="0" smtClean="0">
                <a:ln w="0">
                  <a:noFill/>
                </a:ln>
              </a:rPr>
              <a:t>Recommended Instruments</a:t>
            </a:r>
          </a:p>
        </p:txBody>
      </p:sp>
      <p:pic>
        <p:nvPicPr>
          <p:cNvPr id="2" name="AssessmentSlide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212766" y="5890162"/>
            <a:ext cx="609600" cy="609600"/>
          </a:xfrm>
          <a:prstGeom prst="rect">
            <a:avLst/>
          </a:prstGeom>
        </p:spPr>
      </p:pic>
    </p:spTree>
    <p:extLst>
      <p:ext uri="{BB962C8B-B14F-4D97-AF65-F5344CB8AC3E}">
        <p14:creationId xmlns:p14="http://schemas.microsoft.com/office/powerpoint/2010/main" val="397607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0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2590800"/>
            <a:ext cx="6858000" cy="3886200"/>
          </a:xfrm>
        </p:spPr>
        <p:txBody>
          <a:bodyPr>
            <a:noAutofit/>
          </a:bodyPr>
          <a:lstStyle/>
          <a:p>
            <a:pPr>
              <a:defRPr/>
            </a:pPr>
            <a:r>
              <a:rPr lang="en-US" sz="2000" dirty="0" smtClean="0">
                <a:solidFill>
                  <a:schemeClr val="tx1"/>
                </a:solidFill>
              </a:rPr>
              <a:t>The Creative Curriculum Developmental Continuum </a:t>
            </a:r>
          </a:p>
          <a:p>
            <a:pPr marL="230188" lvl="3" indent="0">
              <a:buNone/>
              <a:defRPr/>
            </a:pPr>
            <a:r>
              <a:rPr lang="en-US" sz="1600" dirty="0" smtClean="0">
                <a:solidFill>
                  <a:schemeClr val="tx1"/>
                </a:solidFill>
                <a:hlinkClick r:id="rId5"/>
              </a:rPr>
              <a:t>www.teachingstrategies.com</a:t>
            </a:r>
            <a:endParaRPr lang="en-US" sz="1600" dirty="0" smtClean="0">
              <a:solidFill>
                <a:schemeClr val="tx1"/>
              </a:solidFill>
            </a:endParaRPr>
          </a:p>
          <a:p>
            <a:pPr marL="230188" lvl="3" indent="0">
              <a:buNone/>
              <a:defRPr/>
            </a:pPr>
            <a:r>
              <a:rPr lang="en-US" sz="2000" dirty="0" smtClean="0">
                <a:solidFill>
                  <a:schemeClr val="tx1"/>
                </a:solidFill>
              </a:rPr>
              <a:t>High Scope Preschool Child Observation Record (Infant-Toddler COR, Preschool COR, Early Literacy ELSA)</a:t>
            </a:r>
          </a:p>
          <a:p>
            <a:pPr marL="230188" lvl="3" indent="0">
              <a:buNone/>
              <a:defRPr/>
            </a:pPr>
            <a:r>
              <a:rPr lang="en-US" sz="1600" dirty="0" smtClean="0">
                <a:solidFill>
                  <a:schemeClr val="tx1"/>
                </a:solidFill>
                <a:hlinkClick r:id="rId6"/>
              </a:rPr>
              <a:t>www.highscope.org</a:t>
            </a:r>
            <a:endParaRPr lang="en-US" sz="1600" dirty="0" smtClean="0">
              <a:solidFill>
                <a:schemeClr val="tx1"/>
              </a:solidFill>
            </a:endParaRPr>
          </a:p>
          <a:p>
            <a:pPr marL="407988" indent="-342900">
              <a:defRPr/>
            </a:pPr>
            <a:r>
              <a:rPr lang="en-US" sz="2000" dirty="0" smtClean="0">
                <a:solidFill>
                  <a:schemeClr val="tx1"/>
                </a:solidFill>
              </a:rPr>
              <a:t>Pre-school Observation – Screening for Hispanic Children</a:t>
            </a:r>
            <a:endParaRPr lang="en-US" sz="2000" dirty="0">
              <a:solidFill>
                <a:schemeClr val="tx1"/>
              </a:solidFill>
            </a:endParaRPr>
          </a:p>
          <a:p>
            <a:pPr marL="407988" indent="-342900">
              <a:defRPr/>
            </a:pPr>
            <a:r>
              <a:rPr lang="en-US" sz="2000" dirty="0" smtClean="0">
                <a:solidFill>
                  <a:schemeClr val="tx1"/>
                </a:solidFill>
              </a:rPr>
              <a:t>Home Literacy Activity Questionnaire </a:t>
            </a:r>
            <a:endParaRPr lang="en-US" sz="2000" dirty="0">
              <a:solidFill>
                <a:schemeClr val="tx1"/>
              </a:solidFill>
            </a:endParaRPr>
          </a:p>
          <a:p>
            <a:pPr marL="407988" indent="-342900">
              <a:defRPr/>
            </a:pPr>
            <a:r>
              <a:rPr lang="en-US" sz="2000" dirty="0" smtClean="0">
                <a:solidFill>
                  <a:schemeClr val="tx1"/>
                </a:solidFill>
              </a:rPr>
              <a:t>Helping Your </a:t>
            </a:r>
            <a:r>
              <a:rPr lang="en-US" sz="2000" dirty="0">
                <a:solidFill>
                  <a:schemeClr val="tx1"/>
                </a:solidFill>
              </a:rPr>
              <a:t>C</a:t>
            </a:r>
            <a:r>
              <a:rPr lang="en-US" sz="2000" dirty="0" smtClean="0">
                <a:solidFill>
                  <a:schemeClr val="tx1"/>
                </a:solidFill>
              </a:rPr>
              <a:t>hild to Read </a:t>
            </a:r>
            <a:endParaRPr lang="en-US" sz="2000" dirty="0">
              <a:solidFill>
                <a:schemeClr val="tx1"/>
              </a:solidFill>
            </a:endParaRPr>
          </a:p>
          <a:p>
            <a:pPr marL="230188" lvl="3" indent="0">
              <a:buNone/>
              <a:defRPr/>
            </a:pPr>
            <a:r>
              <a:rPr lang="en-US" sz="1600" dirty="0" err="1" smtClean="0">
                <a:solidFill>
                  <a:schemeClr val="tx1"/>
                </a:solidFill>
              </a:rPr>
              <a:t>Kayser</a:t>
            </a:r>
            <a:r>
              <a:rPr lang="en-US" sz="1600" dirty="0" smtClean="0">
                <a:solidFill>
                  <a:schemeClr val="tx1"/>
                </a:solidFill>
              </a:rPr>
              <a:t>, H. (2008). </a:t>
            </a:r>
            <a:r>
              <a:rPr lang="en-US" sz="1600" i="1" dirty="0" smtClean="0">
                <a:solidFill>
                  <a:schemeClr val="tx1"/>
                </a:solidFill>
              </a:rPr>
              <a:t>Educating Latino preschool children</a:t>
            </a:r>
            <a:r>
              <a:rPr lang="en-US" sz="1600" dirty="0" smtClean="0">
                <a:solidFill>
                  <a:schemeClr val="tx1"/>
                </a:solidFill>
              </a:rPr>
              <a:t>. San Diego, CA: Plural.</a:t>
            </a:r>
          </a:p>
          <a:p>
            <a:pPr marL="434340" indent="0">
              <a:buFont typeface="Arial" charset="0"/>
              <a:buNone/>
              <a:defRPr/>
            </a:pPr>
            <a:endParaRPr lang="en-US" sz="2000" dirty="0">
              <a:solidFill>
                <a:schemeClr val="tx1"/>
              </a:solidFill>
            </a:endParaRPr>
          </a:p>
          <a:p>
            <a:pPr marL="434340" indent="0">
              <a:buFont typeface="Arial" charset="0"/>
              <a:buNone/>
              <a:defRPr/>
            </a:pPr>
            <a:endParaRPr lang="en-US" sz="2000" dirty="0">
              <a:solidFill>
                <a:schemeClr val="tx1"/>
              </a:solidFill>
            </a:endParaRPr>
          </a:p>
        </p:txBody>
      </p:sp>
      <p:pic>
        <p:nvPicPr>
          <p:cNvPr id="2" name="AssessmentSlide6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283029" y="5785998"/>
            <a:ext cx="609600" cy="609600"/>
          </a:xfrm>
          <a:prstGeom prst="rect">
            <a:avLst/>
          </a:prstGeom>
        </p:spPr>
      </p:pic>
      <p:sp>
        <p:nvSpPr>
          <p:cNvPr id="6" name="TextBox 5"/>
          <p:cNvSpPr txBox="1"/>
          <p:nvPr/>
        </p:nvSpPr>
        <p:spPr>
          <a:xfrm>
            <a:off x="5486400" y="6167735"/>
            <a:ext cx="2722220" cy="461665"/>
          </a:xfrm>
          <a:prstGeom prst="rect">
            <a:avLst/>
          </a:prstGeom>
          <a:noFill/>
        </p:spPr>
        <p:txBody>
          <a:bodyPr wrap="none" rtlCol="0">
            <a:spAutoFit/>
          </a:bodyPr>
          <a:lstStyle/>
          <a:p>
            <a:r>
              <a:rPr lang="en-US" sz="2400" b="1" dirty="0" smtClean="0"/>
              <a:t>Click to continue</a:t>
            </a:r>
            <a:endParaRPr lang="en-US" sz="2400" b="1" dirty="0"/>
          </a:p>
        </p:txBody>
      </p:sp>
      <p:sp>
        <p:nvSpPr>
          <p:cNvPr id="7" name="Right Arrow 6"/>
          <p:cNvSpPr/>
          <p:nvPr/>
        </p:nvSpPr>
        <p:spPr>
          <a:xfrm>
            <a:off x="8382000" y="6167735"/>
            <a:ext cx="533400" cy="4616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itle 1"/>
          <p:cNvSpPr txBox="1">
            <a:spLocks/>
          </p:cNvSpPr>
          <p:nvPr/>
        </p:nvSpPr>
        <p:spPr>
          <a:xfrm>
            <a:off x="990600" y="1189037"/>
            <a:ext cx="7600950" cy="13255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lang="en-US" sz="3200" b="1" i="0" kern="1200" cap="none" spc="0" baseline="0" dirty="0">
                <a:ln w="0">
                  <a:solidFill>
                    <a:schemeClr val="accent1">
                      <a:lumMod val="75000"/>
                    </a:schemeClr>
                  </a:solidFill>
                </a:ln>
                <a:solidFill>
                  <a:schemeClr val="tx1"/>
                </a:solidFill>
                <a:effectLst>
                  <a:outerShdw blurRad="38100" dist="25400" dir="5400000" algn="ctr" rotWithShape="0">
                    <a:srgbClr val="6E747A">
                      <a:alpha val="43000"/>
                    </a:srgbClr>
                  </a:outerShdw>
                </a:effectLst>
                <a:latin typeface="+mj-lt"/>
                <a:ea typeface="+mj-ea"/>
                <a:cs typeface="+mj-cs"/>
              </a:defRPr>
            </a:lvl1pPr>
          </a:lstStyle>
          <a:p>
            <a:r>
              <a:rPr lang="en-US" altLang="en-US" smtClean="0">
                <a:ln w="0">
                  <a:noFill/>
                </a:ln>
              </a:rPr>
              <a:t>Recommended Instruments</a:t>
            </a:r>
          </a:p>
        </p:txBody>
      </p:sp>
    </p:spTree>
    <p:extLst>
      <p:ext uri="{BB962C8B-B14F-4D97-AF65-F5344CB8AC3E}">
        <p14:creationId xmlns:p14="http://schemas.microsoft.com/office/powerpoint/2010/main" val="3223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5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ttiGoodby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823466"/>
            <a:ext cx="609600" cy="609600"/>
          </a:xfrm>
          <a:prstGeom prst="rect">
            <a:avLst/>
          </a:prstGeom>
        </p:spPr>
      </p:pic>
      <p:sp>
        <p:nvSpPr>
          <p:cNvPr id="5" name="Title 4"/>
          <p:cNvSpPr>
            <a:spLocks noGrp="1"/>
          </p:cNvSpPr>
          <p:nvPr>
            <p:ph type="title"/>
          </p:nvPr>
        </p:nvSpPr>
        <p:spPr>
          <a:xfrm>
            <a:off x="1543050" y="1219200"/>
            <a:ext cx="7600950" cy="1325563"/>
          </a:xfrm>
        </p:spPr>
        <p:txBody>
          <a:bodyPr/>
          <a:lstStyle/>
          <a:p>
            <a:r>
              <a:rPr lang="en-US" dirty="0">
                <a:ln w="0">
                  <a:noFill/>
                </a:ln>
              </a:rPr>
              <a:t>Thank you and goodbye</a:t>
            </a:r>
          </a:p>
        </p:txBody>
      </p:sp>
      <p:sp>
        <p:nvSpPr>
          <p:cNvPr id="6" name="TextBox 5"/>
          <p:cNvSpPr txBox="1"/>
          <p:nvPr/>
        </p:nvSpPr>
        <p:spPr>
          <a:xfrm>
            <a:off x="1978725" y="3357081"/>
            <a:ext cx="5257800" cy="1200329"/>
          </a:xfrm>
          <a:prstGeom prst="rect">
            <a:avLst/>
          </a:prstGeom>
          <a:noFill/>
        </p:spPr>
        <p:txBody>
          <a:bodyPr wrap="square" rtlCol="0">
            <a:spAutoFit/>
          </a:bodyPr>
          <a:lstStyle/>
          <a:p>
            <a:pPr marL="0" lvl="2"/>
            <a:r>
              <a:rPr lang="en-US" dirty="0" smtClean="0"/>
              <a:t>Click the link if you want to learn more about the M-CHAT. </a:t>
            </a:r>
          </a:p>
          <a:p>
            <a:pPr marL="0" lvl="2"/>
            <a:r>
              <a:rPr lang="en-US" dirty="0" smtClean="0">
                <a:hlinkClick r:id="rId6"/>
              </a:rPr>
              <a:t>https</a:t>
            </a:r>
            <a:r>
              <a:rPr lang="en-US" dirty="0">
                <a:hlinkClick r:id="rId6"/>
              </a:rPr>
              <a:t>://www.m-chat.org/</a:t>
            </a:r>
            <a:endParaRPr lang="en-US" dirty="0"/>
          </a:p>
          <a:p>
            <a:endParaRPr lang="en-US" dirty="0"/>
          </a:p>
        </p:txBody>
      </p:sp>
      <p:sp>
        <p:nvSpPr>
          <p:cNvPr id="2" name="Rectangle 1"/>
          <p:cNvSpPr/>
          <p:nvPr/>
        </p:nvSpPr>
        <p:spPr>
          <a:xfrm>
            <a:off x="1905000" y="5943600"/>
            <a:ext cx="3708066" cy="369332"/>
          </a:xfrm>
          <a:prstGeom prst="rect">
            <a:avLst/>
          </a:prstGeom>
        </p:spPr>
        <p:txBody>
          <a:bodyPr wrap="none">
            <a:spAutoFit/>
          </a:bodyPr>
          <a:lstStyle/>
          <a:p>
            <a:pPr marL="225425" lvl="1" indent="-225425">
              <a:buNone/>
            </a:pPr>
            <a:r>
              <a:rPr lang="en-US">
                <a:solidFill>
                  <a:schemeClr val="tx1">
                    <a:lumMod val="75000"/>
                    <a:lumOff val="25000"/>
                  </a:schemeClr>
                </a:solidFill>
              </a:rPr>
              <a:t>*</a:t>
            </a:r>
            <a:r>
              <a:rPr lang="en-US" smtClean="0">
                <a:solidFill>
                  <a:schemeClr val="tx1">
                    <a:lumMod val="75000"/>
                    <a:lumOff val="25000"/>
                  </a:schemeClr>
                </a:solidFill>
              </a:rPr>
              <a:t>Neisworth</a:t>
            </a:r>
            <a:r>
              <a:rPr lang="en-US" dirty="0" smtClean="0">
                <a:solidFill>
                  <a:schemeClr val="tx1">
                    <a:lumMod val="75000"/>
                    <a:lumOff val="25000"/>
                  </a:schemeClr>
                </a:solidFill>
              </a:rPr>
              <a:t> </a:t>
            </a:r>
            <a:r>
              <a:rPr lang="en-US" dirty="0">
                <a:solidFill>
                  <a:schemeClr val="tx1">
                    <a:lumMod val="75000"/>
                    <a:lumOff val="25000"/>
                  </a:schemeClr>
                </a:solidFill>
              </a:rPr>
              <a:t>and </a:t>
            </a:r>
            <a:r>
              <a:rPr lang="en-US" dirty="0" err="1">
                <a:solidFill>
                  <a:schemeClr val="tx1">
                    <a:lumMod val="75000"/>
                    <a:lumOff val="25000"/>
                  </a:schemeClr>
                </a:solidFill>
              </a:rPr>
              <a:t>Bagnato</a:t>
            </a:r>
            <a:r>
              <a:rPr lang="en-US" dirty="0">
                <a:solidFill>
                  <a:schemeClr val="tx1">
                    <a:lumMod val="75000"/>
                    <a:lumOff val="25000"/>
                  </a:schemeClr>
                </a:solidFill>
              </a:rPr>
              <a:t> (2005)</a:t>
            </a:r>
          </a:p>
        </p:txBody>
      </p:sp>
    </p:spTree>
    <p:extLst>
      <p:ext uri="{BB962C8B-B14F-4D97-AF65-F5344CB8AC3E}">
        <p14:creationId xmlns:p14="http://schemas.microsoft.com/office/powerpoint/2010/main" val="3815454882"/>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404812" y="2743200"/>
            <a:ext cx="3100388" cy="1566862"/>
          </a:xfrm>
        </p:spPr>
        <p:txBody>
          <a:bodyPr>
            <a:normAutofit/>
          </a:bodyPr>
          <a:lstStyle/>
          <a:p>
            <a:pPr eaLnBrk="1" hangingPunct="1"/>
            <a:r>
              <a:rPr lang="en-US" altLang="en-US" sz="4000" b="1" dirty="0" smtClean="0">
                <a:ln w="0">
                  <a:noFill/>
                </a:ln>
                <a:solidFill>
                  <a:schemeClr val="tx1"/>
                </a:solidFill>
              </a:rPr>
              <a:t>Part One: </a:t>
            </a:r>
            <a:br>
              <a:rPr lang="en-US" altLang="en-US" sz="4000" b="1" dirty="0" smtClean="0">
                <a:ln w="0">
                  <a:noFill/>
                </a:ln>
                <a:solidFill>
                  <a:schemeClr val="tx1"/>
                </a:solidFill>
              </a:rPr>
            </a:br>
            <a:r>
              <a:rPr lang="en-US" altLang="en-US" sz="4000" b="1" dirty="0" smtClean="0">
                <a:ln w="0">
                  <a:noFill/>
                </a:ln>
                <a:solidFill>
                  <a:schemeClr val="tx1"/>
                </a:solidFill>
              </a:rPr>
              <a:t>The </a:t>
            </a:r>
            <a:r>
              <a:rPr lang="en-US" altLang="en-US" sz="4000" b="1" dirty="0">
                <a:ln w="0">
                  <a:noFill/>
                </a:ln>
                <a:solidFill>
                  <a:schemeClr val="tx1"/>
                </a:solidFill>
              </a:rPr>
              <a:t>B</a:t>
            </a:r>
            <a:r>
              <a:rPr lang="en-US" altLang="en-US" sz="4000" b="1" dirty="0" smtClean="0">
                <a:ln w="0">
                  <a:noFill/>
                </a:ln>
                <a:solidFill>
                  <a:schemeClr val="tx1"/>
                </a:solidFill>
              </a:rPr>
              <a:t>asics</a:t>
            </a:r>
          </a:p>
        </p:txBody>
      </p:sp>
      <p:pic>
        <p:nvPicPr>
          <p:cNvPr id="409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7642" y="990600"/>
            <a:ext cx="2819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486400" y="6167735"/>
            <a:ext cx="2722220" cy="461665"/>
          </a:xfrm>
          <a:prstGeom prst="rect">
            <a:avLst/>
          </a:prstGeom>
          <a:noFill/>
        </p:spPr>
        <p:txBody>
          <a:bodyPr wrap="none" rtlCol="0">
            <a:spAutoFit/>
          </a:bodyPr>
          <a:lstStyle/>
          <a:p>
            <a:r>
              <a:rPr lang="en-US" sz="2400" b="1" dirty="0" smtClean="0"/>
              <a:t>Click to continue</a:t>
            </a:r>
            <a:endParaRPr lang="en-US" sz="2400" b="1" dirty="0"/>
          </a:p>
        </p:txBody>
      </p:sp>
      <p:sp>
        <p:nvSpPr>
          <p:cNvPr id="6" name="Right Arrow 5"/>
          <p:cNvSpPr/>
          <p:nvPr/>
        </p:nvSpPr>
        <p:spPr>
          <a:xfrm>
            <a:off x="8382000" y="6167735"/>
            <a:ext cx="533400" cy="46166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0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23" name="Content Placeholder 2"/>
          <p:cNvSpPr>
            <a:spLocks noGrp="1"/>
          </p:cNvSpPr>
          <p:nvPr>
            <p:ph idx="1"/>
          </p:nvPr>
        </p:nvSpPr>
        <p:spPr>
          <a:xfrm>
            <a:off x="2438400" y="3138852"/>
            <a:ext cx="4343400" cy="2957147"/>
          </a:xfrm>
        </p:spPr>
        <p:txBody>
          <a:bodyPr>
            <a:normAutofit/>
          </a:bodyPr>
          <a:lstStyle/>
          <a:p>
            <a:pPr marL="0" indent="0" eaLnBrk="1" hangingPunct="1">
              <a:lnSpc>
                <a:spcPct val="100000"/>
              </a:lnSpc>
              <a:buNone/>
            </a:pPr>
            <a:r>
              <a:rPr lang="en-US" altLang="en-US" sz="2000" dirty="0" smtClean="0">
                <a:solidFill>
                  <a:schemeClr val="tx1"/>
                </a:solidFill>
              </a:rPr>
              <a:t>“Assessment materials are selected and administered so as not to be culturally or racially biased.”</a:t>
            </a:r>
          </a:p>
          <a:p>
            <a:pPr marL="0" indent="0" eaLnBrk="1" hangingPunct="1">
              <a:lnSpc>
                <a:spcPct val="100000"/>
              </a:lnSpc>
              <a:buNone/>
            </a:pPr>
            <a:endParaRPr lang="en-US" altLang="en-US" sz="2000" dirty="0" smtClean="0">
              <a:solidFill>
                <a:schemeClr val="tx1"/>
              </a:solidFill>
            </a:endParaRPr>
          </a:p>
          <a:p>
            <a:pPr marL="0" indent="0" eaLnBrk="1" hangingPunct="1">
              <a:lnSpc>
                <a:spcPct val="100000"/>
              </a:lnSpc>
              <a:buNone/>
            </a:pPr>
            <a:r>
              <a:rPr lang="en-US" altLang="en-US" sz="2000" dirty="0" smtClean="0">
                <a:solidFill>
                  <a:schemeClr val="tx1"/>
                </a:solidFill>
              </a:rPr>
              <a:t>All assessment procedures must be completed in the child’s or family’s “native language.”</a:t>
            </a:r>
          </a:p>
        </p:txBody>
      </p:sp>
      <p:sp>
        <p:nvSpPr>
          <p:cNvPr id="5122" name="Title 1"/>
          <p:cNvSpPr>
            <a:spLocks noGrp="1"/>
          </p:cNvSpPr>
          <p:nvPr>
            <p:ph type="title"/>
          </p:nvPr>
        </p:nvSpPr>
        <p:spPr>
          <a:xfrm>
            <a:off x="1524000" y="1671260"/>
            <a:ext cx="6553200" cy="1325563"/>
          </a:xfrm>
        </p:spPr>
        <p:txBody>
          <a:bodyPr>
            <a:normAutofit/>
          </a:bodyPr>
          <a:lstStyle/>
          <a:p>
            <a:pPr eaLnBrk="1" hangingPunct="1"/>
            <a:r>
              <a:rPr lang="en-US" altLang="en-US" b="1" dirty="0" smtClean="0">
                <a:ln w="0">
                  <a:noFill/>
                </a:ln>
                <a:solidFill>
                  <a:schemeClr val="tx1"/>
                </a:solidFill>
              </a:rPr>
              <a:t>Individuals with Disabilities Education Act</a:t>
            </a:r>
          </a:p>
        </p:txBody>
      </p:sp>
      <p:pic>
        <p:nvPicPr>
          <p:cNvPr id="2" name="AssessmentSlid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413169"/>
            <a:ext cx="609600" cy="609600"/>
          </a:xfrm>
          <a:prstGeom prst="rect">
            <a:avLst/>
          </a:prstGeom>
        </p:spPr>
      </p:pic>
      <p:sp>
        <p:nvSpPr>
          <p:cNvPr id="3" name="Rectangle 2"/>
          <p:cNvSpPr/>
          <p:nvPr/>
        </p:nvSpPr>
        <p:spPr>
          <a:xfrm>
            <a:off x="1524000" y="2925901"/>
            <a:ext cx="697627" cy="3170099"/>
          </a:xfrm>
          <a:prstGeom prst="rect">
            <a:avLst/>
          </a:prstGeom>
          <a:noFill/>
          <a:ln>
            <a:no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6000"/>
              </a:lnSpc>
            </a:pPr>
            <a:r>
              <a:rPr lang="en-US" sz="5400" b="1" cap="all" dirty="0" smtClean="0">
                <a:ln w="0"/>
                <a:solidFill>
                  <a:schemeClr val="tx1">
                    <a:lumMod val="75000"/>
                    <a:lumOff val="25000"/>
                  </a:schemeClr>
                </a:solidFill>
                <a:effectLst>
                  <a:reflection blurRad="12700" stA="50000" endPos="50000" dist="5000" dir="5400000" sy="-100000" rotWithShape="0"/>
                </a:effectLst>
              </a:rPr>
              <a:t>I</a:t>
            </a:r>
          </a:p>
          <a:p>
            <a:pPr algn="ctr">
              <a:lnSpc>
                <a:spcPts val="6000"/>
              </a:lnSpc>
            </a:pPr>
            <a:r>
              <a:rPr lang="en-US" sz="5400" b="1" cap="all" dirty="0" smtClean="0">
                <a:ln w="0"/>
                <a:solidFill>
                  <a:schemeClr val="tx1">
                    <a:lumMod val="75000"/>
                    <a:lumOff val="25000"/>
                  </a:schemeClr>
                </a:solidFill>
                <a:effectLst>
                  <a:reflection blurRad="12700" stA="50000" endPos="50000" dist="5000" dir="5400000" sy="-100000" rotWithShape="0"/>
                </a:effectLst>
              </a:rPr>
              <a:t>D</a:t>
            </a:r>
          </a:p>
          <a:p>
            <a:pPr algn="ctr">
              <a:lnSpc>
                <a:spcPts val="6000"/>
              </a:lnSpc>
            </a:pPr>
            <a:r>
              <a:rPr lang="en-US" sz="5400" b="1" cap="all" dirty="0" smtClean="0">
                <a:ln w="0"/>
                <a:solidFill>
                  <a:schemeClr val="tx1">
                    <a:lumMod val="75000"/>
                    <a:lumOff val="25000"/>
                  </a:schemeClr>
                </a:solidFill>
                <a:effectLst>
                  <a:reflection blurRad="12700" stA="50000" endPos="50000" dist="5000" dir="5400000" sy="-100000" rotWithShape="0"/>
                </a:effectLst>
              </a:rPr>
              <a:t>E</a:t>
            </a:r>
          </a:p>
          <a:p>
            <a:pPr algn="ctr">
              <a:lnSpc>
                <a:spcPts val="6000"/>
              </a:lnSpc>
            </a:pPr>
            <a:r>
              <a:rPr lang="en-US" sz="5400" b="1" cap="all" dirty="0">
                <a:ln w="0"/>
                <a:solidFill>
                  <a:schemeClr val="tx1">
                    <a:lumMod val="75000"/>
                    <a:lumOff val="25000"/>
                  </a:schemeClr>
                </a:solidFill>
                <a:effectLst>
                  <a:reflection blurRad="12700" stA="50000" endPos="50000" dist="5000" dir="5400000" sy="-100000" rotWithShape="0"/>
                </a:effectLst>
              </a:rPr>
              <a:t>A</a:t>
            </a:r>
          </a:p>
        </p:txBody>
      </p:sp>
    </p:spTree>
    <p:extLst>
      <p:ext uri="{BB962C8B-B14F-4D97-AF65-F5344CB8AC3E}">
        <p14:creationId xmlns:p14="http://schemas.microsoft.com/office/powerpoint/2010/main" val="429404076"/>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5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 name="AssessmentSlid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562600"/>
            <a:ext cx="609600" cy="609600"/>
          </a:xfrm>
          <a:prstGeom prst="rect">
            <a:avLst/>
          </a:prstGeom>
        </p:spPr>
      </p:pic>
      <p:sp>
        <p:nvSpPr>
          <p:cNvPr id="9" name="Subtitle 2"/>
          <p:cNvSpPr txBox="1">
            <a:spLocks/>
          </p:cNvSpPr>
          <p:nvPr/>
        </p:nvSpPr>
        <p:spPr>
          <a:xfrm>
            <a:off x="1077686" y="2514600"/>
            <a:ext cx="3418114" cy="411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marL="403225" indent="-342900">
              <a:lnSpc>
                <a:spcPct val="100000"/>
              </a:lnSpc>
              <a:buFont typeface="Century Gothic" panose="020B0502020202020204" pitchFamily="34" charset="0"/>
              <a:buChar char="►"/>
            </a:pPr>
            <a:r>
              <a:rPr lang="en-US" sz="2000" dirty="0" smtClean="0">
                <a:solidFill>
                  <a:schemeClr val="tx1"/>
                </a:solidFill>
              </a:rPr>
              <a:t>Brief procedure or instrument </a:t>
            </a:r>
          </a:p>
          <a:p>
            <a:pPr marL="403225" indent="-342900">
              <a:lnSpc>
                <a:spcPct val="100000"/>
              </a:lnSpc>
              <a:buFont typeface="Century Gothic" panose="020B0502020202020204" pitchFamily="34" charset="0"/>
              <a:buChar char="►"/>
            </a:pPr>
            <a:r>
              <a:rPr lang="en-US" sz="2000" dirty="0" smtClean="0">
                <a:solidFill>
                  <a:schemeClr val="tx1"/>
                </a:solidFill>
              </a:rPr>
              <a:t>Designed to identify children who may need further assessment</a:t>
            </a:r>
          </a:p>
          <a:p>
            <a:pPr marL="403225" indent="-342900">
              <a:lnSpc>
                <a:spcPct val="100000"/>
              </a:lnSpc>
              <a:buFont typeface="Century Gothic" panose="020B0502020202020204" pitchFamily="34" charset="0"/>
              <a:buChar char="►"/>
            </a:pPr>
            <a:r>
              <a:rPr lang="en-US" sz="2000" dirty="0" smtClean="0">
                <a:solidFill>
                  <a:schemeClr val="tx1"/>
                </a:solidFill>
              </a:rPr>
              <a:t>May be:</a:t>
            </a:r>
          </a:p>
          <a:p>
            <a:pPr marL="746125" lvl="1">
              <a:lnSpc>
                <a:spcPct val="100000"/>
              </a:lnSpc>
              <a:buFont typeface="Arial" panose="020B0604020202020204" pitchFamily="34" charset="0"/>
              <a:buChar char="•"/>
            </a:pPr>
            <a:r>
              <a:rPr lang="en-US" sz="2000" dirty="0" smtClean="0">
                <a:solidFill>
                  <a:schemeClr val="tx1"/>
                </a:solidFill>
              </a:rPr>
              <a:t>norm-referenced, </a:t>
            </a:r>
          </a:p>
          <a:p>
            <a:pPr marL="746125" lvl="1">
              <a:lnSpc>
                <a:spcPct val="100000"/>
              </a:lnSpc>
              <a:buFont typeface="Arial" panose="020B0604020202020204" pitchFamily="34" charset="0"/>
              <a:buChar char="•"/>
            </a:pPr>
            <a:r>
              <a:rPr lang="en-US" sz="2000" dirty="0" smtClean="0">
                <a:solidFill>
                  <a:schemeClr val="tx1"/>
                </a:solidFill>
              </a:rPr>
              <a:t>observational, </a:t>
            </a:r>
          </a:p>
          <a:p>
            <a:pPr marL="746125" lvl="1">
              <a:lnSpc>
                <a:spcPct val="100000"/>
              </a:lnSpc>
              <a:buFont typeface="Arial" panose="020B0604020202020204" pitchFamily="34" charset="0"/>
              <a:buChar char="•"/>
            </a:pPr>
            <a:r>
              <a:rPr lang="en-US" sz="2000" dirty="0" smtClean="0">
                <a:solidFill>
                  <a:schemeClr val="tx1"/>
                </a:solidFill>
              </a:rPr>
              <a:t>clinical</a:t>
            </a:r>
          </a:p>
        </p:txBody>
      </p:sp>
      <p:sp>
        <p:nvSpPr>
          <p:cNvPr id="10" name="Title 1"/>
          <p:cNvSpPr txBox="1">
            <a:spLocks/>
          </p:cNvSpPr>
          <p:nvPr/>
        </p:nvSpPr>
        <p:spPr>
          <a:xfrm>
            <a:off x="1219200" y="1752600"/>
            <a:ext cx="37338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3175">
                  <a:solidFill>
                    <a:schemeClr val="accent6">
                      <a:lumMod val="75000"/>
                    </a:schemeClr>
                  </a:solidFill>
                </a:ln>
                <a:solidFill>
                  <a:schemeClr val="tx1"/>
                </a:solidFill>
                <a:effectLst>
                  <a:outerShdw blurRad="38100" dist="25400" dir="5400000" algn="ctr" rotWithShape="0">
                    <a:srgbClr val="6E747A">
                      <a:alpha val="43000"/>
                    </a:srgbClr>
                  </a:outerShdw>
                </a:effectLst>
                <a:latin typeface="+mj-lt"/>
                <a:ea typeface="+mj-ea"/>
                <a:cs typeface="+mj-cs"/>
              </a:defRPr>
            </a:lvl1pPr>
          </a:lstStyle>
          <a:p>
            <a:r>
              <a:rPr lang="en-US" sz="3200" b="1" dirty="0" smtClean="0">
                <a:ln w="3175">
                  <a:noFill/>
                </a:ln>
              </a:rPr>
              <a:t>Screening</a:t>
            </a:r>
            <a:endParaRPr lang="en-US" sz="3200" dirty="0">
              <a:ln w="3175">
                <a:noFill/>
              </a:ln>
            </a:endParaRPr>
          </a:p>
        </p:txBody>
      </p:sp>
      <p:pic>
        <p:nvPicPr>
          <p:cNvPr id="11" name="Content Placeholder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600" y="1600200"/>
            <a:ext cx="3006436" cy="2273833"/>
          </a:xfrm>
          <a:prstGeom prst="rect">
            <a:avLst/>
          </a:prstGeom>
        </p:spPr>
      </p:pic>
    </p:spTree>
    <p:extLst>
      <p:ext uri="{BB962C8B-B14F-4D97-AF65-F5344CB8AC3E}">
        <p14:creationId xmlns:p14="http://schemas.microsoft.com/office/powerpoint/2010/main" val="1222732904"/>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74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1371600"/>
            <a:ext cx="7391400" cy="5486400"/>
          </a:xfrm>
          <a:prstGeom prst="rect">
            <a:avLst/>
          </a:prstGeom>
          <a:solidFill>
            <a:schemeClr val="bg2">
              <a:lumMod val="9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AssessmentSlid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304800" y="5562600"/>
            <a:ext cx="609600" cy="609600"/>
          </a:xfrm>
          <a:prstGeom prst="rect">
            <a:avLst/>
          </a:prstGeom>
        </p:spPr>
      </p:pic>
      <p:sp>
        <p:nvSpPr>
          <p:cNvPr id="17" name="Subtitle 2"/>
          <p:cNvSpPr txBox="1">
            <a:spLocks/>
          </p:cNvSpPr>
          <p:nvPr/>
        </p:nvSpPr>
        <p:spPr>
          <a:xfrm>
            <a:off x="1077686" y="2514600"/>
            <a:ext cx="3341914" cy="4114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800" kern="1200">
                <a:solidFill>
                  <a:schemeClr val="accent6">
                    <a:lumMod val="20000"/>
                    <a:lumOff val="80000"/>
                  </a:schemeClr>
                </a:solidFill>
                <a:latin typeface="+mn-lt"/>
                <a:ea typeface="+mn-ea"/>
                <a:cs typeface="+mn-cs"/>
              </a:defRPr>
            </a:lvl1pPr>
            <a:lvl2pPr marL="685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400" kern="1200">
                <a:solidFill>
                  <a:schemeClr val="accent6">
                    <a:lumMod val="20000"/>
                    <a:lumOff val="80000"/>
                  </a:schemeClr>
                </a:solidFill>
                <a:latin typeface="+mn-lt"/>
                <a:ea typeface="+mn-ea"/>
                <a:cs typeface="+mn-cs"/>
              </a:defRPr>
            </a:lvl2pPr>
            <a:lvl3pPr marL="1143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2000" kern="1200">
                <a:solidFill>
                  <a:schemeClr val="accent6">
                    <a:lumMod val="20000"/>
                    <a:lumOff val="80000"/>
                  </a:schemeClr>
                </a:solidFill>
                <a:latin typeface="+mn-lt"/>
                <a:ea typeface="+mn-ea"/>
                <a:cs typeface="+mn-cs"/>
              </a:defRPr>
            </a:lvl3pPr>
            <a:lvl4pPr marL="1600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4pPr>
            <a:lvl5pPr marL="20574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5pPr>
            <a:lvl6pPr marL="25146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6pPr>
            <a:lvl7pPr marL="29718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7pPr>
            <a:lvl8pPr marL="34290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8pPr>
            <a:lvl9pPr marL="3886200" indent="-228600" algn="l"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Char char="u"/>
              <a:defRPr sz="1800" kern="1200">
                <a:solidFill>
                  <a:schemeClr val="accent6">
                    <a:lumMod val="20000"/>
                    <a:lumOff val="80000"/>
                  </a:schemeClr>
                </a:solidFill>
                <a:latin typeface="+mn-lt"/>
                <a:ea typeface="+mn-ea"/>
                <a:cs typeface="+mn-cs"/>
              </a:defRPr>
            </a:lvl9pPr>
          </a:lstStyle>
          <a:p>
            <a:pPr marL="403225" indent="-342900">
              <a:lnSpc>
                <a:spcPct val="100000"/>
              </a:lnSpc>
              <a:buFont typeface="Century Gothic" panose="020B0502020202020204" pitchFamily="34" charset="0"/>
              <a:buChar char="►"/>
            </a:pPr>
            <a:r>
              <a:rPr lang="en-US" sz="2000" dirty="0" smtClean="0">
                <a:solidFill>
                  <a:schemeClr val="tx1"/>
                </a:solidFill>
              </a:rPr>
              <a:t>Brief procedure or instrument </a:t>
            </a:r>
          </a:p>
          <a:p>
            <a:pPr marL="403225" indent="-342900">
              <a:lnSpc>
                <a:spcPct val="100000"/>
              </a:lnSpc>
              <a:buFont typeface="Century Gothic" panose="020B0502020202020204" pitchFamily="34" charset="0"/>
              <a:buChar char="►"/>
            </a:pPr>
            <a:r>
              <a:rPr lang="en-US" sz="2000" dirty="0" smtClean="0">
                <a:solidFill>
                  <a:schemeClr val="tx1"/>
                </a:solidFill>
              </a:rPr>
              <a:t>Designed to identify children who may need further assessment</a:t>
            </a:r>
          </a:p>
          <a:p>
            <a:pPr marL="403225" indent="-342900">
              <a:lnSpc>
                <a:spcPct val="100000"/>
              </a:lnSpc>
              <a:buFont typeface="Century Gothic" panose="020B0502020202020204" pitchFamily="34" charset="0"/>
              <a:buChar char="►"/>
            </a:pPr>
            <a:r>
              <a:rPr lang="en-US" sz="2000" dirty="0" smtClean="0">
                <a:solidFill>
                  <a:schemeClr val="tx1"/>
                </a:solidFill>
              </a:rPr>
              <a:t>May be:</a:t>
            </a:r>
          </a:p>
          <a:p>
            <a:pPr marL="746125" lvl="1">
              <a:lnSpc>
                <a:spcPct val="100000"/>
              </a:lnSpc>
              <a:buFont typeface="Arial" panose="020B0604020202020204" pitchFamily="34" charset="0"/>
              <a:buChar char="•"/>
            </a:pPr>
            <a:r>
              <a:rPr lang="en-US" sz="2000" dirty="0" smtClean="0">
                <a:solidFill>
                  <a:schemeClr val="tx1"/>
                </a:solidFill>
              </a:rPr>
              <a:t>norm-referenced, </a:t>
            </a:r>
          </a:p>
          <a:p>
            <a:pPr marL="746125" lvl="1">
              <a:lnSpc>
                <a:spcPct val="100000"/>
              </a:lnSpc>
              <a:buFont typeface="Arial" panose="020B0604020202020204" pitchFamily="34" charset="0"/>
              <a:buChar char="•"/>
            </a:pPr>
            <a:r>
              <a:rPr lang="en-US" sz="2000" dirty="0" smtClean="0">
                <a:solidFill>
                  <a:schemeClr val="tx1"/>
                </a:solidFill>
              </a:rPr>
              <a:t>observational, </a:t>
            </a:r>
          </a:p>
          <a:p>
            <a:pPr marL="746125" lvl="1">
              <a:lnSpc>
                <a:spcPct val="100000"/>
              </a:lnSpc>
              <a:buFont typeface="Arial" panose="020B0604020202020204" pitchFamily="34" charset="0"/>
              <a:buChar char="•"/>
            </a:pPr>
            <a:r>
              <a:rPr lang="en-US" sz="2000" dirty="0" smtClean="0">
                <a:solidFill>
                  <a:schemeClr val="tx1"/>
                </a:solidFill>
              </a:rPr>
              <a:t>clinical</a:t>
            </a:r>
          </a:p>
        </p:txBody>
      </p:sp>
      <p:sp>
        <p:nvSpPr>
          <p:cNvPr id="19" name="Content Placeholder 4"/>
          <p:cNvSpPr txBox="1">
            <a:spLocks/>
          </p:cNvSpPr>
          <p:nvPr/>
        </p:nvSpPr>
        <p:spPr>
          <a:xfrm>
            <a:off x="4792683" y="3962400"/>
            <a:ext cx="3014353" cy="23752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2400" kern="1200">
                <a:solidFill>
                  <a:schemeClr val="accent6">
                    <a:lumMod val="20000"/>
                    <a:lumOff val="80000"/>
                  </a:schemeClr>
                </a:solidFill>
                <a:latin typeface="+mn-lt"/>
                <a:ea typeface="+mn-ea"/>
                <a:cs typeface="+mn-cs"/>
              </a:defRPr>
            </a:lvl1pPr>
            <a:lvl2pPr marL="457200" indent="0" algn="ctr"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2000" kern="1200">
                <a:solidFill>
                  <a:schemeClr val="accent6">
                    <a:lumMod val="20000"/>
                    <a:lumOff val="80000"/>
                  </a:schemeClr>
                </a:solidFill>
                <a:latin typeface="+mn-lt"/>
                <a:ea typeface="+mn-ea"/>
                <a:cs typeface="+mn-cs"/>
              </a:defRPr>
            </a:lvl2pPr>
            <a:lvl3pPr marL="914400" indent="0" algn="ctr"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800" kern="1200">
                <a:solidFill>
                  <a:schemeClr val="accent6">
                    <a:lumMod val="20000"/>
                    <a:lumOff val="80000"/>
                  </a:schemeClr>
                </a:solidFill>
                <a:latin typeface="+mn-lt"/>
                <a:ea typeface="+mn-ea"/>
                <a:cs typeface="+mn-cs"/>
              </a:defRPr>
            </a:lvl3pPr>
            <a:lvl4pPr marL="1371600" indent="0" algn="ctr"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kern="1200">
                <a:solidFill>
                  <a:schemeClr val="accent6">
                    <a:lumMod val="20000"/>
                    <a:lumOff val="80000"/>
                  </a:schemeClr>
                </a:solidFill>
                <a:latin typeface="+mn-lt"/>
                <a:ea typeface="+mn-ea"/>
                <a:cs typeface="+mn-cs"/>
              </a:defRPr>
            </a:lvl4pPr>
            <a:lvl5pPr marL="1828800" indent="0" algn="ctr"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kern="1200">
                <a:solidFill>
                  <a:schemeClr val="accent6">
                    <a:lumMod val="20000"/>
                    <a:lumOff val="80000"/>
                  </a:schemeClr>
                </a:solidFill>
                <a:latin typeface="+mn-lt"/>
                <a:ea typeface="+mn-ea"/>
                <a:cs typeface="+mn-cs"/>
              </a:defRPr>
            </a:lvl5pPr>
            <a:lvl6pPr marL="2286000" indent="0" algn="ctr"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kern="1200">
                <a:solidFill>
                  <a:schemeClr val="accent6">
                    <a:lumMod val="20000"/>
                    <a:lumOff val="80000"/>
                  </a:schemeClr>
                </a:solidFill>
                <a:latin typeface="+mn-lt"/>
                <a:ea typeface="+mn-ea"/>
                <a:cs typeface="+mn-cs"/>
              </a:defRPr>
            </a:lvl6pPr>
            <a:lvl7pPr marL="2743200" indent="0" algn="ctr"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kern="1200">
                <a:solidFill>
                  <a:schemeClr val="accent6">
                    <a:lumMod val="20000"/>
                    <a:lumOff val="80000"/>
                  </a:schemeClr>
                </a:solidFill>
                <a:latin typeface="+mn-lt"/>
                <a:ea typeface="+mn-ea"/>
                <a:cs typeface="+mn-cs"/>
              </a:defRPr>
            </a:lvl7pPr>
            <a:lvl8pPr marL="3200400" indent="0" algn="ctr"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kern="1200">
                <a:solidFill>
                  <a:schemeClr val="accent6">
                    <a:lumMod val="20000"/>
                    <a:lumOff val="80000"/>
                  </a:schemeClr>
                </a:solidFill>
                <a:latin typeface="+mn-lt"/>
                <a:ea typeface="+mn-ea"/>
                <a:cs typeface="+mn-cs"/>
              </a:defRPr>
            </a:lvl8pPr>
            <a:lvl9pPr marL="3657600" indent="0" algn="ctr" defTabSz="914400" rtl="0" eaLnBrk="1" latinLnBrk="0" hangingPunct="1">
              <a:lnSpc>
                <a:spcPct val="90000"/>
              </a:lnSpc>
              <a:spcBef>
                <a:spcPct val="30000"/>
              </a:spcBef>
              <a:buClr>
                <a:schemeClr val="accent4">
                  <a:lumMod val="75000"/>
                </a:schemeClr>
              </a:buClr>
              <a:buSzPct val="70000"/>
              <a:buFont typeface="Wingdings 3" panose="05040102010807070707" pitchFamily="18" charset="2"/>
              <a:buNone/>
              <a:defRPr sz="1600" kern="1200">
                <a:solidFill>
                  <a:schemeClr val="accent6">
                    <a:lumMod val="20000"/>
                    <a:lumOff val="80000"/>
                  </a:schemeClr>
                </a:solidFill>
                <a:latin typeface="+mn-lt"/>
                <a:ea typeface="+mn-ea"/>
                <a:cs typeface="+mn-cs"/>
              </a:defRPr>
            </a:lvl9pPr>
          </a:lstStyle>
          <a:p>
            <a:pPr marL="342900" indent="-342900" algn="l">
              <a:spcBef>
                <a:spcPts val="0"/>
              </a:spcBef>
              <a:buSzPct val="79000"/>
              <a:buFont typeface="Century Gothic" panose="020B0502020202020204" pitchFamily="34" charset="0"/>
              <a:buChar char="►"/>
            </a:pPr>
            <a:r>
              <a:rPr lang="en-US" altLang="en-US" sz="2000" dirty="0" smtClean="0">
                <a:solidFill>
                  <a:schemeClr val="tx1">
                    <a:lumMod val="75000"/>
                    <a:lumOff val="25000"/>
                  </a:schemeClr>
                </a:solidFill>
              </a:rPr>
              <a:t>Screen for overall development or possible delays.</a:t>
            </a:r>
          </a:p>
          <a:p>
            <a:pPr marL="342900" indent="-342900" algn="l">
              <a:spcBef>
                <a:spcPts val="0"/>
              </a:spcBef>
              <a:buSzPct val="79000"/>
              <a:buFont typeface="Century Gothic" panose="020B0502020202020204" pitchFamily="34" charset="0"/>
              <a:buChar char="►"/>
            </a:pPr>
            <a:endParaRPr lang="en-US" altLang="en-US" sz="2000" dirty="0" smtClean="0">
              <a:solidFill>
                <a:schemeClr val="tx1">
                  <a:lumMod val="75000"/>
                  <a:lumOff val="25000"/>
                </a:schemeClr>
              </a:solidFill>
            </a:endParaRPr>
          </a:p>
          <a:p>
            <a:pPr marL="342900" indent="-342900" algn="l">
              <a:spcBef>
                <a:spcPts val="0"/>
              </a:spcBef>
              <a:buSzPct val="79000"/>
              <a:buFont typeface="Century Gothic" panose="020B0502020202020204" pitchFamily="34" charset="0"/>
              <a:buChar char="►"/>
            </a:pPr>
            <a:r>
              <a:rPr lang="en-US" altLang="en-US" sz="2000" dirty="0" smtClean="0">
                <a:solidFill>
                  <a:schemeClr val="tx1">
                    <a:lumMod val="75000"/>
                    <a:lumOff val="25000"/>
                  </a:schemeClr>
                </a:solidFill>
              </a:rPr>
              <a:t>Not for diagnosis! </a:t>
            </a:r>
          </a:p>
          <a:p>
            <a:pPr marL="342900" indent="-342900" algn="l">
              <a:spcBef>
                <a:spcPts val="0"/>
              </a:spcBef>
              <a:buSzPct val="79000"/>
              <a:buFont typeface="Century Gothic" panose="020B0502020202020204" pitchFamily="34" charset="0"/>
              <a:buChar char="►"/>
            </a:pPr>
            <a:endParaRPr lang="en-US" altLang="en-US" sz="2000" dirty="0" smtClean="0">
              <a:solidFill>
                <a:schemeClr val="tx1">
                  <a:lumMod val="75000"/>
                  <a:lumOff val="25000"/>
                </a:schemeClr>
              </a:solidFill>
            </a:endParaRPr>
          </a:p>
          <a:p>
            <a:pPr marL="342900" indent="-342900" algn="l">
              <a:spcBef>
                <a:spcPts val="0"/>
              </a:spcBef>
              <a:buSzPct val="79000"/>
              <a:buFont typeface="Century Gothic" panose="020B0502020202020204" pitchFamily="34" charset="0"/>
              <a:buChar char="►"/>
            </a:pPr>
            <a:r>
              <a:rPr lang="en-US" altLang="en-US" sz="2000" dirty="0" smtClean="0">
                <a:solidFill>
                  <a:schemeClr val="tx1">
                    <a:lumMod val="75000"/>
                    <a:lumOff val="25000"/>
                  </a:schemeClr>
                </a:solidFill>
              </a:rPr>
              <a:t>Adjust for cultural considerations.</a:t>
            </a:r>
          </a:p>
          <a:p>
            <a:pPr>
              <a:spcBef>
                <a:spcPts val="0"/>
              </a:spcBef>
              <a:buFont typeface="Arial" charset="0"/>
              <a:buNone/>
            </a:pPr>
            <a:endParaRPr lang="en-US" altLang="en-US" sz="2100" dirty="0" smtClean="0"/>
          </a:p>
        </p:txBody>
      </p:sp>
      <p:pic>
        <p:nvPicPr>
          <p:cNvPr id="20" name="Content Placeholder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600" y="1600200"/>
            <a:ext cx="3006436" cy="2273833"/>
          </a:xfrm>
          <a:prstGeom prst="rect">
            <a:avLst/>
          </a:prstGeom>
        </p:spPr>
      </p:pic>
      <p:sp>
        <p:nvSpPr>
          <p:cNvPr id="8" name="Title 1"/>
          <p:cNvSpPr txBox="1">
            <a:spLocks/>
          </p:cNvSpPr>
          <p:nvPr/>
        </p:nvSpPr>
        <p:spPr>
          <a:xfrm>
            <a:off x="1219200" y="1752600"/>
            <a:ext cx="37338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0" kern="1200" cap="none" spc="0">
                <a:ln w="3175">
                  <a:solidFill>
                    <a:schemeClr val="accent6">
                      <a:lumMod val="75000"/>
                    </a:schemeClr>
                  </a:solidFill>
                </a:ln>
                <a:solidFill>
                  <a:schemeClr val="tx1"/>
                </a:solidFill>
                <a:effectLst>
                  <a:outerShdw blurRad="38100" dist="25400" dir="5400000" algn="ctr" rotWithShape="0">
                    <a:srgbClr val="6E747A">
                      <a:alpha val="43000"/>
                    </a:srgbClr>
                  </a:outerShdw>
                </a:effectLst>
                <a:latin typeface="+mj-lt"/>
                <a:ea typeface="+mj-ea"/>
                <a:cs typeface="+mj-cs"/>
              </a:defRPr>
            </a:lvl1pPr>
          </a:lstStyle>
          <a:p>
            <a:r>
              <a:rPr lang="en-US" sz="3200" b="1" dirty="0" smtClean="0">
                <a:ln w="3175">
                  <a:noFill/>
                </a:ln>
              </a:rPr>
              <a:t>Screening</a:t>
            </a:r>
            <a:endParaRPr lang="en-US" sz="3200" dirty="0">
              <a:ln w="3175">
                <a:noFill/>
              </a:ln>
            </a:endParaRPr>
          </a:p>
        </p:txBody>
      </p:sp>
    </p:spTree>
    <p:extLst>
      <p:ext uri="{BB962C8B-B14F-4D97-AF65-F5344CB8AC3E}">
        <p14:creationId xmlns:p14="http://schemas.microsoft.com/office/powerpoint/2010/main" val="3895997492"/>
      </p:ext>
    </p:extLst>
  </p:cSld>
  <p:clrMapOvr>
    <a:masterClrMapping/>
  </p:clrMapOvr>
  <mc:AlternateContent xmlns:mc="http://schemas.openxmlformats.org/markup-compatibility/2006" xmlns:p14="http://schemas.microsoft.com/office/powerpoint/2010/main">
    <mc:Choice Requires="p14">
      <p:transition spd="slow" p14:dur="2000" advClick="0" advTm="47000"/>
    </mc:Choice>
    <mc:Fallback xmlns="">
      <p:transition spd="slow" advClick="0"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8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Whirligig design template">
  <a:themeElements>
    <a:clrScheme name="Custom 25">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0000FF"/>
      </a:hlink>
      <a:folHlink>
        <a:srgbClr val="006699"/>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lnDef>
      <a:spPr/>
      <a:bodyPr/>
      <a:lstStyle/>
      <a:style>
        <a:lnRef idx="1">
          <a:schemeClr val="accent4"/>
        </a:lnRef>
        <a:fillRef idx="0">
          <a:schemeClr val="accent4"/>
        </a:fillRef>
        <a:effectRef idx="0">
          <a:schemeClr val="accent4"/>
        </a:effectRef>
        <a:fontRef idx="minor">
          <a:schemeClr val="tx1"/>
        </a:fontRef>
      </a:style>
    </a:lnDef>
    <a:txDef>
      <a:spPr>
        <a:noFill/>
        <a:ln>
          <a:solidFill>
            <a:schemeClr val="accent4">
              <a:lumMod val="50000"/>
            </a:schemeClr>
          </a:solidFill>
        </a:ln>
      </a:spPr>
      <a:bodyPr wrap="square" rtlCol="0" anchor="ctr" anchorCtr="1">
        <a:spAutoFit/>
      </a:bodyPr>
      <a:lstStyle>
        <a:defPPr>
          <a:defRPr dirty="0"/>
        </a:defPPr>
      </a:lstStyle>
    </a:txDef>
  </a:objectDefaults>
  <a:extraClrSchemeLst/>
  <a:extLst>
    <a:ext uri="{05A4C25C-085E-4340-85A3-A5531E510DB2}">
      <thm15:themeFamily xmlns="" xmlns:thm15="http://schemas.microsoft.com/office/thememl/2012/main" name="Whirligig design template" id="{C20C433A-93F8-478B-AC4D-DD4E52A28B92}" vid="{C901235C-D99E-4DA4-B3B6-5E8DC515C8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3358</TotalTime>
  <Words>10050</Words>
  <Application>Microsoft Office PowerPoint</Application>
  <PresentationFormat>On-screen Show (4:3)</PresentationFormat>
  <Paragraphs>717</Paragraphs>
  <Slides>59</Slides>
  <Notes>59</Notes>
  <HiddenSlides>0</HiddenSlides>
  <MMClips>55</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Whirligig design template</vt:lpstr>
      <vt:lpstr>Culturally Responsive Screening and Assessment</vt:lpstr>
      <vt:lpstr>PowerPoint Presentation</vt:lpstr>
      <vt:lpstr>PowerPoint Presentation</vt:lpstr>
      <vt:lpstr>Presenters:</vt:lpstr>
      <vt:lpstr>What We Will Cover</vt:lpstr>
      <vt:lpstr>Part One:  The Basics</vt:lpstr>
      <vt:lpstr>Individuals with Disabilities Education Act</vt:lpstr>
      <vt:lpstr>PowerPoint Presentation</vt:lpstr>
      <vt:lpstr>PowerPoint Presentation</vt:lpstr>
      <vt:lpstr>PowerPoint Presentation</vt:lpstr>
      <vt:lpstr>PowerPoint Presentation</vt:lpstr>
      <vt:lpstr>PowerPoint Presentation</vt:lpstr>
      <vt:lpstr>What is the same?</vt:lpstr>
      <vt:lpstr>PowerPoint Presentation</vt:lpstr>
      <vt:lpstr>PowerPoint Presentation</vt:lpstr>
      <vt:lpstr>Types of Assessments</vt:lpstr>
      <vt:lpstr>Screening and Assessment</vt:lpstr>
      <vt:lpstr>Screening and Assessment</vt:lpstr>
      <vt:lpstr>Surveys</vt:lpstr>
      <vt:lpstr>Rating Scales</vt:lpstr>
      <vt:lpstr>Curriculum Based Assessment Teaching Strategies GOLD</vt:lpstr>
      <vt:lpstr>Part Two –  Culturally Responsive Screening and Assessment </vt:lpstr>
      <vt:lpstr>“Critical” Qualities of Assessment</vt:lpstr>
      <vt:lpstr>Recommendation #1</vt:lpstr>
      <vt:lpstr>Recommendation #1 (cont.)</vt:lpstr>
      <vt:lpstr>Recommendation #2</vt:lpstr>
      <vt:lpstr>Recommendation #2</vt:lpstr>
      <vt:lpstr>Play-based Assessment</vt:lpstr>
      <vt:lpstr>Recommendation #3</vt:lpstr>
      <vt:lpstr>Westby’s Ethnographic Interviewing</vt:lpstr>
      <vt:lpstr>Family Perspectives</vt:lpstr>
      <vt:lpstr>Recommendation #4</vt:lpstr>
      <vt:lpstr>Recommendation #4</vt:lpstr>
      <vt:lpstr>Recommendation #4</vt:lpstr>
      <vt:lpstr>Recommendation #5</vt:lpstr>
      <vt:lpstr>Recommendation #5</vt:lpstr>
      <vt:lpstr>Recommendation #6</vt:lpstr>
      <vt:lpstr>Recommendation #6</vt:lpstr>
      <vt:lpstr>Part Three –  When the Native Language is not English:</vt:lpstr>
      <vt:lpstr>Collaboration</vt:lpstr>
      <vt:lpstr>Screening and Assessment – Native Language is not English</vt:lpstr>
      <vt:lpstr>Helpful Professionals</vt:lpstr>
      <vt:lpstr>Communicative-Linguistic Dimensions</vt:lpstr>
      <vt:lpstr>Individual Differences  in English Development</vt:lpstr>
      <vt:lpstr>Language Proficiency</vt:lpstr>
      <vt:lpstr>Language Proficiency</vt:lpstr>
      <vt:lpstr>Considerations</vt:lpstr>
      <vt:lpstr>Acculturation</vt:lpstr>
      <vt:lpstr>Level of Acculturation</vt:lpstr>
      <vt:lpstr>Family SES and Education</vt:lpstr>
      <vt:lpstr>PowerPoint Presentation</vt:lpstr>
      <vt:lpstr>Part Four –  Final Thoughts and Resources</vt:lpstr>
      <vt:lpstr>Use Multiple Instruments</vt:lpstr>
      <vt:lpstr>Authentic Assessments</vt:lpstr>
      <vt:lpstr>Developmentally Appropriate Assessment</vt:lpstr>
      <vt:lpstr>PowerPoint Presentation</vt:lpstr>
      <vt:lpstr>Recommended Instruments</vt:lpstr>
      <vt:lpstr>PowerPoint Presentation</vt:lpstr>
      <vt:lpstr>Thank you and goodbye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Western Oregon University</cp:lastModifiedBy>
  <cp:revision>207</cp:revision>
  <dcterms:created xsi:type="dcterms:W3CDTF">2013-10-29T21:46:09Z</dcterms:created>
  <dcterms:modified xsi:type="dcterms:W3CDTF">2014-06-12T23:53:24Z</dcterms:modified>
</cp:coreProperties>
</file>